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9"/>
  </p:notesMasterIdLst>
  <p:handoutMasterIdLst>
    <p:handoutMasterId r:id="rId70"/>
  </p:handoutMasterIdLst>
  <p:sldIdLst>
    <p:sldId id="257" r:id="rId2"/>
    <p:sldId id="518" r:id="rId3"/>
    <p:sldId id="516" r:id="rId4"/>
    <p:sldId id="621" r:id="rId5"/>
    <p:sldId id="525" r:id="rId6"/>
    <p:sldId id="526" r:id="rId7"/>
    <p:sldId id="458" r:id="rId8"/>
    <p:sldId id="626" r:id="rId9"/>
    <p:sldId id="619" r:id="rId10"/>
    <p:sldId id="616" r:id="rId11"/>
    <p:sldId id="617" r:id="rId12"/>
    <p:sldId id="618" r:id="rId13"/>
    <p:sldId id="631" r:id="rId14"/>
    <p:sldId id="624" r:id="rId15"/>
    <p:sldId id="625" r:id="rId16"/>
    <p:sldId id="519" r:id="rId17"/>
    <p:sldId id="520" r:id="rId18"/>
    <p:sldId id="623" r:id="rId19"/>
    <p:sldId id="612" r:id="rId20"/>
    <p:sldId id="615" r:id="rId21"/>
    <p:sldId id="644" r:id="rId22"/>
    <p:sldId id="645" r:id="rId23"/>
    <p:sldId id="356" r:id="rId24"/>
    <p:sldId id="357" r:id="rId25"/>
    <p:sldId id="522" r:id="rId26"/>
    <p:sldId id="632" r:id="rId27"/>
    <p:sldId id="646" r:id="rId28"/>
    <p:sldId id="633" r:id="rId29"/>
    <p:sldId id="613" r:id="rId30"/>
    <p:sldId id="360" r:id="rId31"/>
    <p:sldId id="358" r:id="rId32"/>
    <p:sldId id="359" r:id="rId33"/>
    <p:sldId id="643" r:id="rId34"/>
    <p:sldId id="639" r:id="rId35"/>
    <p:sldId id="640" r:id="rId36"/>
    <p:sldId id="641" r:id="rId37"/>
    <p:sldId id="642" r:id="rId38"/>
    <p:sldId id="614" r:id="rId39"/>
    <p:sldId id="524" r:id="rId40"/>
    <p:sldId id="367" r:id="rId41"/>
    <p:sldId id="647" r:id="rId42"/>
    <p:sldId id="648" r:id="rId43"/>
    <p:sldId id="649" r:id="rId44"/>
    <p:sldId id="362" r:id="rId45"/>
    <p:sldId id="521" r:id="rId46"/>
    <p:sldId id="368" r:id="rId47"/>
    <p:sldId id="637" r:id="rId48"/>
    <p:sldId id="638" r:id="rId49"/>
    <p:sldId id="634" r:id="rId50"/>
    <p:sldId id="352" r:id="rId51"/>
    <p:sldId id="635" r:id="rId52"/>
    <p:sldId id="650" r:id="rId53"/>
    <p:sldId id="636" r:id="rId54"/>
    <p:sldId id="654" r:id="rId55"/>
    <p:sldId id="655" r:id="rId56"/>
    <p:sldId id="656" r:id="rId57"/>
    <p:sldId id="657" r:id="rId58"/>
    <p:sldId id="658" r:id="rId59"/>
    <p:sldId id="659" r:id="rId60"/>
    <p:sldId id="660" r:id="rId61"/>
    <p:sldId id="663" r:id="rId62"/>
    <p:sldId id="268" r:id="rId63"/>
    <p:sldId id="319" r:id="rId64"/>
    <p:sldId id="269" r:id="rId65"/>
    <p:sldId id="652" r:id="rId66"/>
    <p:sldId id="651" r:id="rId67"/>
    <p:sldId id="653" r:id="rId68"/>
  </p:sldIdLst>
  <p:sldSz cx="9144000" cy="6858000" type="screen4x3"/>
  <p:notesSz cx="6858000" cy="9772650"/>
  <p:defaultTextStyle>
    <a:defPPr>
      <a:defRPr lang="de-DE"/>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3300"/>
    <a:srgbClr val="0000FF"/>
    <a:srgbClr val="00CC00"/>
    <a:srgbClr val="FFFF00"/>
    <a:srgbClr val="A3B2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3" d="100"/>
          <a:sy n="93" d="100"/>
        </p:scale>
        <p:origin x="-48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D34F0-475F-4992-A68B-58AE8D4BDB11}" type="doc">
      <dgm:prSet loTypeId="urn:microsoft.com/office/officeart/2005/8/layout/equation2" loCatId="process" qsTypeId="urn:microsoft.com/office/officeart/2005/8/quickstyle/simple1#1" qsCatId="simple" csTypeId="urn:microsoft.com/office/officeart/2005/8/colors/accent2_3" csCatId="accent2"/>
      <dgm:spPr/>
      <dgm:t>
        <a:bodyPr/>
        <a:lstStyle/>
        <a:p>
          <a:endParaRPr lang="de-DE"/>
        </a:p>
      </dgm:t>
    </dgm:pt>
    <dgm:pt modelId="{B439D171-FD16-4F9E-AF28-F02E9EAC1FDF}">
      <dgm:prSet/>
      <dgm:spPr/>
      <dgm:t>
        <a:bodyPr/>
        <a:lstStyle/>
        <a:p>
          <a:pPr rtl="0"/>
          <a:r>
            <a:rPr lang="de-DE" smtClean="0"/>
            <a:t>Risk Management</a:t>
          </a:r>
          <a:endParaRPr lang="de-DE"/>
        </a:p>
      </dgm:t>
    </dgm:pt>
    <dgm:pt modelId="{F79DEBBF-83C3-440B-BC6B-38A85131423F}" type="parTrans" cxnId="{B9A42EFB-6558-4906-B519-770F2333B2FE}">
      <dgm:prSet/>
      <dgm:spPr/>
      <dgm:t>
        <a:bodyPr/>
        <a:lstStyle/>
        <a:p>
          <a:endParaRPr lang="de-DE"/>
        </a:p>
      </dgm:t>
    </dgm:pt>
    <dgm:pt modelId="{13688EB3-4E4E-4BD2-B8B2-26BD43825B2F}" type="sibTrans" cxnId="{B9A42EFB-6558-4906-B519-770F2333B2FE}">
      <dgm:prSet/>
      <dgm:spPr/>
      <dgm:t>
        <a:bodyPr/>
        <a:lstStyle/>
        <a:p>
          <a:endParaRPr lang="de-DE"/>
        </a:p>
      </dgm:t>
    </dgm:pt>
    <dgm:pt modelId="{4E55F6C4-B975-4E49-BA17-8344A3388526}">
      <dgm:prSet/>
      <dgm:spPr/>
      <dgm:t>
        <a:bodyPr/>
        <a:lstStyle/>
        <a:p>
          <a:pPr rtl="0"/>
          <a:r>
            <a:rPr lang="de-DE" smtClean="0"/>
            <a:t>Compliance</a:t>
          </a:r>
          <a:endParaRPr lang="de-DE"/>
        </a:p>
      </dgm:t>
    </dgm:pt>
    <dgm:pt modelId="{3375CCBE-6144-40D2-8430-DFDEAB3DD5EC}" type="parTrans" cxnId="{83FEB1F6-18BB-4773-AD7C-E002550F6989}">
      <dgm:prSet/>
      <dgm:spPr/>
      <dgm:t>
        <a:bodyPr/>
        <a:lstStyle/>
        <a:p>
          <a:endParaRPr lang="de-DE"/>
        </a:p>
      </dgm:t>
    </dgm:pt>
    <dgm:pt modelId="{17499ECA-6F58-438B-8B58-6AA3E095E97B}" type="sibTrans" cxnId="{83FEB1F6-18BB-4773-AD7C-E002550F6989}">
      <dgm:prSet/>
      <dgm:spPr/>
      <dgm:t>
        <a:bodyPr/>
        <a:lstStyle/>
        <a:p>
          <a:endParaRPr lang="de-DE"/>
        </a:p>
      </dgm:t>
    </dgm:pt>
    <dgm:pt modelId="{49700B54-7ABB-47B3-8276-7CF07E3C9FAF}">
      <dgm:prSet/>
      <dgm:spPr/>
      <dgm:t>
        <a:bodyPr/>
        <a:lstStyle/>
        <a:p>
          <a:pPr rtl="0"/>
          <a:r>
            <a:rPr lang="de-DE" smtClean="0"/>
            <a:t>Governance</a:t>
          </a:r>
          <a:endParaRPr lang="de-DE"/>
        </a:p>
      </dgm:t>
    </dgm:pt>
    <dgm:pt modelId="{D00E66A5-53A9-4A17-9353-71AB3A4FF3F0}" type="parTrans" cxnId="{5A9FEB31-F8E3-4D43-ABF0-866782537FDA}">
      <dgm:prSet/>
      <dgm:spPr/>
      <dgm:t>
        <a:bodyPr/>
        <a:lstStyle/>
        <a:p>
          <a:endParaRPr lang="de-DE"/>
        </a:p>
      </dgm:t>
    </dgm:pt>
    <dgm:pt modelId="{4C7F0ED2-63FF-4E7C-A903-37E376D3DD37}" type="sibTrans" cxnId="{5A9FEB31-F8E3-4D43-ABF0-866782537FDA}">
      <dgm:prSet/>
      <dgm:spPr/>
      <dgm:t>
        <a:bodyPr/>
        <a:lstStyle/>
        <a:p>
          <a:endParaRPr lang="de-DE"/>
        </a:p>
      </dgm:t>
    </dgm:pt>
    <dgm:pt modelId="{0E916628-9AB6-4584-BDF9-E27CC4679526}" type="pres">
      <dgm:prSet presAssocID="{359D34F0-475F-4992-A68B-58AE8D4BDB11}" presName="Name0" presStyleCnt="0">
        <dgm:presLayoutVars>
          <dgm:dir/>
          <dgm:resizeHandles val="exact"/>
        </dgm:presLayoutVars>
      </dgm:prSet>
      <dgm:spPr/>
      <dgm:t>
        <a:bodyPr/>
        <a:lstStyle/>
        <a:p>
          <a:endParaRPr lang="de-DE"/>
        </a:p>
      </dgm:t>
    </dgm:pt>
    <dgm:pt modelId="{73245559-E20B-45BA-9AD6-A9A6BE3C678A}" type="pres">
      <dgm:prSet presAssocID="{359D34F0-475F-4992-A68B-58AE8D4BDB11}" presName="vNodes" presStyleCnt="0"/>
      <dgm:spPr/>
    </dgm:pt>
    <dgm:pt modelId="{9BE73C88-717D-43E2-B23C-A72E011D1918}" type="pres">
      <dgm:prSet presAssocID="{B439D171-FD16-4F9E-AF28-F02E9EAC1FDF}" presName="node" presStyleLbl="node1" presStyleIdx="0" presStyleCnt="3">
        <dgm:presLayoutVars>
          <dgm:bulletEnabled val="1"/>
        </dgm:presLayoutVars>
      </dgm:prSet>
      <dgm:spPr/>
      <dgm:t>
        <a:bodyPr/>
        <a:lstStyle/>
        <a:p>
          <a:endParaRPr lang="de-DE"/>
        </a:p>
      </dgm:t>
    </dgm:pt>
    <dgm:pt modelId="{AA2CA03D-616E-4F6D-AD10-3A28989AB77C}" type="pres">
      <dgm:prSet presAssocID="{13688EB3-4E4E-4BD2-B8B2-26BD43825B2F}" presName="spacerT" presStyleCnt="0"/>
      <dgm:spPr/>
    </dgm:pt>
    <dgm:pt modelId="{FA19A5C3-A923-4EE9-8073-6AAF4853EFEB}" type="pres">
      <dgm:prSet presAssocID="{13688EB3-4E4E-4BD2-B8B2-26BD43825B2F}" presName="sibTrans" presStyleLbl="sibTrans2D1" presStyleIdx="0" presStyleCnt="2"/>
      <dgm:spPr/>
      <dgm:t>
        <a:bodyPr/>
        <a:lstStyle/>
        <a:p>
          <a:endParaRPr lang="de-DE"/>
        </a:p>
      </dgm:t>
    </dgm:pt>
    <dgm:pt modelId="{B5571B19-4D7E-4369-91E0-761ECEEBA573}" type="pres">
      <dgm:prSet presAssocID="{13688EB3-4E4E-4BD2-B8B2-26BD43825B2F}" presName="spacerB" presStyleCnt="0"/>
      <dgm:spPr/>
    </dgm:pt>
    <dgm:pt modelId="{A022D947-C92F-40CE-9B9B-9CE96FB93F4A}" type="pres">
      <dgm:prSet presAssocID="{4E55F6C4-B975-4E49-BA17-8344A3388526}" presName="node" presStyleLbl="node1" presStyleIdx="1" presStyleCnt="3">
        <dgm:presLayoutVars>
          <dgm:bulletEnabled val="1"/>
        </dgm:presLayoutVars>
      </dgm:prSet>
      <dgm:spPr/>
      <dgm:t>
        <a:bodyPr/>
        <a:lstStyle/>
        <a:p>
          <a:endParaRPr lang="de-DE"/>
        </a:p>
      </dgm:t>
    </dgm:pt>
    <dgm:pt modelId="{F769D8CA-161E-4F88-ABCB-B54837C8C1EF}" type="pres">
      <dgm:prSet presAssocID="{359D34F0-475F-4992-A68B-58AE8D4BDB11}" presName="sibTransLast" presStyleLbl="sibTrans2D1" presStyleIdx="1" presStyleCnt="2"/>
      <dgm:spPr/>
      <dgm:t>
        <a:bodyPr/>
        <a:lstStyle/>
        <a:p>
          <a:endParaRPr lang="de-DE"/>
        </a:p>
      </dgm:t>
    </dgm:pt>
    <dgm:pt modelId="{749C1409-5BE7-4A07-A140-DBD7A1805E63}" type="pres">
      <dgm:prSet presAssocID="{359D34F0-475F-4992-A68B-58AE8D4BDB11}" presName="connectorText" presStyleLbl="sibTrans2D1" presStyleIdx="1" presStyleCnt="2"/>
      <dgm:spPr/>
      <dgm:t>
        <a:bodyPr/>
        <a:lstStyle/>
        <a:p>
          <a:endParaRPr lang="de-DE"/>
        </a:p>
      </dgm:t>
    </dgm:pt>
    <dgm:pt modelId="{54DED452-B3F6-4176-9BD1-FC1EC87A73A5}" type="pres">
      <dgm:prSet presAssocID="{359D34F0-475F-4992-A68B-58AE8D4BDB11}" presName="lastNode" presStyleLbl="node1" presStyleIdx="2" presStyleCnt="3">
        <dgm:presLayoutVars>
          <dgm:bulletEnabled val="1"/>
        </dgm:presLayoutVars>
      </dgm:prSet>
      <dgm:spPr/>
      <dgm:t>
        <a:bodyPr/>
        <a:lstStyle/>
        <a:p>
          <a:endParaRPr lang="de-DE"/>
        </a:p>
      </dgm:t>
    </dgm:pt>
  </dgm:ptLst>
  <dgm:cxnLst>
    <dgm:cxn modelId="{3F5CE044-1059-4E77-8A8B-013FB91B4E14}" type="presOf" srcId="{4E55F6C4-B975-4E49-BA17-8344A3388526}" destId="{A022D947-C92F-40CE-9B9B-9CE96FB93F4A}" srcOrd="0" destOrd="0" presId="urn:microsoft.com/office/officeart/2005/8/layout/equation2"/>
    <dgm:cxn modelId="{858C0EBD-1DAD-4642-BEED-96353CD25E01}" type="presOf" srcId="{49700B54-7ABB-47B3-8276-7CF07E3C9FAF}" destId="{54DED452-B3F6-4176-9BD1-FC1EC87A73A5}" srcOrd="0" destOrd="0" presId="urn:microsoft.com/office/officeart/2005/8/layout/equation2"/>
    <dgm:cxn modelId="{7502B403-AF7D-4ED9-844D-A373034BEC05}" type="presOf" srcId="{17499ECA-6F58-438B-8B58-6AA3E095E97B}" destId="{F769D8CA-161E-4F88-ABCB-B54837C8C1EF}" srcOrd="0" destOrd="0" presId="urn:microsoft.com/office/officeart/2005/8/layout/equation2"/>
    <dgm:cxn modelId="{5A9FEB31-F8E3-4D43-ABF0-866782537FDA}" srcId="{359D34F0-475F-4992-A68B-58AE8D4BDB11}" destId="{49700B54-7ABB-47B3-8276-7CF07E3C9FAF}" srcOrd="2" destOrd="0" parTransId="{D00E66A5-53A9-4A17-9353-71AB3A4FF3F0}" sibTransId="{4C7F0ED2-63FF-4E7C-A903-37E376D3DD37}"/>
    <dgm:cxn modelId="{5E7B8CDA-92ED-4D9E-AA4B-E5593A8C5946}" type="presOf" srcId="{B439D171-FD16-4F9E-AF28-F02E9EAC1FDF}" destId="{9BE73C88-717D-43E2-B23C-A72E011D1918}" srcOrd="0" destOrd="0" presId="urn:microsoft.com/office/officeart/2005/8/layout/equation2"/>
    <dgm:cxn modelId="{B9A42EFB-6558-4906-B519-770F2333B2FE}" srcId="{359D34F0-475F-4992-A68B-58AE8D4BDB11}" destId="{B439D171-FD16-4F9E-AF28-F02E9EAC1FDF}" srcOrd="0" destOrd="0" parTransId="{F79DEBBF-83C3-440B-BC6B-38A85131423F}" sibTransId="{13688EB3-4E4E-4BD2-B8B2-26BD43825B2F}"/>
    <dgm:cxn modelId="{83FEB1F6-18BB-4773-AD7C-E002550F6989}" srcId="{359D34F0-475F-4992-A68B-58AE8D4BDB11}" destId="{4E55F6C4-B975-4E49-BA17-8344A3388526}" srcOrd="1" destOrd="0" parTransId="{3375CCBE-6144-40D2-8430-DFDEAB3DD5EC}" sibTransId="{17499ECA-6F58-438B-8B58-6AA3E095E97B}"/>
    <dgm:cxn modelId="{0DA66CCE-2067-4D10-B287-4DB683555997}" type="presOf" srcId="{13688EB3-4E4E-4BD2-B8B2-26BD43825B2F}" destId="{FA19A5C3-A923-4EE9-8073-6AAF4853EFEB}" srcOrd="0" destOrd="0" presId="urn:microsoft.com/office/officeart/2005/8/layout/equation2"/>
    <dgm:cxn modelId="{71228ADA-4690-4309-8DFE-FC9599B321CE}" type="presOf" srcId="{17499ECA-6F58-438B-8B58-6AA3E095E97B}" destId="{749C1409-5BE7-4A07-A140-DBD7A1805E63}" srcOrd="1" destOrd="0" presId="urn:microsoft.com/office/officeart/2005/8/layout/equation2"/>
    <dgm:cxn modelId="{17BF41EC-3DAF-4079-BD05-F4467D09633C}" type="presOf" srcId="{359D34F0-475F-4992-A68B-58AE8D4BDB11}" destId="{0E916628-9AB6-4584-BDF9-E27CC4679526}" srcOrd="0" destOrd="0" presId="urn:microsoft.com/office/officeart/2005/8/layout/equation2"/>
    <dgm:cxn modelId="{74EE587B-56A3-43FC-9F5B-016683B3F65D}" type="presParOf" srcId="{0E916628-9AB6-4584-BDF9-E27CC4679526}" destId="{73245559-E20B-45BA-9AD6-A9A6BE3C678A}" srcOrd="0" destOrd="0" presId="urn:microsoft.com/office/officeart/2005/8/layout/equation2"/>
    <dgm:cxn modelId="{9CE16EB4-045A-4C94-AAB8-A8F4D041A20C}" type="presParOf" srcId="{73245559-E20B-45BA-9AD6-A9A6BE3C678A}" destId="{9BE73C88-717D-43E2-B23C-A72E011D1918}" srcOrd="0" destOrd="0" presId="urn:microsoft.com/office/officeart/2005/8/layout/equation2"/>
    <dgm:cxn modelId="{4998383B-8284-45E7-99A1-F2DA2C242475}" type="presParOf" srcId="{73245559-E20B-45BA-9AD6-A9A6BE3C678A}" destId="{AA2CA03D-616E-4F6D-AD10-3A28989AB77C}" srcOrd="1" destOrd="0" presId="urn:microsoft.com/office/officeart/2005/8/layout/equation2"/>
    <dgm:cxn modelId="{8A53CCC2-A120-413F-A149-160CAF26EB90}" type="presParOf" srcId="{73245559-E20B-45BA-9AD6-A9A6BE3C678A}" destId="{FA19A5C3-A923-4EE9-8073-6AAF4853EFEB}" srcOrd="2" destOrd="0" presId="urn:microsoft.com/office/officeart/2005/8/layout/equation2"/>
    <dgm:cxn modelId="{C4B6855B-F745-4B9E-B96D-0A5449A28F90}" type="presParOf" srcId="{73245559-E20B-45BA-9AD6-A9A6BE3C678A}" destId="{B5571B19-4D7E-4369-91E0-761ECEEBA573}" srcOrd="3" destOrd="0" presId="urn:microsoft.com/office/officeart/2005/8/layout/equation2"/>
    <dgm:cxn modelId="{461C0AE3-B727-42A9-B957-3BBD41178A5F}" type="presParOf" srcId="{73245559-E20B-45BA-9AD6-A9A6BE3C678A}" destId="{A022D947-C92F-40CE-9B9B-9CE96FB93F4A}" srcOrd="4" destOrd="0" presId="urn:microsoft.com/office/officeart/2005/8/layout/equation2"/>
    <dgm:cxn modelId="{A07974E8-B31C-4C45-82AE-90463B7DE568}" type="presParOf" srcId="{0E916628-9AB6-4584-BDF9-E27CC4679526}" destId="{F769D8CA-161E-4F88-ABCB-B54837C8C1EF}" srcOrd="1" destOrd="0" presId="urn:microsoft.com/office/officeart/2005/8/layout/equation2"/>
    <dgm:cxn modelId="{1372ACC8-F6DB-4CFD-A430-C39B09E353E9}" type="presParOf" srcId="{F769D8CA-161E-4F88-ABCB-B54837C8C1EF}" destId="{749C1409-5BE7-4A07-A140-DBD7A1805E63}" srcOrd="0" destOrd="0" presId="urn:microsoft.com/office/officeart/2005/8/layout/equation2"/>
    <dgm:cxn modelId="{32A7DB7A-7B21-4233-BD93-FFF661830DF4}" type="presParOf" srcId="{0E916628-9AB6-4584-BDF9-E27CC4679526}" destId="{54DED452-B3F6-4176-9BD1-FC1EC87A73A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E0EEA8-B9BA-417D-89CA-A2B99A142DBA}" type="doc">
      <dgm:prSet loTypeId="urn:microsoft.com/office/officeart/2005/8/layout/matrix3" loCatId="matrix" qsTypeId="urn:microsoft.com/office/officeart/2005/8/quickstyle/simple1#2" qsCatId="simple" csTypeId="urn:microsoft.com/office/officeart/2005/8/colors/accent2_3" csCatId="accent2"/>
      <dgm:spPr/>
      <dgm:t>
        <a:bodyPr/>
        <a:lstStyle/>
        <a:p>
          <a:endParaRPr lang="de-DE"/>
        </a:p>
      </dgm:t>
    </dgm:pt>
    <dgm:pt modelId="{940D09E5-A6B0-456A-AFFF-127F77721D12}">
      <dgm:prSet/>
      <dgm:spPr/>
      <dgm:t>
        <a:bodyPr/>
        <a:lstStyle/>
        <a:p>
          <a:pPr rtl="0"/>
          <a:r>
            <a:rPr lang="de-DE" smtClean="0"/>
            <a:t>Methodologies</a:t>
          </a:r>
          <a:endParaRPr lang="de-DE"/>
        </a:p>
      </dgm:t>
    </dgm:pt>
    <dgm:pt modelId="{6B870565-067C-4428-BC0F-C88A36BE4583}" type="parTrans" cxnId="{AC58C754-A2DB-4DDE-82DC-864D342E4F04}">
      <dgm:prSet/>
      <dgm:spPr/>
      <dgm:t>
        <a:bodyPr/>
        <a:lstStyle/>
        <a:p>
          <a:endParaRPr lang="de-DE"/>
        </a:p>
      </dgm:t>
    </dgm:pt>
    <dgm:pt modelId="{AFC2818D-87F4-43E3-B3B8-0C7A95F766F5}" type="sibTrans" cxnId="{AC58C754-A2DB-4DDE-82DC-864D342E4F04}">
      <dgm:prSet/>
      <dgm:spPr/>
      <dgm:t>
        <a:bodyPr/>
        <a:lstStyle/>
        <a:p>
          <a:endParaRPr lang="de-DE"/>
        </a:p>
      </dgm:t>
    </dgm:pt>
    <dgm:pt modelId="{C3745608-03D4-4DFE-8B3C-7073C25B6D19}">
      <dgm:prSet/>
      <dgm:spPr/>
      <dgm:t>
        <a:bodyPr/>
        <a:lstStyle/>
        <a:p>
          <a:pPr rtl="0"/>
          <a:r>
            <a:rPr lang="de-DE" smtClean="0"/>
            <a:t>Regulation-specific solutions</a:t>
          </a:r>
          <a:endParaRPr lang="de-DE"/>
        </a:p>
      </dgm:t>
    </dgm:pt>
    <dgm:pt modelId="{E2119707-268C-4C58-BBCA-7ECF288DAF32}" type="parTrans" cxnId="{1F61185A-274C-4279-84D0-DED3BC21F7DF}">
      <dgm:prSet/>
      <dgm:spPr/>
      <dgm:t>
        <a:bodyPr/>
        <a:lstStyle/>
        <a:p>
          <a:endParaRPr lang="de-DE"/>
        </a:p>
      </dgm:t>
    </dgm:pt>
    <dgm:pt modelId="{C8CEEC50-AF52-408A-AF39-5E93D31D9552}" type="sibTrans" cxnId="{1F61185A-274C-4279-84D0-DED3BC21F7DF}">
      <dgm:prSet/>
      <dgm:spPr/>
      <dgm:t>
        <a:bodyPr/>
        <a:lstStyle/>
        <a:p>
          <a:endParaRPr lang="de-DE"/>
        </a:p>
      </dgm:t>
    </dgm:pt>
    <dgm:pt modelId="{87C0282F-B951-47CC-9024-D3AFC310CCBE}">
      <dgm:prSet/>
      <dgm:spPr/>
      <dgm:t>
        <a:bodyPr/>
        <a:lstStyle/>
        <a:p>
          <a:pPr rtl="0"/>
          <a:r>
            <a:rPr lang="de-DE" smtClean="0"/>
            <a:t>Generic GRC tools</a:t>
          </a:r>
          <a:endParaRPr lang="de-DE"/>
        </a:p>
      </dgm:t>
    </dgm:pt>
    <dgm:pt modelId="{AD493E51-D5E6-4344-9BFE-A6BD47A2F853}" type="parTrans" cxnId="{61272713-DF93-46F5-9B94-E9481272ECD2}">
      <dgm:prSet/>
      <dgm:spPr/>
      <dgm:t>
        <a:bodyPr/>
        <a:lstStyle/>
        <a:p>
          <a:endParaRPr lang="de-DE"/>
        </a:p>
      </dgm:t>
    </dgm:pt>
    <dgm:pt modelId="{A8B7E1D5-D7B9-4554-AE55-C78D48FE432D}" type="sibTrans" cxnId="{61272713-DF93-46F5-9B94-E9481272ECD2}">
      <dgm:prSet/>
      <dgm:spPr/>
      <dgm:t>
        <a:bodyPr/>
        <a:lstStyle/>
        <a:p>
          <a:endParaRPr lang="de-DE"/>
        </a:p>
      </dgm:t>
    </dgm:pt>
    <dgm:pt modelId="{8ED52808-D681-40CB-BCD3-31AB321E5DBB}">
      <dgm:prSet/>
      <dgm:spPr/>
      <dgm:t>
        <a:bodyPr/>
        <a:lstStyle/>
        <a:p>
          <a:pPr rtl="0"/>
          <a:r>
            <a:rPr lang="de-DE" smtClean="0"/>
            <a:t>OS and application core functions</a:t>
          </a:r>
          <a:endParaRPr lang="de-DE"/>
        </a:p>
      </dgm:t>
    </dgm:pt>
    <dgm:pt modelId="{A551AE25-724C-42DE-AED8-3A9CB99D69F6}" type="parTrans" cxnId="{D501C6AE-8C04-4CAF-9089-2DDEF67AE7CE}">
      <dgm:prSet/>
      <dgm:spPr/>
      <dgm:t>
        <a:bodyPr/>
        <a:lstStyle/>
        <a:p>
          <a:endParaRPr lang="de-DE"/>
        </a:p>
      </dgm:t>
    </dgm:pt>
    <dgm:pt modelId="{9494AD35-DF75-4B45-82C4-20FFEEB9B23E}" type="sibTrans" cxnId="{D501C6AE-8C04-4CAF-9089-2DDEF67AE7CE}">
      <dgm:prSet/>
      <dgm:spPr/>
      <dgm:t>
        <a:bodyPr/>
        <a:lstStyle/>
        <a:p>
          <a:endParaRPr lang="de-DE"/>
        </a:p>
      </dgm:t>
    </dgm:pt>
    <dgm:pt modelId="{926C4353-76F9-4C73-8CB3-0581087DC5E1}" type="pres">
      <dgm:prSet presAssocID="{72E0EEA8-B9BA-417D-89CA-A2B99A142DBA}" presName="matrix" presStyleCnt="0">
        <dgm:presLayoutVars>
          <dgm:chMax val="1"/>
          <dgm:dir/>
          <dgm:resizeHandles val="exact"/>
        </dgm:presLayoutVars>
      </dgm:prSet>
      <dgm:spPr/>
      <dgm:t>
        <a:bodyPr/>
        <a:lstStyle/>
        <a:p>
          <a:endParaRPr lang="de-DE"/>
        </a:p>
      </dgm:t>
    </dgm:pt>
    <dgm:pt modelId="{CA91164B-763B-463C-B73F-927FAD09436C}" type="pres">
      <dgm:prSet presAssocID="{72E0EEA8-B9BA-417D-89CA-A2B99A142DBA}" presName="diamond" presStyleLbl="bgShp" presStyleIdx="0" presStyleCnt="1"/>
      <dgm:spPr/>
    </dgm:pt>
    <dgm:pt modelId="{F149A597-C22B-4A9A-9128-ED022599B1C1}" type="pres">
      <dgm:prSet presAssocID="{72E0EEA8-B9BA-417D-89CA-A2B99A142DBA}" presName="quad1" presStyleLbl="node1" presStyleIdx="0" presStyleCnt="4">
        <dgm:presLayoutVars>
          <dgm:chMax val="0"/>
          <dgm:chPref val="0"/>
          <dgm:bulletEnabled val="1"/>
        </dgm:presLayoutVars>
      </dgm:prSet>
      <dgm:spPr/>
      <dgm:t>
        <a:bodyPr/>
        <a:lstStyle/>
        <a:p>
          <a:endParaRPr lang="de-DE"/>
        </a:p>
      </dgm:t>
    </dgm:pt>
    <dgm:pt modelId="{64D6A7EA-F0C6-4BEE-AD7B-677FBBB410CC}" type="pres">
      <dgm:prSet presAssocID="{72E0EEA8-B9BA-417D-89CA-A2B99A142DBA}" presName="quad2" presStyleLbl="node1" presStyleIdx="1" presStyleCnt="4">
        <dgm:presLayoutVars>
          <dgm:chMax val="0"/>
          <dgm:chPref val="0"/>
          <dgm:bulletEnabled val="1"/>
        </dgm:presLayoutVars>
      </dgm:prSet>
      <dgm:spPr/>
      <dgm:t>
        <a:bodyPr/>
        <a:lstStyle/>
        <a:p>
          <a:endParaRPr lang="de-DE"/>
        </a:p>
      </dgm:t>
    </dgm:pt>
    <dgm:pt modelId="{22222A94-7941-4D47-8BDB-BF540DBAA317}" type="pres">
      <dgm:prSet presAssocID="{72E0EEA8-B9BA-417D-89CA-A2B99A142DBA}" presName="quad3" presStyleLbl="node1" presStyleIdx="2" presStyleCnt="4">
        <dgm:presLayoutVars>
          <dgm:chMax val="0"/>
          <dgm:chPref val="0"/>
          <dgm:bulletEnabled val="1"/>
        </dgm:presLayoutVars>
      </dgm:prSet>
      <dgm:spPr/>
      <dgm:t>
        <a:bodyPr/>
        <a:lstStyle/>
        <a:p>
          <a:endParaRPr lang="de-DE"/>
        </a:p>
      </dgm:t>
    </dgm:pt>
    <dgm:pt modelId="{AE00C737-E5B5-42BE-A176-9591A19DFD26}" type="pres">
      <dgm:prSet presAssocID="{72E0EEA8-B9BA-417D-89CA-A2B99A142DBA}" presName="quad4" presStyleLbl="node1" presStyleIdx="3" presStyleCnt="4">
        <dgm:presLayoutVars>
          <dgm:chMax val="0"/>
          <dgm:chPref val="0"/>
          <dgm:bulletEnabled val="1"/>
        </dgm:presLayoutVars>
      </dgm:prSet>
      <dgm:spPr/>
      <dgm:t>
        <a:bodyPr/>
        <a:lstStyle/>
        <a:p>
          <a:endParaRPr lang="de-DE"/>
        </a:p>
      </dgm:t>
    </dgm:pt>
  </dgm:ptLst>
  <dgm:cxnLst>
    <dgm:cxn modelId="{CBD5D504-F1C8-45B5-AF21-D7060BB0D6B3}" type="presOf" srcId="{72E0EEA8-B9BA-417D-89CA-A2B99A142DBA}" destId="{926C4353-76F9-4C73-8CB3-0581087DC5E1}" srcOrd="0" destOrd="0" presId="urn:microsoft.com/office/officeart/2005/8/layout/matrix3"/>
    <dgm:cxn modelId="{28B61D68-2F0A-4B1C-91B1-19FCB7CE4EBE}" type="presOf" srcId="{8ED52808-D681-40CB-BCD3-31AB321E5DBB}" destId="{AE00C737-E5B5-42BE-A176-9591A19DFD26}" srcOrd="0" destOrd="0" presId="urn:microsoft.com/office/officeart/2005/8/layout/matrix3"/>
    <dgm:cxn modelId="{AC58C754-A2DB-4DDE-82DC-864D342E4F04}" srcId="{72E0EEA8-B9BA-417D-89CA-A2B99A142DBA}" destId="{940D09E5-A6B0-456A-AFFF-127F77721D12}" srcOrd="0" destOrd="0" parTransId="{6B870565-067C-4428-BC0F-C88A36BE4583}" sibTransId="{AFC2818D-87F4-43E3-B3B8-0C7A95F766F5}"/>
    <dgm:cxn modelId="{198D2102-E9FB-4DD9-AE77-4FD428644C12}" type="presOf" srcId="{C3745608-03D4-4DFE-8B3C-7073C25B6D19}" destId="{64D6A7EA-F0C6-4BEE-AD7B-677FBBB410CC}" srcOrd="0" destOrd="0" presId="urn:microsoft.com/office/officeart/2005/8/layout/matrix3"/>
    <dgm:cxn modelId="{E684A8E4-46B8-4B04-B520-C0A6A107ADB0}" type="presOf" srcId="{87C0282F-B951-47CC-9024-D3AFC310CCBE}" destId="{22222A94-7941-4D47-8BDB-BF540DBAA317}" srcOrd="0" destOrd="0" presId="urn:microsoft.com/office/officeart/2005/8/layout/matrix3"/>
    <dgm:cxn modelId="{61272713-DF93-46F5-9B94-E9481272ECD2}" srcId="{72E0EEA8-B9BA-417D-89CA-A2B99A142DBA}" destId="{87C0282F-B951-47CC-9024-D3AFC310CCBE}" srcOrd="2" destOrd="0" parTransId="{AD493E51-D5E6-4344-9BFE-A6BD47A2F853}" sibTransId="{A8B7E1D5-D7B9-4554-AE55-C78D48FE432D}"/>
    <dgm:cxn modelId="{D501C6AE-8C04-4CAF-9089-2DDEF67AE7CE}" srcId="{72E0EEA8-B9BA-417D-89CA-A2B99A142DBA}" destId="{8ED52808-D681-40CB-BCD3-31AB321E5DBB}" srcOrd="3" destOrd="0" parTransId="{A551AE25-724C-42DE-AED8-3A9CB99D69F6}" sibTransId="{9494AD35-DF75-4B45-82C4-20FFEEB9B23E}"/>
    <dgm:cxn modelId="{4A218F20-38E4-4D34-96E7-334D77103580}" type="presOf" srcId="{940D09E5-A6B0-456A-AFFF-127F77721D12}" destId="{F149A597-C22B-4A9A-9128-ED022599B1C1}" srcOrd="0" destOrd="0" presId="urn:microsoft.com/office/officeart/2005/8/layout/matrix3"/>
    <dgm:cxn modelId="{1F61185A-274C-4279-84D0-DED3BC21F7DF}" srcId="{72E0EEA8-B9BA-417D-89CA-A2B99A142DBA}" destId="{C3745608-03D4-4DFE-8B3C-7073C25B6D19}" srcOrd="1" destOrd="0" parTransId="{E2119707-268C-4C58-BBCA-7ECF288DAF32}" sibTransId="{C8CEEC50-AF52-408A-AF39-5E93D31D9552}"/>
    <dgm:cxn modelId="{0B59D11D-125F-4DA4-AE6A-9B28918147FB}" type="presParOf" srcId="{926C4353-76F9-4C73-8CB3-0581087DC5E1}" destId="{CA91164B-763B-463C-B73F-927FAD09436C}" srcOrd="0" destOrd="0" presId="urn:microsoft.com/office/officeart/2005/8/layout/matrix3"/>
    <dgm:cxn modelId="{EE6DAC73-8293-4D5A-8290-8185F3C38E61}" type="presParOf" srcId="{926C4353-76F9-4C73-8CB3-0581087DC5E1}" destId="{F149A597-C22B-4A9A-9128-ED022599B1C1}" srcOrd="1" destOrd="0" presId="urn:microsoft.com/office/officeart/2005/8/layout/matrix3"/>
    <dgm:cxn modelId="{E80D71C9-50AE-40E6-BFC7-87F48797C5E0}" type="presParOf" srcId="{926C4353-76F9-4C73-8CB3-0581087DC5E1}" destId="{64D6A7EA-F0C6-4BEE-AD7B-677FBBB410CC}" srcOrd="2" destOrd="0" presId="urn:microsoft.com/office/officeart/2005/8/layout/matrix3"/>
    <dgm:cxn modelId="{68A35B7F-FD1E-44B4-B65D-88130814293A}" type="presParOf" srcId="{926C4353-76F9-4C73-8CB3-0581087DC5E1}" destId="{22222A94-7941-4D47-8BDB-BF540DBAA317}" srcOrd="3" destOrd="0" presId="urn:microsoft.com/office/officeart/2005/8/layout/matrix3"/>
    <dgm:cxn modelId="{7DBC1ECB-58B5-4EF4-9985-85A7156DF139}" type="presParOf" srcId="{926C4353-76F9-4C73-8CB3-0581087DC5E1}" destId="{AE00C737-E5B5-42BE-A176-9591A19DFD2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FB483A-C31C-4C3A-939B-6DE93B2DBB8A}" type="doc">
      <dgm:prSet loTypeId="urn:microsoft.com/office/officeart/2005/8/layout/arrow5" loCatId="process" qsTypeId="urn:microsoft.com/office/officeart/2005/8/quickstyle/simple1#3" qsCatId="simple" csTypeId="urn:microsoft.com/office/officeart/2005/8/colors/accent2_3" csCatId="accent2"/>
      <dgm:spPr/>
      <dgm:t>
        <a:bodyPr/>
        <a:lstStyle/>
        <a:p>
          <a:endParaRPr lang="de-DE"/>
        </a:p>
      </dgm:t>
    </dgm:pt>
    <dgm:pt modelId="{7CA31884-FDEE-42D7-A202-177FC981E61E}">
      <dgm:prSet/>
      <dgm:spPr/>
      <dgm:t>
        <a:bodyPr/>
        <a:lstStyle/>
        <a:p>
          <a:pPr rtl="0"/>
          <a:r>
            <a:rPr lang="de-DE" smtClean="0"/>
            <a:t>Application-specific tools</a:t>
          </a:r>
          <a:endParaRPr lang="de-DE"/>
        </a:p>
      </dgm:t>
    </dgm:pt>
    <dgm:pt modelId="{23ACC2EC-A4BC-4DA5-A4D9-6D90A00C24BF}" type="parTrans" cxnId="{9290A56C-1283-4DC3-8088-057D84E5239A}">
      <dgm:prSet/>
      <dgm:spPr/>
      <dgm:t>
        <a:bodyPr/>
        <a:lstStyle/>
        <a:p>
          <a:endParaRPr lang="de-DE"/>
        </a:p>
      </dgm:t>
    </dgm:pt>
    <dgm:pt modelId="{14464E64-CD70-4C02-B972-983F87BA023D}" type="sibTrans" cxnId="{9290A56C-1283-4DC3-8088-057D84E5239A}">
      <dgm:prSet/>
      <dgm:spPr/>
      <dgm:t>
        <a:bodyPr/>
        <a:lstStyle/>
        <a:p>
          <a:endParaRPr lang="de-DE"/>
        </a:p>
      </dgm:t>
    </dgm:pt>
    <dgm:pt modelId="{A5FBBE81-2944-4812-950E-DF7598CE4761}">
      <dgm:prSet/>
      <dgm:spPr/>
      <dgm:t>
        <a:bodyPr/>
        <a:lstStyle/>
        <a:p>
          <a:pPr rtl="0"/>
          <a:r>
            <a:rPr lang="de-DE" smtClean="0"/>
            <a:t>General-purpose tools</a:t>
          </a:r>
          <a:endParaRPr lang="de-DE"/>
        </a:p>
      </dgm:t>
    </dgm:pt>
    <dgm:pt modelId="{2A573786-3EAD-44D1-AB4D-B9529168372C}" type="parTrans" cxnId="{8E5D67F8-A6B9-4504-807C-3769B15C8647}">
      <dgm:prSet/>
      <dgm:spPr/>
      <dgm:t>
        <a:bodyPr/>
        <a:lstStyle/>
        <a:p>
          <a:endParaRPr lang="de-DE"/>
        </a:p>
      </dgm:t>
    </dgm:pt>
    <dgm:pt modelId="{25C38D15-6790-4199-AE1D-4000F7E1699F}" type="sibTrans" cxnId="{8E5D67F8-A6B9-4504-807C-3769B15C8647}">
      <dgm:prSet/>
      <dgm:spPr/>
      <dgm:t>
        <a:bodyPr/>
        <a:lstStyle/>
        <a:p>
          <a:endParaRPr lang="de-DE"/>
        </a:p>
      </dgm:t>
    </dgm:pt>
    <dgm:pt modelId="{EBDFF42D-8626-4DAE-BFB3-9675E844CF66}" type="pres">
      <dgm:prSet presAssocID="{0EFB483A-C31C-4C3A-939B-6DE93B2DBB8A}" presName="diagram" presStyleCnt="0">
        <dgm:presLayoutVars>
          <dgm:dir/>
          <dgm:resizeHandles val="exact"/>
        </dgm:presLayoutVars>
      </dgm:prSet>
      <dgm:spPr/>
      <dgm:t>
        <a:bodyPr/>
        <a:lstStyle/>
        <a:p>
          <a:endParaRPr lang="de-DE"/>
        </a:p>
      </dgm:t>
    </dgm:pt>
    <dgm:pt modelId="{CD6279F5-2902-4DFC-9DE1-C78803DEAAD2}" type="pres">
      <dgm:prSet presAssocID="{7CA31884-FDEE-42D7-A202-177FC981E61E}" presName="arrow" presStyleLbl="node1" presStyleIdx="0" presStyleCnt="2">
        <dgm:presLayoutVars>
          <dgm:bulletEnabled val="1"/>
        </dgm:presLayoutVars>
      </dgm:prSet>
      <dgm:spPr/>
      <dgm:t>
        <a:bodyPr/>
        <a:lstStyle/>
        <a:p>
          <a:endParaRPr lang="de-DE"/>
        </a:p>
      </dgm:t>
    </dgm:pt>
    <dgm:pt modelId="{DCB4DC00-401A-4DA6-A44B-6ED4A6121C09}" type="pres">
      <dgm:prSet presAssocID="{A5FBBE81-2944-4812-950E-DF7598CE4761}" presName="arrow" presStyleLbl="node1" presStyleIdx="1" presStyleCnt="2">
        <dgm:presLayoutVars>
          <dgm:bulletEnabled val="1"/>
        </dgm:presLayoutVars>
      </dgm:prSet>
      <dgm:spPr/>
      <dgm:t>
        <a:bodyPr/>
        <a:lstStyle/>
        <a:p>
          <a:endParaRPr lang="de-DE"/>
        </a:p>
      </dgm:t>
    </dgm:pt>
  </dgm:ptLst>
  <dgm:cxnLst>
    <dgm:cxn modelId="{8E5D67F8-A6B9-4504-807C-3769B15C8647}" srcId="{0EFB483A-C31C-4C3A-939B-6DE93B2DBB8A}" destId="{A5FBBE81-2944-4812-950E-DF7598CE4761}" srcOrd="1" destOrd="0" parTransId="{2A573786-3EAD-44D1-AB4D-B9529168372C}" sibTransId="{25C38D15-6790-4199-AE1D-4000F7E1699F}"/>
    <dgm:cxn modelId="{B2A29FAC-8072-44F0-ACDF-F58EE6823039}" type="presOf" srcId="{0EFB483A-C31C-4C3A-939B-6DE93B2DBB8A}" destId="{EBDFF42D-8626-4DAE-BFB3-9675E844CF66}" srcOrd="0" destOrd="0" presId="urn:microsoft.com/office/officeart/2005/8/layout/arrow5"/>
    <dgm:cxn modelId="{CE84CFEE-A5BD-4B83-BB11-4E02F7D8D57F}" type="presOf" srcId="{7CA31884-FDEE-42D7-A202-177FC981E61E}" destId="{CD6279F5-2902-4DFC-9DE1-C78803DEAAD2}" srcOrd="0" destOrd="0" presId="urn:microsoft.com/office/officeart/2005/8/layout/arrow5"/>
    <dgm:cxn modelId="{949CD0B5-EF69-44C6-B18C-C0DF9EF9213C}" type="presOf" srcId="{A5FBBE81-2944-4812-950E-DF7598CE4761}" destId="{DCB4DC00-401A-4DA6-A44B-6ED4A6121C09}" srcOrd="0" destOrd="0" presId="urn:microsoft.com/office/officeart/2005/8/layout/arrow5"/>
    <dgm:cxn modelId="{9290A56C-1283-4DC3-8088-057D84E5239A}" srcId="{0EFB483A-C31C-4C3A-939B-6DE93B2DBB8A}" destId="{7CA31884-FDEE-42D7-A202-177FC981E61E}" srcOrd="0" destOrd="0" parTransId="{23ACC2EC-A4BC-4DA5-A4D9-6D90A00C24BF}" sibTransId="{14464E64-CD70-4C02-B972-983F87BA023D}"/>
    <dgm:cxn modelId="{C539B54B-139A-4F94-9888-7172B1FBBED9}" type="presParOf" srcId="{EBDFF42D-8626-4DAE-BFB3-9675E844CF66}" destId="{CD6279F5-2902-4DFC-9DE1-C78803DEAAD2}" srcOrd="0" destOrd="0" presId="urn:microsoft.com/office/officeart/2005/8/layout/arrow5"/>
    <dgm:cxn modelId="{810B58E8-AD87-44AC-9334-2DBDF274731C}" type="presParOf" srcId="{EBDFF42D-8626-4DAE-BFB3-9675E844CF66}" destId="{DCB4DC00-401A-4DA6-A44B-6ED4A6121C09}"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361B57-2A03-44E2-B69A-8541AAA4A204}" type="doc">
      <dgm:prSet loTypeId="urn:microsoft.com/office/officeart/2005/8/layout/vList2" loCatId="list" qsTypeId="urn:microsoft.com/office/officeart/2005/8/quickstyle/simple1#4" qsCatId="simple" csTypeId="urn:microsoft.com/office/officeart/2005/8/colors/accent2_3" csCatId="accent2"/>
      <dgm:spPr/>
      <dgm:t>
        <a:bodyPr/>
        <a:lstStyle/>
        <a:p>
          <a:endParaRPr lang="de-DE"/>
        </a:p>
      </dgm:t>
    </dgm:pt>
    <dgm:pt modelId="{C88B17A1-2209-4950-BB4F-018A288810B1}">
      <dgm:prSet/>
      <dgm:spPr/>
      <dgm:t>
        <a:bodyPr/>
        <a:lstStyle/>
        <a:p>
          <a:pPr rtl="0"/>
          <a:r>
            <a:rPr lang="de-DE" smtClean="0"/>
            <a:t>All aspects of GRC</a:t>
          </a:r>
          <a:endParaRPr lang="de-DE"/>
        </a:p>
      </dgm:t>
    </dgm:pt>
    <dgm:pt modelId="{05C49F76-9119-43A9-9B03-3AAE5F8AF90A}" type="parTrans" cxnId="{56D205F5-0C5C-416F-9214-2EAA6FA20604}">
      <dgm:prSet/>
      <dgm:spPr/>
      <dgm:t>
        <a:bodyPr/>
        <a:lstStyle/>
        <a:p>
          <a:endParaRPr lang="de-DE"/>
        </a:p>
      </dgm:t>
    </dgm:pt>
    <dgm:pt modelId="{4C0C2E47-5BAC-40C3-9338-2003ACB2111F}" type="sibTrans" cxnId="{56D205F5-0C5C-416F-9214-2EAA6FA20604}">
      <dgm:prSet/>
      <dgm:spPr/>
      <dgm:t>
        <a:bodyPr/>
        <a:lstStyle/>
        <a:p>
          <a:endParaRPr lang="de-DE"/>
        </a:p>
      </dgm:t>
    </dgm:pt>
    <dgm:pt modelId="{83140708-058F-4BA7-8631-9F68BE2C9AA4}">
      <dgm:prSet/>
      <dgm:spPr/>
      <dgm:t>
        <a:bodyPr/>
        <a:lstStyle/>
        <a:p>
          <a:pPr rtl="0"/>
          <a:r>
            <a:rPr lang="de-DE" smtClean="0"/>
            <a:t>All types of applications</a:t>
          </a:r>
          <a:endParaRPr lang="de-DE"/>
        </a:p>
      </dgm:t>
    </dgm:pt>
    <dgm:pt modelId="{C462EEC9-1A04-40B7-A756-59D3AB0D368B}" type="parTrans" cxnId="{08F9EE8B-3891-48BA-BC2E-9B3ECF7ADC66}">
      <dgm:prSet/>
      <dgm:spPr/>
      <dgm:t>
        <a:bodyPr/>
        <a:lstStyle/>
        <a:p>
          <a:endParaRPr lang="de-DE"/>
        </a:p>
      </dgm:t>
    </dgm:pt>
    <dgm:pt modelId="{C76E4450-B04F-490F-95B9-E6AF70BBCF41}" type="sibTrans" cxnId="{08F9EE8B-3891-48BA-BC2E-9B3ECF7ADC66}">
      <dgm:prSet/>
      <dgm:spPr/>
      <dgm:t>
        <a:bodyPr/>
        <a:lstStyle/>
        <a:p>
          <a:endParaRPr lang="de-DE"/>
        </a:p>
      </dgm:t>
    </dgm:pt>
    <dgm:pt modelId="{3AB5FC0C-2945-4CF5-BD18-052E53C2CCC7}">
      <dgm:prSet/>
      <dgm:spPr/>
      <dgm:t>
        <a:bodyPr/>
        <a:lstStyle/>
        <a:p>
          <a:pPr rtl="0"/>
          <a:r>
            <a:rPr lang="de-DE" smtClean="0"/>
            <a:t>Best practices from vendors or consultants</a:t>
          </a:r>
          <a:endParaRPr lang="de-DE"/>
        </a:p>
      </dgm:t>
    </dgm:pt>
    <dgm:pt modelId="{6A8B80F0-0D8B-411F-8CD3-6571D2530B90}" type="parTrans" cxnId="{26EB847C-3D98-4A7D-89E5-3E56A356A72C}">
      <dgm:prSet/>
      <dgm:spPr/>
      <dgm:t>
        <a:bodyPr/>
        <a:lstStyle/>
        <a:p>
          <a:endParaRPr lang="de-DE"/>
        </a:p>
      </dgm:t>
    </dgm:pt>
    <dgm:pt modelId="{CE854F49-7180-4C0E-9D17-D813BAA1F6BD}" type="sibTrans" cxnId="{26EB847C-3D98-4A7D-89E5-3E56A356A72C}">
      <dgm:prSet/>
      <dgm:spPr/>
      <dgm:t>
        <a:bodyPr/>
        <a:lstStyle/>
        <a:p>
          <a:endParaRPr lang="de-DE"/>
        </a:p>
      </dgm:t>
    </dgm:pt>
    <dgm:pt modelId="{0AEA8E8F-537E-4EF9-9577-997F8943537F}" type="pres">
      <dgm:prSet presAssocID="{01361B57-2A03-44E2-B69A-8541AAA4A204}" presName="linear" presStyleCnt="0">
        <dgm:presLayoutVars>
          <dgm:animLvl val="lvl"/>
          <dgm:resizeHandles val="exact"/>
        </dgm:presLayoutVars>
      </dgm:prSet>
      <dgm:spPr/>
      <dgm:t>
        <a:bodyPr/>
        <a:lstStyle/>
        <a:p>
          <a:endParaRPr lang="de-DE"/>
        </a:p>
      </dgm:t>
    </dgm:pt>
    <dgm:pt modelId="{C0B9080A-8490-4E43-BBBC-B30905EE67EB}" type="pres">
      <dgm:prSet presAssocID="{C88B17A1-2209-4950-BB4F-018A288810B1}" presName="parentText" presStyleLbl="node1" presStyleIdx="0" presStyleCnt="3">
        <dgm:presLayoutVars>
          <dgm:chMax val="0"/>
          <dgm:bulletEnabled val="1"/>
        </dgm:presLayoutVars>
      </dgm:prSet>
      <dgm:spPr/>
      <dgm:t>
        <a:bodyPr/>
        <a:lstStyle/>
        <a:p>
          <a:endParaRPr lang="de-DE"/>
        </a:p>
      </dgm:t>
    </dgm:pt>
    <dgm:pt modelId="{D36D72BD-133B-47DB-9CED-CDBCA69ADB61}" type="pres">
      <dgm:prSet presAssocID="{4C0C2E47-5BAC-40C3-9338-2003ACB2111F}" presName="spacer" presStyleCnt="0"/>
      <dgm:spPr/>
    </dgm:pt>
    <dgm:pt modelId="{EDB7D55F-53D8-48EB-A258-7D7BBD762A7D}" type="pres">
      <dgm:prSet presAssocID="{83140708-058F-4BA7-8631-9F68BE2C9AA4}" presName="parentText" presStyleLbl="node1" presStyleIdx="1" presStyleCnt="3">
        <dgm:presLayoutVars>
          <dgm:chMax val="0"/>
          <dgm:bulletEnabled val="1"/>
        </dgm:presLayoutVars>
      </dgm:prSet>
      <dgm:spPr/>
      <dgm:t>
        <a:bodyPr/>
        <a:lstStyle/>
        <a:p>
          <a:endParaRPr lang="de-DE"/>
        </a:p>
      </dgm:t>
    </dgm:pt>
    <dgm:pt modelId="{D08D314C-199A-4313-B8FA-3E8BC6C9A0AA}" type="pres">
      <dgm:prSet presAssocID="{C76E4450-B04F-490F-95B9-E6AF70BBCF41}" presName="spacer" presStyleCnt="0"/>
      <dgm:spPr/>
    </dgm:pt>
    <dgm:pt modelId="{8EBBEC8C-D73D-4237-A54E-5C8B99E8454F}" type="pres">
      <dgm:prSet presAssocID="{3AB5FC0C-2945-4CF5-BD18-052E53C2CCC7}" presName="parentText" presStyleLbl="node1" presStyleIdx="2" presStyleCnt="3">
        <dgm:presLayoutVars>
          <dgm:chMax val="0"/>
          <dgm:bulletEnabled val="1"/>
        </dgm:presLayoutVars>
      </dgm:prSet>
      <dgm:spPr/>
      <dgm:t>
        <a:bodyPr/>
        <a:lstStyle/>
        <a:p>
          <a:endParaRPr lang="de-DE"/>
        </a:p>
      </dgm:t>
    </dgm:pt>
  </dgm:ptLst>
  <dgm:cxnLst>
    <dgm:cxn modelId="{FB441830-3072-4055-A1BC-06A388C48E01}" type="presOf" srcId="{3AB5FC0C-2945-4CF5-BD18-052E53C2CCC7}" destId="{8EBBEC8C-D73D-4237-A54E-5C8B99E8454F}" srcOrd="0" destOrd="0" presId="urn:microsoft.com/office/officeart/2005/8/layout/vList2"/>
    <dgm:cxn modelId="{2A0095CB-1F17-4A22-845C-A2089D12A0DF}" type="presOf" srcId="{01361B57-2A03-44E2-B69A-8541AAA4A204}" destId="{0AEA8E8F-537E-4EF9-9577-997F8943537F}" srcOrd="0" destOrd="0" presId="urn:microsoft.com/office/officeart/2005/8/layout/vList2"/>
    <dgm:cxn modelId="{FA75B3AA-0CD8-4B9D-85E4-9B3D1FD1AAA0}" type="presOf" srcId="{C88B17A1-2209-4950-BB4F-018A288810B1}" destId="{C0B9080A-8490-4E43-BBBC-B30905EE67EB}" srcOrd="0" destOrd="0" presId="urn:microsoft.com/office/officeart/2005/8/layout/vList2"/>
    <dgm:cxn modelId="{26EB847C-3D98-4A7D-89E5-3E56A356A72C}" srcId="{01361B57-2A03-44E2-B69A-8541AAA4A204}" destId="{3AB5FC0C-2945-4CF5-BD18-052E53C2CCC7}" srcOrd="2" destOrd="0" parTransId="{6A8B80F0-0D8B-411F-8CD3-6571D2530B90}" sibTransId="{CE854F49-7180-4C0E-9D17-D813BAA1F6BD}"/>
    <dgm:cxn modelId="{7A4292BE-CF61-4B10-A1F0-E181FBF8E2EC}" type="presOf" srcId="{83140708-058F-4BA7-8631-9F68BE2C9AA4}" destId="{EDB7D55F-53D8-48EB-A258-7D7BBD762A7D}" srcOrd="0" destOrd="0" presId="urn:microsoft.com/office/officeart/2005/8/layout/vList2"/>
    <dgm:cxn modelId="{56D205F5-0C5C-416F-9214-2EAA6FA20604}" srcId="{01361B57-2A03-44E2-B69A-8541AAA4A204}" destId="{C88B17A1-2209-4950-BB4F-018A288810B1}" srcOrd="0" destOrd="0" parTransId="{05C49F76-9119-43A9-9B03-3AAE5F8AF90A}" sibTransId="{4C0C2E47-5BAC-40C3-9338-2003ACB2111F}"/>
    <dgm:cxn modelId="{08F9EE8B-3891-48BA-BC2E-9B3ECF7ADC66}" srcId="{01361B57-2A03-44E2-B69A-8541AAA4A204}" destId="{83140708-058F-4BA7-8631-9F68BE2C9AA4}" srcOrd="1" destOrd="0" parTransId="{C462EEC9-1A04-40B7-A756-59D3AB0D368B}" sibTransId="{C76E4450-B04F-490F-95B9-E6AF70BBCF41}"/>
    <dgm:cxn modelId="{65B2C01B-887C-425A-856A-77F6630613B8}" type="presParOf" srcId="{0AEA8E8F-537E-4EF9-9577-997F8943537F}" destId="{C0B9080A-8490-4E43-BBBC-B30905EE67EB}" srcOrd="0" destOrd="0" presId="urn:microsoft.com/office/officeart/2005/8/layout/vList2"/>
    <dgm:cxn modelId="{4A624F6B-822F-40C4-A8F8-14A4DC7DC350}" type="presParOf" srcId="{0AEA8E8F-537E-4EF9-9577-997F8943537F}" destId="{D36D72BD-133B-47DB-9CED-CDBCA69ADB61}" srcOrd="1" destOrd="0" presId="urn:microsoft.com/office/officeart/2005/8/layout/vList2"/>
    <dgm:cxn modelId="{AFA75E3E-D065-48C2-952B-77BDAD725A21}" type="presParOf" srcId="{0AEA8E8F-537E-4EF9-9577-997F8943537F}" destId="{EDB7D55F-53D8-48EB-A258-7D7BBD762A7D}" srcOrd="2" destOrd="0" presId="urn:microsoft.com/office/officeart/2005/8/layout/vList2"/>
    <dgm:cxn modelId="{54B1C441-ACD2-42AF-9D74-F427DA6E5F12}" type="presParOf" srcId="{0AEA8E8F-537E-4EF9-9577-997F8943537F}" destId="{D08D314C-199A-4313-B8FA-3E8BC6C9A0AA}" srcOrd="3" destOrd="0" presId="urn:microsoft.com/office/officeart/2005/8/layout/vList2"/>
    <dgm:cxn modelId="{A0D61A23-8C17-4021-8A4F-C08D8640FA56}" type="presParOf" srcId="{0AEA8E8F-537E-4EF9-9577-997F8943537F}" destId="{8EBBEC8C-D73D-4237-A54E-5C8B99E8454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0EDE66-8C09-4FD7-A79D-A73CE6867BB6}" type="doc">
      <dgm:prSet loTypeId="urn:microsoft.com/office/officeart/2005/8/layout/vList2" loCatId="list" qsTypeId="urn:microsoft.com/office/officeart/2005/8/quickstyle/simple1#5" qsCatId="simple" csTypeId="urn:microsoft.com/office/officeart/2005/8/colors/accent2_3" csCatId="accent2"/>
      <dgm:spPr/>
      <dgm:t>
        <a:bodyPr/>
        <a:lstStyle/>
        <a:p>
          <a:endParaRPr lang="de-DE"/>
        </a:p>
      </dgm:t>
    </dgm:pt>
    <dgm:pt modelId="{8426C981-479C-4187-AC72-67968B451204}">
      <dgm:prSet/>
      <dgm:spPr/>
      <dgm:t>
        <a:bodyPr/>
        <a:lstStyle/>
        <a:p>
          <a:pPr rtl="0"/>
          <a:r>
            <a:rPr lang="de-DE" smtClean="0"/>
            <a:t>The new, evolving GRC market segment</a:t>
          </a:r>
          <a:endParaRPr lang="de-DE"/>
        </a:p>
      </dgm:t>
    </dgm:pt>
    <dgm:pt modelId="{D24A0DC4-BB07-44AB-8468-AE80038B099E}" type="parTrans" cxnId="{D2E93603-0595-4581-9E28-0971B9633F23}">
      <dgm:prSet/>
      <dgm:spPr/>
      <dgm:t>
        <a:bodyPr/>
        <a:lstStyle/>
        <a:p>
          <a:endParaRPr lang="de-DE"/>
        </a:p>
      </dgm:t>
    </dgm:pt>
    <dgm:pt modelId="{41DFFF61-0DA4-4814-B8D6-F6CAC0FB8D2B}" type="sibTrans" cxnId="{D2E93603-0595-4581-9E28-0971B9633F23}">
      <dgm:prSet/>
      <dgm:spPr/>
      <dgm:t>
        <a:bodyPr/>
        <a:lstStyle/>
        <a:p>
          <a:endParaRPr lang="de-DE"/>
        </a:p>
      </dgm:t>
    </dgm:pt>
    <dgm:pt modelId="{A11753C9-4A0A-4193-BB70-598706743008}">
      <dgm:prSet/>
      <dgm:spPr/>
      <dgm:t>
        <a:bodyPr/>
        <a:lstStyle/>
        <a:p>
          <a:pPr rtl="0"/>
          <a:r>
            <a:rPr lang="de-DE" smtClean="0"/>
            <a:t>That‘s were many of today‘s tools fit in</a:t>
          </a:r>
          <a:endParaRPr lang="de-DE"/>
        </a:p>
      </dgm:t>
    </dgm:pt>
    <dgm:pt modelId="{74210DA9-F51E-4D33-9C88-A53571389081}" type="parTrans" cxnId="{DF3C6EDF-FEF0-495B-A102-8111F888D5B3}">
      <dgm:prSet/>
      <dgm:spPr/>
      <dgm:t>
        <a:bodyPr/>
        <a:lstStyle/>
        <a:p>
          <a:endParaRPr lang="de-DE"/>
        </a:p>
      </dgm:t>
    </dgm:pt>
    <dgm:pt modelId="{F55DEA0A-CAE2-49EE-90DA-027E39A57C54}" type="sibTrans" cxnId="{DF3C6EDF-FEF0-495B-A102-8111F888D5B3}">
      <dgm:prSet/>
      <dgm:spPr/>
      <dgm:t>
        <a:bodyPr/>
        <a:lstStyle/>
        <a:p>
          <a:endParaRPr lang="de-DE"/>
        </a:p>
      </dgm:t>
    </dgm:pt>
    <dgm:pt modelId="{A1DF4B4C-858D-4A6D-AABC-FAC7F75C6B52}">
      <dgm:prSet/>
      <dgm:spPr/>
      <dgm:t>
        <a:bodyPr/>
        <a:lstStyle/>
        <a:p>
          <a:pPr rtl="0"/>
          <a:r>
            <a:rPr lang="de-DE" smtClean="0"/>
            <a:t>GRC – the layer above today‘s IAM</a:t>
          </a:r>
          <a:endParaRPr lang="de-DE"/>
        </a:p>
      </dgm:t>
    </dgm:pt>
    <dgm:pt modelId="{04A7468E-E684-4A12-9CF5-1797EF5A0F44}" type="parTrans" cxnId="{3DC96010-40E4-405C-89CB-FB301CD1821B}">
      <dgm:prSet/>
      <dgm:spPr/>
      <dgm:t>
        <a:bodyPr/>
        <a:lstStyle/>
        <a:p>
          <a:endParaRPr lang="de-DE"/>
        </a:p>
      </dgm:t>
    </dgm:pt>
    <dgm:pt modelId="{03BAA84F-2039-493E-B2E4-DE8DD5270D60}" type="sibTrans" cxnId="{3DC96010-40E4-405C-89CB-FB301CD1821B}">
      <dgm:prSet/>
      <dgm:spPr/>
      <dgm:t>
        <a:bodyPr/>
        <a:lstStyle/>
        <a:p>
          <a:endParaRPr lang="de-DE"/>
        </a:p>
      </dgm:t>
    </dgm:pt>
    <dgm:pt modelId="{D08B02FA-8E41-4368-9757-C24A95E7494D}">
      <dgm:prSet/>
      <dgm:spPr/>
      <dgm:t>
        <a:bodyPr/>
        <a:lstStyle/>
        <a:p>
          <a:pPr rtl="0"/>
          <a:r>
            <a:rPr lang="de-DE" smtClean="0"/>
            <a:t>But: No successful GRC without strong IAM foundation</a:t>
          </a:r>
          <a:endParaRPr lang="de-DE"/>
        </a:p>
      </dgm:t>
    </dgm:pt>
    <dgm:pt modelId="{739192DA-A700-4AFC-A534-76F27FA7CDFF}" type="parTrans" cxnId="{D7DBEC56-B378-417A-96C0-83F6C83EE25C}">
      <dgm:prSet/>
      <dgm:spPr/>
      <dgm:t>
        <a:bodyPr/>
        <a:lstStyle/>
        <a:p>
          <a:endParaRPr lang="de-DE"/>
        </a:p>
      </dgm:t>
    </dgm:pt>
    <dgm:pt modelId="{EC6CB18D-7B75-443B-A9C0-6679F284692F}" type="sibTrans" cxnId="{D7DBEC56-B378-417A-96C0-83F6C83EE25C}">
      <dgm:prSet/>
      <dgm:spPr/>
      <dgm:t>
        <a:bodyPr/>
        <a:lstStyle/>
        <a:p>
          <a:endParaRPr lang="de-DE"/>
        </a:p>
      </dgm:t>
    </dgm:pt>
    <dgm:pt modelId="{5D22D226-EA5A-40FC-BB65-46F5774C44BC}" type="pres">
      <dgm:prSet presAssocID="{7B0EDE66-8C09-4FD7-A79D-A73CE6867BB6}" presName="linear" presStyleCnt="0">
        <dgm:presLayoutVars>
          <dgm:animLvl val="lvl"/>
          <dgm:resizeHandles val="exact"/>
        </dgm:presLayoutVars>
      </dgm:prSet>
      <dgm:spPr/>
      <dgm:t>
        <a:bodyPr/>
        <a:lstStyle/>
        <a:p>
          <a:endParaRPr lang="de-DE"/>
        </a:p>
      </dgm:t>
    </dgm:pt>
    <dgm:pt modelId="{B2322F16-CCA2-46FA-9E5E-AD9C77DBF53C}" type="pres">
      <dgm:prSet presAssocID="{8426C981-479C-4187-AC72-67968B451204}" presName="parentText" presStyleLbl="node1" presStyleIdx="0" presStyleCnt="4">
        <dgm:presLayoutVars>
          <dgm:chMax val="0"/>
          <dgm:bulletEnabled val="1"/>
        </dgm:presLayoutVars>
      </dgm:prSet>
      <dgm:spPr/>
      <dgm:t>
        <a:bodyPr/>
        <a:lstStyle/>
        <a:p>
          <a:endParaRPr lang="de-DE"/>
        </a:p>
      </dgm:t>
    </dgm:pt>
    <dgm:pt modelId="{E8ED9B53-2BDB-477D-A3FB-7B4B970B38E6}" type="pres">
      <dgm:prSet presAssocID="{41DFFF61-0DA4-4814-B8D6-F6CAC0FB8D2B}" presName="spacer" presStyleCnt="0"/>
      <dgm:spPr/>
    </dgm:pt>
    <dgm:pt modelId="{0C088E45-EE69-4BCE-BF8C-9AC672516E9D}" type="pres">
      <dgm:prSet presAssocID="{A11753C9-4A0A-4193-BB70-598706743008}" presName="parentText" presStyleLbl="node1" presStyleIdx="1" presStyleCnt="4">
        <dgm:presLayoutVars>
          <dgm:chMax val="0"/>
          <dgm:bulletEnabled val="1"/>
        </dgm:presLayoutVars>
      </dgm:prSet>
      <dgm:spPr/>
      <dgm:t>
        <a:bodyPr/>
        <a:lstStyle/>
        <a:p>
          <a:endParaRPr lang="de-DE"/>
        </a:p>
      </dgm:t>
    </dgm:pt>
    <dgm:pt modelId="{7726FAFA-7D08-4788-9C4E-EB786D4D576F}" type="pres">
      <dgm:prSet presAssocID="{F55DEA0A-CAE2-49EE-90DA-027E39A57C54}" presName="spacer" presStyleCnt="0"/>
      <dgm:spPr/>
    </dgm:pt>
    <dgm:pt modelId="{6E4CD08D-8179-42C5-95FE-E2F031D8C12A}" type="pres">
      <dgm:prSet presAssocID="{A1DF4B4C-858D-4A6D-AABC-FAC7F75C6B52}" presName="parentText" presStyleLbl="node1" presStyleIdx="2" presStyleCnt="4">
        <dgm:presLayoutVars>
          <dgm:chMax val="0"/>
          <dgm:bulletEnabled val="1"/>
        </dgm:presLayoutVars>
      </dgm:prSet>
      <dgm:spPr/>
      <dgm:t>
        <a:bodyPr/>
        <a:lstStyle/>
        <a:p>
          <a:endParaRPr lang="de-DE"/>
        </a:p>
      </dgm:t>
    </dgm:pt>
    <dgm:pt modelId="{22011924-7EF3-490F-8DB2-3D5C20543BAD}" type="pres">
      <dgm:prSet presAssocID="{03BAA84F-2039-493E-B2E4-DE8DD5270D60}" presName="spacer" presStyleCnt="0"/>
      <dgm:spPr/>
    </dgm:pt>
    <dgm:pt modelId="{FD3610C0-7897-4200-BE78-42EB0A62F1C0}" type="pres">
      <dgm:prSet presAssocID="{D08B02FA-8E41-4368-9757-C24A95E7494D}" presName="parentText" presStyleLbl="node1" presStyleIdx="3" presStyleCnt="4">
        <dgm:presLayoutVars>
          <dgm:chMax val="0"/>
          <dgm:bulletEnabled val="1"/>
        </dgm:presLayoutVars>
      </dgm:prSet>
      <dgm:spPr/>
      <dgm:t>
        <a:bodyPr/>
        <a:lstStyle/>
        <a:p>
          <a:endParaRPr lang="de-DE"/>
        </a:p>
      </dgm:t>
    </dgm:pt>
  </dgm:ptLst>
  <dgm:cxnLst>
    <dgm:cxn modelId="{73B89EF2-6486-431A-99E2-FAD8ECE912FB}" type="presOf" srcId="{A1DF4B4C-858D-4A6D-AABC-FAC7F75C6B52}" destId="{6E4CD08D-8179-42C5-95FE-E2F031D8C12A}" srcOrd="0" destOrd="0" presId="urn:microsoft.com/office/officeart/2005/8/layout/vList2"/>
    <dgm:cxn modelId="{DF3C6EDF-FEF0-495B-A102-8111F888D5B3}" srcId="{7B0EDE66-8C09-4FD7-A79D-A73CE6867BB6}" destId="{A11753C9-4A0A-4193-BB70-598706743008}" srcOrd="1" destOrd="0" parTransId="{74210DA9-F51E-4D33-9C88-A53571389081}" sibTransId="{F55DEA0A-CAE2-49EE-90DA-027E39A57C54}"/>
    <dgm:cxn modelId="{D2E93603-0595-4581-9E28-0971B9633F23}" srcId="{7B0EDE66-8C09-4FD7-A79D-A73CE6867BB6}" destId="{8426C981-479C-4187-AC72-67968B451204}" srcOrd="0" destOrd="0" parTransId="{D24A0DC4-BB07-44AB-8468-AE80038B099E}" sibTransId="{41DFFF61-0DA4-4814-B8D6-F6CAC0FB8D2B}"/>
    <dgm:cxn modelId="{FB7C285F-0E6A-4E0A-92DA-9092A80A5CDC}" type="presOf" srcId="{7B0EDE66-8C09-4FD7-A79D-A73CE6867BB6}" destId="{5D22D226-EA5A-40FC-BB65-46F5774C44BC}" srcOrd="0" destOrd="0" presId="urn:microsoft.com/office/officeart/2005/8/layout/vList2"/>
    <dgm:cxn modelId="{3DC96010-40E4-405C-89CB-FB301CD1821B}" srcId="{7B0EDE66-8C09-4FD7-A79D-A73CE6867BB6}" destId="{A1DF4B4C-858D-4A6D-AABC-FAC7F75C6B52}" srcOrd="2" destOrd="0" parTransId="{04A7468E-E684-4A12-9CF5-1797EF5A0F44}" sibTransId="{03BAA84F-2039-493E-B2E4-DE8DD5270D60}"/>
    <dgm:cxn modelId="{D7DBEC56-B378-417A-96C0-83F6C83EE25C}" srcId="{7B0EDE66-8C09-4FD7-A79D-A73CE6867BB6}" destId="{D08B02FA-8E41-4368-9757-C24A95E7494D}" srcOrd="3" destOrd="0" parTransId="{739192DA-A700-4AFC-A534-76F27FA7CDFF}" sibTransId="{EC6CB18D-7B75-443B-A9C0-6679F284692F}"/>
    <dgm:cxn modelId="{D9C7D9EC-5DA7-479D-A076-B2739DF3471B}" type="presOf" srcId="{D08B02FA-8E41-4368-9757-C24A95E7494D}" destId="{FD3610C0-7897-4200-BE78-42EB0A62F1C0}" srcOrd="0" destOrd="0" presId="urn:microsoft.com/office/officeart/2005/8/layout/vList2"/>
    <dgm:cxn modelId="{55409DD8-CF5B-43E3-B5A6-446A3C7A6A1B}" type="presOf" srcId="{A11753C9-4A0A-4193-BB70-598706743008}" destId="{0C088E45-EE69-4BCE-BF8C-9AC672516E9D}" srcOrd="0" destOrd="0" presId="urn:microsoft.com/office/officeart/2005/8/layout/vList2"/>
    <dgm:cxn modelId="{2D40C5EE-48F1-4ABD-B3DD-74C4E17F3BD5}" type="presOf" srcId="{8426C981-479C-4187-AC72-67968B451204}" destId="{B2322F16-CCA2-46FA-9E5E-AD9C77DBF53C}" srcOrd="0" destOrd="0" presId="urn:microsoft.com/office/officeart/2005/8/layout/vList2"/>
    <dgm:cxn modelId="{C7A3843E-A1E8-4E16-88C3-BAE7763BA98A}" type="presParOf" srcId="{5D22D226-EA5A-40FC-BB65-46F5774C44BC}" destId="{B2322F16-CCA2-46FA-9E5E-AD9C77DBF53C}" srcOrd="0" destOrd="0" presId="urn:microsoft.com/office/officeart/2005/8/layout/vList2"/>
    <dgm:cxn modelId="{9FAFE4E1-6FF6-43C0-ACAD-9FFFE0B0A300}" type="presParOf" srcId="{5D22D226-EA5A-40FC-BB65-46F5774C44BC}" destId="{E8ED9B53-2BDB-477D-A3FB-7B4B970B38E6}" srcOrd="1" destOrd="0" presId="urn:microsoft.com/office/officeart/2005/8/layout/vList2"/>
    <dgm:cxn modelId="{0F63FA37-C156-40F6-9A9C-8ECB8070DCEB}" type="presParOf" srcId="{5D22D226-EA5A-40FC-BB65-46F5774C44BC}" destId="{0C088E45-EE69-4BCE-BF8C-9AC672516E9D}" srcOrd="2" destOrd="0" presId="urn:microsoft.com/office/officeart/2005/8/layout/vList2"/>
    <dgm:cxn modelId="{154D719F-7523-4445-B41A-086D82572504}" type="presParOf" srcId="{5D22D226-EA5A-40FC-BB65-46F5774C44BC}" destId="{7726FAFA-7D08-4788-9C4E-EB786D4D576F}" srcOrd="3" destOrd="0" presId="urn:microsoft.com/office/officeart/2005/8/layout/vList2"/>
    <dgm:cxn modelId="{A32502C3-FE60-4EDD-866F-0D3D2E79C66F}" type="presParOf" srcId="{5D22D226-EA5A-40FC-BB65-46F5774C44BC}" destId="{6E4CD08D-8179-42C5-95FE-E2F031D8C12A}" srcOrd="4" destOrd="0" presId="urn:microsoft.com/office/officeart/2005/8/layout/vList2"/>
    <dgm:cxn modelId="{3ECA1608-33D3-4920-9A99-08484AD7D74B}" type="presParOf" srcId="{5D22D226-EA5A-40FC-BB65-46F5774C44BC}" destId="{22011924-7EF3-490F-8DB2-3D5C20543BAD}" srcOrd="5" destOrd="0" presId="urn:microsoft.com/office/officeart/2005/8/layout/vList2"/>
    <dgm:cxn modelId="{BC4123FC-764F-48F7-86A8-81ED5502B24B}" type="presParOf" srcId="{5D22D226-EA5A-40FC-BB65-46F5774C44BC}" destId="{FD3610C0-7897-4200-BE78-42EB0A62F1C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AF304A-F2E9-42E1-8CE3-B1C9BAF74545}" type="doc">
      <dgm:prSet loTypeId="urn:microsoft.com/office/officeart/2005/8/layout/matrix1" loCatId="matrix" qsTypeId="urn:microsoft.com/office/officeart/2005/8/quickstyle/simple1#6" qsCatId="simple" csTypeId="urn:microsoft.com/office/officeart/2005/8/colors/accent2_3" csCatId="accent2" phldr="1"/>
      <dgm:spPr/>
      <dgm:t>
        <a:bodyPr/>
        <a:lstStyle/>
        <a:p>
          <a:endParaRPr lang="de-DE"/>
        </a:p>
      </dgm:t>
    </dgm:pt>
    <dgm:pt modelId="{E6F65C68-974E-4AA5-A5C2-E76083B34D58}">
      <dgm:prSet custT="1"/>
      <dgm:spPr/>
      <dgm:t>
        <a:bodyPr/>
        <a:lstStyle/>
        <a:p>
          <a:pPr rtl="0"/>
          <a:r>
            <a:rPr lang="de-DE" sz="1800" smtClean="0"/>
            <a:t>Role Management</a:t>
          </a:r>
          <a:endParaRPr lang="de-DE" sz="1800"/>
        </a:p>
      </dgm:t>
    </dgm:pt>
    <dgm:pt modelId="{3A18D60A-4DA4-4ECA-992D-60AE42DC7498}" type="parTrans" cxnId="{53097A7E-5EF5-4C64-8FC5-32FA0FBB9B4A}">
      <dgm:prSet/>
      <dgm:spPr/>
      <dgm:t>
        <a:bodyPr/>
        <a:lstStyle/>
        <a:p>
          <a:endParaRPr lang="de-DE"/>
        </a:p>
      </dgm:t>
    </dgm:pt>
    <dgm:pt modelId="{8C351F5F-0BC9-4C6C-B06F-E86087613175}" type="sibTrans" cxnId="{53097A7E-5EF5-4C64-8FC5-32FA0FBB9B4A}">
      <dgm:prSet/>
      <dgm:spPr/>
      <dgm:t>
        <a:bodyPr/>
        <a:lstStyle/>
        <a:p>
          <a:endParaRPr lang="de-DE"/>
        </a:p>
      </dgm:t>
    </dgm:pt>
    <dgm:pt modelId="{00AD81E4-2863-4037-8FCA-7657A2F97D7E}">
      <dgm:prSet custT="1"/>
      <dgm:spPr/>
      <dgm:t>
        <a:bodyPr/>
        <a:lstStyle/>
        <a:p>
          <a:pPr rtl="0"/>
          <a:r>
            <a:rPr lang="de-DE" sz="1800" smtClean="0"/>
            <a:t>Analysis</a:t>
          </a:r>
          <a:endParaRPr lang="de-DE" sz="1800"/>
        </a:p>
      </dgm:t>
    </dgm:pt>
    <dgm:pt modelId="{D8EBBE83-BF9F-4DA4-813E-439B0DDDEB54}" type="parTrans" cxnId="{32154D19-EC74-4437-99D8-F0E61AC01F25}">
      <dgm:prSet/>
      <dgm:spPr/>
      <dgm:t>
        <a:bodyPr/>
        <a:lstStyle/>
        <a:p>
          <a:endParaRPr lang="de-DE"/>
        </a:p>
      </dgm:t>
    </dgm:pt>
    <dgm:pt modelId="{18F93E17-E927-4950-9172-A0BAA5B20AB1}" type="sibTrans" cxnId="{32154D19-EC74-4437-99D8-F0E61AC01F25}">
      <dgm:prSet/>
      <dgm:spPr/>
      <dgm:t>
        <a:bodyPr/>
        <a:lstStyle/>
        <a:p>
          <a:endParaRPr lang="de-DE"/>
        </a:p>
      </dgm:t>
    </dgm:pt>
    <dgm:pt modelId="{ACCCDDD4-41FD-41FB-A28F-DCF077857655}">
      <dgm:prSet custT="1"/>
      <dgm:spPr/>
      <dgm:t>
        <a:bodyPr/>
        <a:lstStyle/>
        <a:p>
          <a:pPr rtl="0"/>
          <a:r>
            <a:rPr lang="de-DE" sz="1800" smtClean="0"/>
            <a:t>Attestation</a:t>
          </a:r>
          <a:endParaRPr lang="de-DE" sz="1800"/>
        </a:p>
      </dgm:t>
    </dgm:pt>
    <dgm:pt modelId="{DA0AD195-26A7-48D7-A0A8-26B65FB32851}" type="parTrans" cxnId="{B5F16C21-0100-4323-925A-E3E042D66026}">
      <dgm:prSet/>
      <dgm:spPr/>
      <dgm:t>
        <a:bodyPr/>
        <a:lstStyle/>
        <a:p>
          <a:endParaRPr lang="de-DE"/>
        </a:p>
      </dgm:t>
    </dgm:pt>
    <dgm:pt modelId="{645CDAD5-775C-467E-923B-9E76782FA280}" type="sibTrans" cxnId="{B5F16C21-0100-4323-925A-E3E042D66026}">
      <dgm:prSet/>
      <dgm:spPr/>
      <dgm:t>
        <a:bodyPr/>
        <a:lstStyle/>
        <a:p>
          <a:endParaRPr lang="de-DE"/>
        </a:p>
      </dgm:t>
    </dgm:pt>
    <dgm:pt modelId="{C5F56F4E-7B6B-477F-9A38-C895163C56BD}">
      <dgm:prSet custT="1"/>
      <dgm:spPr/>
      <dgm:t>
        <a:bodyPr/>
        <a:lstStyle/>
        <a:p>
          <a:pPr rtl="0"/>
          <a:r>
            <a:rPr lang="de-DE" sz="1800" smtClean="0"/>
            <a:t>Authorization Management</a:t>
          </a:r>
          <a:endParaRPr lang="de-DE" sz="1800"/>
        </a:p>
      </dgm:t>
    </dgm:pt>
    <dgm:pt modelId="{471A3F69-724D-4ABD-9AA9-8D59EC223780}" type="parTrans" cxnId="{C53EF097-9E45-4888-961A-5DCFEDFC317C}">
      <dgm:prSet/>
      <dgm:spPr/>
      <dgm:t>
        <a:bodyPr/>
        <a:lstStyle/>
        <a:p>
          <a:endParaRPr lang="de-DE"/>
        </a:p>
      </dgm:t>
    </dgm:pt>
    <dgm:pt modelId="{35309A2A-C795-41C4-B043-5348C9326C85}" type="sibTrans" cxnId="{C53EF097-9E45-4888-961A-5DCFEDFC317C}">
      <dgm:prSet/>
      <dgm:spPr/>
      <dgm:t>
        <a:bodyPr/>
        <a:lstStyle/>
        <a:p>
          <a:endParaRPr lang="de-DE"/>
        </a:p>
      </dgm:t>
    </dgm:pt>
    <dgm:pt modelId="{A0F74CC7-3CEC-4045-9DF2-C38A2EA30569}">
      <dgm:prSet custT="1"/>
      <dgm:spPr/>
      <dgm:t>
        <a:bodyPr/>
        <a:lstStyle/>
        <a:p>
          <a:pPr rtl="0"/>
          <a:r>
            <a:rPr lang="de-DE" sz="1800" smtClean="0"/>
            <a:t>Risk Management</a:t>
          </a:r>
          <a:endParaRPr lang="de-DE" sz="1800"/>
        </a:p>
      </dgm:t>
    </dgm:pt>
    <dgm:pt modelId="{62D6E99A-42E4-4DE6-A56B-B966D3867195}" type="parTrans" cxnId="{CAA2CBDA-A4DB-48BE-AEA4-63E99E67615F}">
      <dgm:prSet/>
      <dgm:spPr/>
      <dgm:t>
        <a:bodyPr/>
        <a:lstStyle/>
        <a:p>
          <a:endParaRPr lang="de-DE"/>
        </a:p>
      </dgm:t>
    </dgm:pt>
    <dgm:pt modelId="{07DDE15C-F15D-4A5C-A4A3-67250AFD8575}" type="sibTrans" cxnId="{CAA2CBDA-A4DB-48BE-AEA4-63E99E67615F}">
      <dgm:prSet/>
      <dgm:spPr/>
      <dgm:t>
        <a:bodyPr/>
        <a:lstStyle/>
        <a:p>
          <a:endParaRPr lang="de-DE"/>
        </a:p>
      </dgm:t>
    </dgm:pt>
    <dgm:pt modelId="{55800550-7A1E-4531-8793-8CEBADFBC011}">
      <dgm:prSet/>
      <dgm:spPr/>
      <dgm:t>
        <a:bodyPr/>
        <a:lstStyle/>
        <a:p>
          <a:pPr rtl="0"/>
          <a:endParaRPr lang="de-DE"/>
        </a:p>
      </dgm:t>
    </dgm:pt>
    <dgm:pt modelId="{F2B16CB2-DE09-48A2-9AB6-D6D5F8276B77}" type="parTrans" cxnId="{5E042CC1-5C48-4959-9B91-0138C435E9B5}">
      <dgm:prSet/>
      <dgm:spPr/>
      <dgm:t>
        <a:bodyPr/>
        <a:lstStyle/>
        <a:p>
          <a:endParaRPr lang="de-DE"/>
        </a:p>
      </dgm:t>
    </dgm:pt>
    <dgm:pt modelId="{91252EE7-6426-41D5-A7EE-73CBEA87BE9B}" type="sibTrans" cxnId="{5E042CC1-5C48-4959-9B91-0138C435E9B5}">
      <dgm:prSet/>
      <dgm:spPr/>
      <dgm:t>
        <a:bodyPr/>
        <a:lstStyle/>
        <a:p>
          <a:endParaRPr lang="de-DE"/>
        </a:p>
      </dgm:t>
    </dgm:pt>
    <dgm:pt modelId="{327D31E7-801E-420B-B69F-9E380772657E}" type="pres">
      <dgm:prSet presAssocID="{40AF304A-F2E9-42E1-8CE3-B1C9BAF74545}" presName="diagram" presStyleCnt="0">
        <dgm:presLayoutVars>
          <dgm:chMax val="1"/>
          <dgm:dir/>
          <dgm:animLvl val="ctr"/>
          <dgm:resizeHandles val="exact"/>
        </dgm:presLayoutVars>
      </dgm:prSet>
      <dgm:spPr/>
      <dgm:t>
        <a:bodyPr/>
        <a:lstStyle/>
        <a:p>
          <a:endParaRPr lang="de-DE"/>
        </a:p>
      </dgm:t>
    </dgm:pt>
    <dgm:pt modelId="{1963359B-1B84-4D4F-9F72-EBA250F8ED3B}" type="pres">
      <dgm:prSet presAssocID="{40AF304A-F2E9-42E1-8CE3-B1C9BAF74545}" presName="matrix" presStyleCnt="0"/>
      <dgm:spPr/>
    </dgm:pt>
    <dgm:pt modelId="{28B16FB1-5BE9-4234-8B18-778338075B00}" type="pres">
      <dgm:prSet presAssocID="{40AF304A-F2E9-42E1-8CE3-B1C9BAF74545}" presName="tile1" presStyleLbl="node1" presStyleIdx="0" presStyleCnt="4"/>
      <dgm:spPr/>
      <dgm:t>
        <a:bodyPr/>
        <a:lstStyle/>
        <a:p>
          <a:endParaRPr lang="de-DE"/>
        </a:p>
      </dgm:t>
    </dgm:pt>
    <dgm:pt modelId="{F7446E69-B5BD-4A8F-973F-BC0DB9A237B2}" type="pres">
      <dgm:prSet presAssocID="{40AF304A-F2E9-42E1-8CE3-B1C9BAF74545}" presName="tile1text" presStyleLbl="node1" presStyleIdx="0" presStyleCnt="4">
        <dgm:presLayoutVars>
          <dgm:chMax val="0"/>
          <dgm:chPref val="0"/>
          <dgm:bulletEnabled val="1"/>
        </dgm:presLayoutVars>
      </dgm:prSet>
      <dgm:spPr/>
      <dgm:t>
        <a:bodyPr/>
        <a:lstStyle/>
        <a:p>
          <a:endParaRPr lang="de-DE"/>
        </a:p>
      </dgm:t>
    </dgm:pt>
    <dgm:pt modelId="{ECEE5F90-B7D4-4D47-87F6-3A26BCAC61A8}" type="pres">
      <dgm:prSet presAssocID="{40AF304A-F2E9-42E1-8CE3-B1C9BAF74545}" presName="tile2" presStyleLbl="node1" presStyleIdx="1" presStyleCnt="4"/>
      <dgm:spPr/>
      <dgm:t>
        <a:bodyPr/>
        <a:lstStyle/>
        <a:p>
          <a:endParaRPr lang="de-DE"/>
        </a:p>
      </dgm:t>
    </dgm:pt>
    <dgm:pt modelId="{F673263B-B37A-4ECA-A56F-A55469187F65}" type="pres">
      <dgm:prSet presAssocID="{40AF304A-F2E9-42E1-8CE3-B1C9BAF74545}" presName="tile2text" presStyleLbl="node1" presStyleIdx="1" presStyleCnt="4">
        <dgm:presLayoutVars>
          <dgm:chMax val="0"/>
          <dgm:chPref val="0"/>
          <dgm:bulletEnabled val="1"/>
        </dgm:presLayoutVars>
      </dgm:prSet>
      <dgm:spPr/>
      <dgm:t>
        <a:bodyPr/>
        <a:lstStyle/>
        <a:p>
          <a:endParaRPr lang="de-DE"/>
        </a:p>
      </dgm:t>
    </dgm:pt>
    <dgm:pt modelId="{E64693B3-D3D8-4136-9433-E007FFC6951E}" type="pres">
      <dgm:prSet presAssocID="{40AF304A-F2E9-42E1-8CE3-B1C9BAF74545}" presName="tile3" presStyleLbl="node1" presStyleIdx="2" presStyleCnt="4"/>
      <dgm:spPr/>
      <dgm:t>
        <a:bodyPr/>
        <a:lstStyle/>
        <a:p>
          <a:endParaRPr lang="de-DE"/>
        </a:p>
      </dgm:t>
    </dgm:pt>
    <dgm:pt modelId="{2DBFB58A-17F9-4C3F-9971-DEC42FF45445}" type="pres">
      <dgm:prSet presAssocID="{40AF304A-F2E9-42E1-8CE3-B1C9BAF74545}" presName="tile3text" presStyleLbl="node1" presStyleIdx="2" presStyleCnt="4">
        <dgm:presLayoutVars>
          <dgm:chMax val="0"/>
          <dgm:chPref val="0"/>
          <dgm:bulletEnabled val="1"/>
        </dgm:presLayoutVars>
      </dgm:prSet>
      <dgm:spPr/>
      <dgm:t>
        <a:bodyPr/>
        <a:lstStyle/>
        <a:p>
          <a:endParaRPr lang="de-DE"/>
        </a:p>
      </dgm:t>
    </dgm:pt>
    <dgm:pt modelId="{8B4A7175-CA67-4C62-8898-E45184FA7AB9}" type="pres">
      <dgm:prSet presAssocID="{40AF304A-F2E9-42E1-8CE3-B1C9BAF74545}" presName="tile4" presStyleLbl="node1" presStyleIdx="3" presStyleCnt="4"/>
      <dgm:spPr/>
      <dgm:t>
        <a:bodyPr/>
        <a:lstStyle/>
        <a:p>
          <a:endParaRPr lang="de-DE"/>
        </a:p>
      </dgm:t>
    </dgm:pt>
    <dgm:pt modelId="{A02FD66F-5833-4936-AFBA-612BA35AD7A9}" type="pres">
      <dgm:prSet presAssocID="{40AF304A-F2E9-42E1-8CE3-B1C9BAF74545}" presName="tile4text" presStyleLbl="node1" presStyleIdx="3" presStyleCnt="4">
        <dgm:presLayoutVars>
          <dgm:chMax val="0"/>
          <dgm:chPref val="0"/>
          <dgm:bulletEnabled val="1"/>
        </dgm:presLayoutVars>
      </dgm:prSet>
      <dgm:spPr/>
      <dgm:t>
        <a:bodyPr/>
        <a:lstStyle/>
        <a:p>
          <a:endParaRPr lang="de-DE"/>
        </a:p>
      </dgm:t>
    </dgm:pt>
    <dgm:pt modelId="{9418F7DF-E81F-405D-BD4D-E51F5985DD25}" type="pres">
      <dgm:prSet presAssocID="{40AF304A-F2E9-42E1-8CE3-B1C9BAF74545}" presName="centerTile" presStyleLbl="fgShp" presStyleIdx="0" presStyleCnt="1" custScaleX="151293">
        <dgm:presLayoutVars>
          <dgm:chMax val="0"/>
          <dgm:chPref val="0"/>
        </dgm:presLayoutVars>
      </dgm:prSet>
      <dgm:spPr/>
      <dgm:t>
        <a:bodyPr/>
        <a:lstStyle/>
        <a:p>
          <a:endParaRPr lang="de-DE"/>
        </a:p>
      </dgm:t>
    </dgm:pt>
  </dgm:ptLst>
  <dgm:cxnLst>
    <dgm:cxn modelId="{7ED28962-69C1-49A9-82BE-7D226CA2FEC8}" type="presOf" srcId="{00AD81E4-2863-4037-8FCA-7657A2F97D7E}" destId="{F7446E69-B5BD-4A8F-973F-BC0DB9A237B2}" srcOrd="1" destOrd="0" presId="urn:microsoft.com/office/officeart/2005/8/layout/matrix1"/>
    <dgm:cxn modelId="{24EB325E-C9C9-4CDE-B18D-678F506CC0BE}" type="presOf" srcId="{E6F65C68-974E-4AA5-A5C2-E76083B34D58}" destId="{9418F7DF-E81F-405D-BD4D-E51F5985DD25}" srcOrd="0" destOrd="0" presId="urn:microsoft.com/office/officeart/2005/8/layout/matrix1"/>
    <dgm:cxn modelId="{BFD36E58-949A-4FB6-A36E-54440339F7E7}" type="presOf" srcId="{C5F56F4E-7B6B-477F-9A38-C895163C56BD}" destId="{E64693B3-D3D8-4136-9433-E007FFC6951E}" srcOrd="0" destOrd="0" presId="urn:microsoft.com/office/officeart/2005/8/layout/matrix1"/>
    <dgm:cxn modelId="{CAA2CBDA-A4DB-48BE-AEA4-63E99E67615F}" srcId="{E6F65C68-974E-4AA5-A5C2-E76083B34D58}" destId="{A0F74CC7-3CEC-4045-9DF2-C38A2EA30569}" srcOrd="3" destOrd="0" parTransId="{62D6E99A-42E4-4DE6-A56B-B966D3867195}" sibTransId="{07DDE15C-F15D-4A5C-A4A3-67250AFD8575}"/>
    <dgm:cxn modelId="{80871411-F3B9-42FD-8D9E-1E99AC60D269}" type="presOf" srcId="{00AD81E4-2863-4037-8FCA-7657A2F97D7E}" destId="{28B16FB1-5BE9-4234-8B18-778338075B00}" srcOrd="0" destOrd="0" presId="urn:microsoft.com/office/officeart/2005/8/layout/matrix1"/>
    <dgm:cxn modelId="{5E042CC1-5C48-4959-9B91-0138C435E9B5}" srcId="{E6F65C68-974E-4AA5-A5C2-E76083B34D58}" destId="{55800550-7A1E-4531-8793-8CEBADFBC011}" srcOrd="4" destOrd="0" parTransId="{F2B16CB2-DE09-48A2-9AB6-D6D5F8276B77}" sibTransId="{91252EE7-6426-41D5-A7EE-73CBEA87BE9B}"/>
    <dgm:cxn modelId="{C53EF097-9E45-4888-961A-5DCFEDFC317C}" srcId="{E6F65C68-974E-4AA5-A5C2-E76083B34D58}" destId="{C5F56F4E-7B6B-477F-9A38-C895163C56BD}" srcOrd="2" destOrd="0" parTransId="{471A3F69-724D-4ABD-9AA9-8D59EC223780}" sibTransId="{35309A2A-C795-41C4-B043-5348C9326C85}"/>
    <dgm:cxn modelId="{B5F16C21-0100-4323-925A-E3E042D66026}" srcId="{E6F65C68-974E-4AA5-A5C2-E76083B34D58}" destId="{ACCCDDD4-41FD-41FB-A28F-DCF077857655}" srcOrd="1" destOrd="0" parTransId="{DA0AD195-26A7-48D7-A0A8-26B65FB32851}" sibTransId="{645CDAD5-775C-467E-923B-9E76782FA280}"/>
    <dgm:cxn modelId="{174A05DC-087D-46CC-A902-90FA28ACA6E7}" type="presOf" srcId="{40AF304A-F2E9-42E1-8CE3-B1C9BAF74545}" destId="{327D31E7-801E-420B-B69F-9E380772657E}" srcOrd="0" destOrd="0" presId="urn:microsoft.com/office/officeart/2005/8/layout/matrix1"/>
    <dgm:cxn modelId="{0332B6A7-0ED1-405B-970F-84CBF7C0C610}" type="presOf" srcId="{A0F74CC7-3CEC-4045-9DF2-C38A2EA30569}" destId="{8B4A7175-CA67-4C62-8898-E45184FA7AB9}" srcOrd="0" destOrd="0" presId="urn:microsoft.com/office/officeart/2005/8/layout/matrix1"/>
    <dgm:cxn modelId="{A8FD9CED-EFFC-42F2-B002-3D628C44D5AE}" type="presOf" srcId="{ACCCDDD4-41FD-41FB-A28F-DCF077857655}" destId="{ECEE5F90-B7D4-4D47-87F6-3A26BCAC61A8}" srcOrd="0" destOrd="0" presId="urn:microsoft.com/office/officeart/2005/8/layout/matrix1"/>
    <dgm:cxn modelId="{32154D19-EC74-4437-99D8-F0E61AC01F25}" srcId="{E6F65C68-974E-4AA5-A5C2-E76083B34D58}" destId="{00AD81E4-2863-4037-8FCA-7657A2F97D7E}" srcOrd="0" destOrd="0" parTransId="{D8EBBE83-BF9F-4DA4-813E-439B0DDDEB54}" sibTransId="{18F93E17-E927-4950-9172-A0BAA5B20AB1}"/>
    <dgm:cxn modelId="{53097A7E-5EF5-4C64-8FC5-32FA0FBB9B4A}" srcId="{40AF304A-F2E9-42E1-8CE3-B1C9BAF74545}" destId="{E6F65C68-974E-4AA5-A5C2-E76083B34D58}" srcOrd="0" destOrd="0" parTransId="{3A18D60A-4DA4-4ECA-992D-60AE42DC7498}" sibTransId="{8C351F5F-0BC9-4C6C-B06F-E86087613175}"/>
    <dgm:cxn modelId="{5627DC90-17ED-4ECC-B23D-DC5A87A50C96}" type="presOf" srcId="{C5F56F4E-7B6B-477F-9A38-C895163C56BD}" destId="{2DBFB58A-17F9-4C3F-9971-DEC42FF45445}" srcOrd="1" destOrd="0" presId="urn:microsoft.com/office/officeart/2005/8/layout/matrix1"/>
    <dgm:cxn modelId="{B94C24CF-C674-4728-8D82-64AEE8397885}" type="presOf" srcId="{ACCCDDD4-41FD-41FB-A28F-DCF077857655}" destId="{F673263B-B37A-4ECA-A56F-A55469187F65}" srcOrd="1" destOrd="0" presId="urn:microsoft.com/office/officeart/2005/8/layout/matrix1"/>
    <dgm:cxn modelId="{1193C13E-05B7-4119-ACC4-579ED495168A}" type="presOf" srcId="{A0F74CC7-3CEC-4045-9DF2-C38A2EA30569}" destId="{A02FD66F-5833-4936-AFBA-612BA35AD7A9}" srcOrd="1" destOrd="0" presId="urn:microsoft.com/office/officeart/2005/8/layout/matrix1"/>
    <dgm:cxn modelId="{791667EF-6962-4207-B1B6-18641FA3F6C4}" type="presParOf" srcId="{327D31E7-801E-420B-B69F-9E380772657E}" destId="{1963359B-1B84-4D4F-9F72-EBA250F8ED3B}" srcOrd="0" destOrd="0" presId="urn:microsoft.com/office/officeart/2005/8/layout/matrix1"/>
    <dgm:cxn modelId="{46EAE975-CB35-4F0A-8DAD-F2DD5DD404D6}" type="presParOf" srcId="{1963359B-1B84-4D4F-9F72-EBA250F8ED3B}" destId="{28B16FB1-5BE9-4234-8B18-778338075B00}" srcOrd="0" destOrd="0" presId="urn:microsoft.com/office/officeart/2005/8/layout/matrix1"/>
    <dgm:cxn modelId="{1ED8A4EB-6106-4D5E-872C-F6D09BC17FED}" type="presParOf" srcId="{1963359B-1B84-4D4F-9F72-EBA250F8ED3B}" destId="{F7446E69-B5BD-4A8F-973F-BC0DB9A237B2}" srcOrd="1" destOrd="0" presId="urn:microsoft.com/office/officeart/2005/8/layout/matrix1"/>
    <dgm:cxn modelId="{FC65BFB4-334B-41DE-A52F-07F774F7F62C}" type="presParOf" srcId="{1963359B-1B84-4D4F-9F72-EBA250F8ED3B}" destId="{ECEE5F90-B7D4-4D47-87F6-3A26BCAC61A8}" srcOrd="2" destOrd="0" presId="urn:microsoft.com/office/officeart/2005/8/layout/matrix1"/>
    <dgm:cxn modelId="{BF92E2E1-A554-49E8-8567-4DC43B996C1C}" type="presParOf" srcId="{1963359B-1B84-4D4F-9F72-EBA250F8ED3B}" destId="{F673263B-B37A-4ECA-A56F-A55469187F65}" srcOrd="3" destOrd="0" presId="urn:microsoft.com/office/officeart/2005/8/layout/matrix1"/>
    <dgm:cxn modelId="{02D6C9FA-CAA6-4F41-9E81-DBB51C322CF2}" type="presParOf" srcId="{1963359B-1B84-4D4F-9F72-EBA250F8ED3B}" destId="{E64693B3-D3D8-4136-9433-E007FFC6951E}" srcOrd="4" destOrd="0" presId="urn:microsoft.com/office/officeart/2005/8/layout/matrix1"/>
    <dgm:cxn modelId="{4297B686-EC54-45D4-A4B5-EC7C92D48C3F}" type="presParOf" srcId="{1963359B-1B84-4D4F-9F72-EBA250F8ED3B}" destId="{2DBFB58A-17F9-4C3F-9971-DEC42FF45445}" srcOrd="5" destOrd="0" presId="urn:microsoft.com/office/officeart/2005/8/layout/matrix1"/>
    <dgm:cxn modelId="{604364FE-7E00-4C54-B16C-948B42639371}" type="presParOf" srcId="{1963359B-1B84-4D4F-9F72-EBA250F8ED3B}" destId="{8B4A7175-CA67-4C62-8898-E45184FA7AB9}" srcOrd="6" destOrd="0" presId="urn:microsoft.com/office/officeart/2005/8/layout/matrix1"/>
    <dgm:cxn modelId="{B5B484CE-5823-4008-8B2E-2B2CA8B38D49}" type="presParOf" srcId="{1963359B-1B84-4D4F-9F72-EBA250F8ED3B}" destId="{A02FD66F-5833-4936-AFBA-612BA35AD7A9}" srcOrd="7" destOrd="0" presId="urn:microsoft.com/office/officeart/2005/8/layout/matrix1"/>
    <dgm:cxn modelId="{AF3996E1-611D-468E-98A1-B9973A2053FD}" type="presParOf" srcId="{327D31E7-801E-420B-B69F-9E380772657E}" destId="{9418F7DF-E81F-405D-BD4D-E51F5985DD25}"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E3D5AF-22F7-49AF-8709-71641D588F1B}" type="doc">
      <dgm:prSet loTypeId="urn:microsoft.com/office/officeart/2005/8/layout/process4" loCatId="list" qsTypeId="urn:microsoft.com/office/officeart/2005/8/quickstyle/simple1#7" qsCatId="simple" csTypeId="urn:microsoft.com/office/officeart/2005/8/colors/accent2_3" csCatId="accent2"/>
      <dgm:spPr/>
      <dgm:t>
        <a:bodyPr/>
        <a:lstStyle/>
        <a:p>
          <a:endParaRPr lang="de-DE"/>
        </a:p>
      </dgm:t>
    </dgm:pt>
    <dgm:pt modelId="{B78DB37E-FB1C-4976-88B3-46E2D0F02539}">
      <dgm:prSet/>
      <dgm:spPr/>
      <dgm:t>
        <a:bodyPr/>
        <a:lstStyle/>
        <a:p>
          <a:pPr rtl="0"/>
          <a:r>
            <a:rPr lang="de-DE" smtClean="0"/>
            <a:t>GRC applications</a:t>
          </a:r>
          <a:endParaRPr lang="de-DE"/>
        </a:p>
      </dgm:t>
    </dgm:pt>
    <dgm:pt modelId="{FB45245C-FA34-46A8-BCDB-D8E89A47474B}" type="parTrans" cxnId="{4701821C-708C-4091-A6F8-88C3005E4CCB}">
      <dgm:prSet/>
      <dgm:spPr/>
      <dgm:t>
        <a:bodyPr/>
        <a:lstStyle/>
        <a:p>
          <a:endParaRPr lang="de-DE"/>
        </a:p>
      </dgm:t>
    </dgm:pt>
    <dgm:pt modelId="{BADD0048-1FF1-4454-B7FC-B20B1959FF94}" type="sibTrans" cxnId="{4701821C-708C-4091-A6F8-88C3005E4CCB}">
      <dgm:prSet/>
      <dgm:spPr/>
      <dgm:t>
        <a:bodyPr/>
        <a:lstStyle/>
        <a:p>
          <a:endParaRPr lang="de-DE"/>
        </a:p>
      </dgm:t>
    </dgm:pt>
    <dgm:pt modelId="{F8772DAB-E868-4C32-B54B-A7DF5855880D}">
      <dgm:prSet/>
      <dgm:spPr/>
      <dgm:t>
        <a:bodyPr/>
        <a:lstStyle/>
        <a:p>
          <a:pPr rtl="0"/>
          <a:r>
            <a:rPr lang="de-DE" smtClean="0"/>
            <a:t>Business perspective</a:t>
          </a:r>
          <a:endParaRPr lang="de-DE"/>
        </a:p>
      </dgm:t>
    </dgm:pt>
    <dgm:pt modelId="{CB43F296-DA27-4AE3-9D6F-7150C8B10BB5}" type="parTrans" cxnId="{EE4D965F-CDE7-4D88-8809-1DE0CE347C07}">
      <dgm:prSet/>
      <dgm:spPr/>
      <dgm:t>
        <a:bodyPr/>
        <a:lstStyle/>
        <a:p>
          <a:endParaRPr lang="de-DE"/>
        </a:p>
      </dgm:t>
    </dgm:pt>
    <dgm:pt modelId="{877F5FBE-A125-443B-AE54-8D788728DFDE}" type="sibTrans" cxnId="{EE4D965F-CDE7-4D88-8809-1DE0CE347C07}">
      <dgm:prSet/>
      <dgm:spPr/>
      <dgm:t>
        <a:bodyPr/>
        <a:lstStyle/>
        <a:p>
          <a:endParaRPr lang="de-DE"/>
        </a:p>
      </dgm:t>
    </dgm:pt>
    <dgm:pt modelId="{D955EAA4-6B6E-4A62-89FF-1AC696A0B547}">
      <dgm:prSet/>
      <dgm:spPr/>
      <dgm:t>
        <a:bodyPr/>
        <a:lstStyle/>
        <a:p>
          <a:pPr rtl="0"/>
          <a:r>
            <a:rPr lang="de-DE" smtClean="0"/>
            <a:t>IAM level</a:t>
          </a:r>
          <a:endParaRPr lang="de-DE"/>
        </a:p>
      </dgm:t>
    </dgm:pt>
    <dgm:pt modelId="{9FB4F829-C491-4A02-AF6E-89CC253CF8C5}" type="parTrans" cxnId="{C2C8A5C1-6FF5-4E81-9874-4F414AE0A1C2}">
      <dgm:prSet/>
      <dgm:spPr/>
      <dgm:t>
        <a:bodyPr/>
        <a:lstStyle/>
        <a:p>
          <a:endParaRPr lang="de-DE"/>
        </a:p>
      </dgm:t>
    </dgm:pt>
    <dgm:pt modelId="{D3581DAA-C673-4078-AB28-8377AFA4A3B0}" type="sibTrans" cxnId="{C2C8A5C1-6FF5-4E81-9874-4F414AE0A1C2}">
      <dgm:prSet/>
      <dgm:spPr/>
      <dgm:t>
        <a:bodyPr/>
        <a:lstStyle/>
        <a:p>
          <a:endParaRPr lang="de-DE"/>
        </a:p>
      </dgm:t>
    </dgm:pt>
    <dgm:pt modelId="{5021CBB7-B666-4E97-AFA6-02E3EAC3074B}">
      <dgm:prSet/>
      <dgm:spPr/>
      <dgm:t>
        <a:bodyPr/>
        <a:lstStyle/>
        <a:p>
          <a:pPr rtl="0"/>
          <a:r>
            <a:rPr lang="de-DE" smtClean="0"/>
            <a:t>Controlling systems</a:t>
          </a:r>
          <a:endParaRPr lang="de-DE"/>
        </a:p>
      </dgm:t>
    </dgm:pt>
    <dgm:pt modelId="{33AC8753-4EB8-46C4-A70C-7DB734499933}" type="parTrans" cxnId="{67CAF6D7-A655-4439-8593-96E2AF0F6D55}">
      <dgm:prSet/>
      <dgm:spPr/>
      <dgm:t>
        <a:bodyPr/>
        <a:lstStyle/>
        <a:p>
          <a:endParaRPr lang="de-DE"/>
        </a:p>
      </dgm:t>
    </dgm:pt>
    <dgm:pt modelId="{CB06CD84-5DCE-477F-8E72-6C125D14D1A3}" type="sibTrans" cxnId="{67CAF6D7-A655-4439-8593-96E2AF0F6D55}">
      <dgm:prSet/>
      <dgm:spPr/>
      <dgm:t>
        <a:bodyPr/>
        <a:lstStyle/>
        <a:p>
          <a:endParaRPr lang="de-DE"/>
        </a:p>
      </dgm:t>
    </dgm:pt>
    <dgm:pt modelId="{067EB0B6-B60D-4B2F-BFD6-DD2ECA1EE5DA}">
      <dgm:prSet/>
      <dgm:spPr/>
      <dgm:t>
        <a:bodyPr/>
        <a:lstStyle/>
        <a:p>
          <a:pPr rtl="0"/>
          <a:r>
            <a:rPr lang="de-DE" smtClean="0"/>
            <a:t>System level</a:t>
          </a:r>
          <a:endParaRPr lang="de-DE"/>
        </a:p>
      </dgm:t>
    </dgm:pt>
    <dgm:pt modelId="{79633846-B1C6-445E-9CB6-F53CE78DC7F0}" type="parTrans" cxnId="{7D97A18D-75B5-4443-AF1F-B7CC1D10C700}">
      <dgm:prSet/>
      <dgm:spPr/>
      <dgm:t>
        <a:bodyPr/>
        <a:lstStyle/>
        <a:p>
          <a:endParaRPr lang="de-DE"/>
        </a:p>
      </dgm:t>
    </dgm:pt>
    <dgm:pt modelId="{E323B837-1AAA-452D-AEB5-114E4B9E0F71}" type="sibTrans" cxnId="{7D97A18D-75B5-4443-AF1F-B7CC1D10C700}">
      <dgm:prSet/>
      <dgm:spPr/>
      <dgm:t>
        <a:bodyPr/>
        <a:lstStyle/>
        <a:p>
          <a:endParaRPr lang="de-DE"/>
        </a:p>
      </dgm:t>
    </dgm:pt>
    <dgm:pt modelId="{E0CAC22E-D41D-4218-8672-7082EDBDB363}">
      <dgm:prSet/>
      <dgm:spPr/>
      <dgm:t>
        <a:bodyPr/>
        <a:lstStyle/>
        <a:p>
          <a:pPr rtl="0"/>
          <a:r>
            <a:rPr lang="de-DE" smtClean="0"/>
            <a:t>Implementing controls</a:t>
          </a:r>
          <a:endParaRPr lang="de-DE"/>
        </a:p>
      </dgm:t>
    </dgm:pt>
    <dgm:pt modelId="{2C87A9C9-0FE1-47B4-BB91-EF34C2B5AC87}" type="parTrans" cxnId="{75533C6D-4A53-4D60-A5DE-BD00F23736FC}">
      <dgm:prSet/>
      <dgm:spPr/>
      <dgm:t>
        <a:bodyPr/>
        <a:lstStyle/>
        <a:p>
          <a:endParaRPr lang="de-DE"/>
        </a:p>
      </dgm:t>
    </dgm:pt>
    <dgm:pt modelId="{877F13F2-4908-42AA-9B30-093A6957C0BB}" type="sibTrans" cxnId="{75533C6D-4A53-4D60-A5DE-BD00F23736FC}">
      <dgm:prSet/>
      <dgm:spPr/>
      <dgm:t>
        <a:bodyPr/>
        <a:lstStyle/>
        <a:p>
          <a:endParaRPr lang="de-DE"/>
        </a:p>
      </dgm:t>
    </dgm:pt>
    <dgm:pt modelId="{21201B1A-FE21-4089-8A24-ECD8295F1573}" type="pres">
      <dgm:prSet presAssocID="{76E3D5AF-22F7-49AF-8709-71641D588F1B}" presName="Name0" presStyleCnt="0">
        <dgm:presLayoutVars>
          <dgm:dir/>
          <dgm:animLvl val="lvl"/>
          <dgm:resizeHandles val="exact"/>
        </dgm:presLayoutVars>
      </dgm:prSet>
      <dgm:spPr/>
      <dgm:t>
        <a:bodyPr/>
        <a:lstStyle/>
        <a:p>
          <a:endParaRPr lang="de-DE"/>
        </a:p>
      </dgm:t>
    </dgm:pt>
    <dgm:pt modelId="{B876087C-DCEA-49B5-860E-EB2024D585AE}" type="pres">
      <dgm:prSet presAssocID="{067EB0B6-B60D-4B2F-BFD6-DD2ECA1EE5DA}" presName="boxAndChildren" presStyleCnt="0"/>
      <dgm:spPr/>
    </dgm:pt>
    <dgm:pt modelId="{240C4280-DC0F-4FA5-921E-0F2B307CC8B6}" type="pres">
      <dgm:prSet presAssocID="{067EB0B6-B60D-4B2F-BFD6-DD2ECA1EE5DA}" presName="parentTextBox" presStyleLbl="node1" presStyleIdx="0" presStyleCnt="3"/>
      <dgm:spPr/>
      <dgm:t>
        <a:bodyPr/>
        <a:lstStyle/>
        <a:p>
          <a:endParaRPr lang="de-DE"/>
        </a:p>
      </dgm:t>
    </dgm:pt>
    <dgm:pt modelId="{F5FA47BA-B365-44BE-A135-07860835C481}" type="pres">
      <dgm:prSet presAssocID="{067EB0B6-B60D-4B2F-BFD6-DD2ECA1EE5DA}" presName="entireBox" presStyleLbl="node1" presStyleIdx="0" presStyleCnt="3"/>
      <dgm:spPr/>
      <dgm:t>
        <a:bodyPr/>
        <a:lstStyle/>
        <a:p>
          <a:endParaRPr lang="de-DE"/>
        </a:p>
      </dgm:t>
    </dgm:pt>
    <dgm:pt modelId="{3BC94E18-F8D3-4AC7-B870-99E723A32A6A}" type="pres">
      <dgm:prSet presAssocID="{067EB0B6-B60D-4B2F-BFD6-DD2ECA1EE5DA}" presName="descendantBox" presStyleCnt="0"/>
      <dgm:spPr/>
    </dgm:pt>
    <dgm:pt modelId="{CA0D996C-FDFF-4C5C-B2D3-026E3A63B4CC}" type="pres">
      <dgm:prSet presAssocID="{E0CAC22E-D41D-4218-8672-7082EDBDB363}" presName="childTextBox" presStyleLbl="fgAccFollowNode1" presStyleIdx="0" presStyleCnt="3">
        <dgm:presLayoutVars>
          <dgm:bulletEnabled val="1"/>
        </dgm:presLayoutVars>
      </dgm:prSet>
      <dgm:spPr/>
      <dgm:t>
        <a:bodyPr/>
        <a:lstStyle/>
        <a:p>
          <a:endParaRPr lang="de-DE"/>
        </a:p>
      </dgm:t>
    </dgm:pt>
    <dgm:pt modelId="{DC0038E5-1B12-478B-B6DE-2A13B48FD1CD}" type="pres">
      <dgm:prSet presAssocID="{D3581DAA-C673-4078-AB28-8377AFA4A3B0}" presName="sp" presStyleCnt="0"/>
      <dgm:spPr/>
    </dgm:pt>
    <dgm:pt modelId="{54C2CEB2-9A47-4C19-B227-538F40AA907B}" type="pres">
      <dgm:prSet presAssocID="{D955EAA4-6B6E-4A62-89FF-1AC696A0B547}" presName="arrowAndChildren" presStyleCnt="0"/>
      <dgm:spPr/>
    </dgm:pt>
    <dgm:pt modelId="{63FBF9AF-9E46-4C86-BAB3-B11315722EBE}" type="pres">
      <dgm:prSet presAssocID="{D955EAA4-6B6E-4A62-89FF-1AC696A0B547}" presName="parentTextArrow" presStyleLbl="node1" presStyleIdx="0" presStyleCnt="3"/>
      <dgm:spPr/>
      <dgm:t>
        <a:bodyPr/>
        <a:lstStyle/>
        <a:p>
          <a:endParaRPr lang="de-DE"/>
        </a:p>
      </dgm:t>
    </dgm:pt>
    <dgm:pt modelId="{AF22F5D8-6FF5-47E5-9E41-8287EE824624}" type="pres">
      <dgm:prSet presAssocID="{D955EAA4-6B6E-4A62-89FF-1AC696A0B547}" presName="arrow" presStyleLbl="node1" presStyleIdx="1" presStyleCnt="3"/>
      <dgm:spPr/>
      <dgm:t>
        <a:bodyPr/>
        <a:lstStyle/>
        <a:p>
          <a:endParaRPr lang="de-DE"/>
        </a:p>
      </dgm:t>
    </dgm:pt>
    <dgm:pt modelId="{5C090816-B709-4D28-8277-5E11C1E3F635}" type="pres">
      <dgm:prSet presAssocID="{D955EAA4-6B6E-4A62-89FF-1AC696A0B547}" presName="descendantArrow" presStyleCnt="0"/>
      <dgm:spPr/>
    </dgm:pt>
    <dgm:pt modelId="{D5000E4F-4680-444F-9C11-FE2F8947D5B9}" type="pres">
      <dgm:prSet presAssocID="{5021CBB7-B666-4E97-AFA6-02E3EAC3074B}" presName="childTextArrow" presStyleLbl="fgAccFollowNode1" presStyleIdx="1" presStyleCnt="3">
        <dgm:presLayoutVars>
          <dgm:bulletEnabled val="1"/>
        </dgm:presLayoutVars>
      </dgm:prSet>
      <dgm:spPr/>
      <dgm:t>
        <a:bodyPr/>
        <a:lstStyle/>
        <a:p>
          <a:endParaRPr lang="de-DE"/>
        </a:p>
      </dgm:t>
    </dgm:pt>
    <dgm:pt modelId="{420B4B16-FFBC-4D50-AA06-F1675B502BA8}" type="pres">
      <dgm:prSet presAssocID="{BADD0048-1FF1-4454-B7FC-B20B1959FF94}" presName="sp" presStyleCnt="0"/>
      <dgm:spPr/>
    </dgm:pt>
    <dgm:pt modelId="{A857EE55-0237-4385-B383-F5517EC2CE83}" type="pres">
      <dgm:prSet presAssocID="{B78DB37E-FB1C-4976-88B3-46E2D0F02539}" presName="arrowAndChildren" presStyleCnt="0"/>
      <dgm:spPr/>
    </dgm:pt>
    <dgm:pt modelId="{37ADE281-0EEC-4D80-A768-DB12C96C5A20}" type="pres">
      <dgm:prSet presAssocID="{B78DB37E-FB1C-4976-88B3-46E2D0F02539}" presName="parentTextArrow" presStyleLbl="node1" presStyleIdx="1" presStyleCnt="3"/>
      <dgm:spPr/>
      <dgm:t>
        <a:bodyPr/>
        <a:lstStyle/>
        <a:p>
          <a:endParaRPr lang="de-DE"/>
        </a:p>
      </dgm:t>
    </dgm:pt>
    <dgm:pt modelId="{76B58AEA-46AE-45CA-9837-11BB44C02BAD}" type="pres">
      <dgm:prSet presAssocID="{B78DB37E-FB1C-4976-88B3-46E2D0F02539}" presName="arrow" presStyleLbl="node1" presStyleIdx="2" presStyleCnt="3"/>
      <dgm:spPr/>
      <dgm:t>
        <a:bodyPr/>
        <a:lstStyle/>
        <a:p>
          <a:endParaRPr lang="de-DE"/>
        </a:p>
      </dgm:t>
    </dgm:pt>
    <dgm:pt modelId="{7BED1B81-31D0-4B26-81CF-BFDCBF6A16DE}" type="pres">
      <dgm:prSet presAssocID="{B78DB37E-FB1C-4976-88B3-46E2D0F02539}" presName="descendantArrow" presStyleCnt="0"/>
      <dgm:spPr/>
    </dgm:pt>
    <dgm:pt modelId="{E09A4C76-C593-4BD4-80C4-B2D827BE0320}" type="pres">
      <dgm:prSet presAssocID="{F8772DAB-E868-4C32-B54B-A7DF5855880D}" presName="childTextArrow" presStyleLbl="fgAccFollowNode1" presStyleIdx="2" presStyleCnt="3">
        <dgm:presLayoutVars>
          <dgm:bulletEnabled val="1"/>
        </dgm:presLayoutVars>
      </dgm:prSet>
      <dgm:spPr/>
      <dgm:t>
        <a:bodyPr/>
        <a:lstStyle/>
        <a:p>
          <a:endParaRPr lang="de-DE"/>
        </a:p>
      </dgm:t>
    </dgm:pt>
  </dgm:ptLst>
  <dgm:cxnLst>
    <dgm:cxn modelId="{6AB35DEB-2A91-4852-8A3B-061CCF9C3E52}" type="presOf" srcId="{D955EAA4-6B6E-4A62-89FF-1AC696A0B547}" destId="{63FBF9AF-9E46-4C86-BAB3-B11315722EBE}" srcOrd="0" destOrd="0" presId="urn:microsoft.com/office/officeart/2005/8/layout/process4"/>
    <dgm:cxn modelId="{070F6116-5450-4B59-9926-90F52DB7B47A}" type="presOf" srcId="{B78DB37E-FB1C-4976-88B3-46E2D0F02539}" destId="{37ADE281-0EEC-4D80-A768-DB12C96C5A20}" srcOrd="0" destOrd="0" presId="urn:microsoft.com/office/officeart/2005/8/layout/process4"/>
    <dgm:cxn modelId="{EE4D965F-CDE7-4D88-8809-1DE0CE347C07}" srcId="{B78DB37E-FB1C-4976-88B3-46E2D0F02539}" destId="{F8772DAB-E868-4C32-B54B-A7DF5855880D}" srcOrd="0" destOrd="0" parTransId="{CB43F296-DA27-4AE3-9D6F-7150C8B10BB5}" sibTransId="{877F5FBE-A125-443B-AE54-8D788728DFDE}"/>
    <dgm:cxn modelId="{67CAF6D7-A655-4439-8593-96E2AF0F6D55}" srcId="{D955EAA4-6B6E-4A62-89FF-1AC696A0B547}" destId="{5021CBB7-B666-4E97-AFA6-02E3EAC3074B}" srcOrd="0" destOrd="0" parTransId="{33AC8753-4EB8-46C4-A70C-7DB734499933}" sibTransId="{CB06CD84-5DCE-477F-8E72-6C125D14D1A3}"/>
    <dgm:cxn modelId="{2ABB5A24-A46A-47CB-847F-7AD16AEB2CBC}" type="presOf" srcId="{E0CAC22E-D41D-4218-8672-7082EDBDB363}" destId="{CA0D996C-FDFF-4C5C-B2D3-026E3A63B4CC}" srcOrd="0" destOrd="0" presId="urn:microsoft.com/office/officeart/2005/8/layout/process4"/>
    <dgm:cxn modelId="{10487D10-F611-421D-AD13-C70C56A8D765}" type="presOf" srcId="{D955EAA4-6B6E-4A62-89FF-1AC696A0B547}" destId="{AF22F5D8-6FF5-47E5-9E41-8287EE824624}" srcOrd="1" destOrd="0" presId="urn:microsoft.com/office/officeart/2005/8/layout/process4"/>
    <dgm:cxn modelId="{C2C8A5C1-6FF5-4E81-9874-4F414AE0A1C2}" srcId="{76E3D5AF-22F7-49AF-8709-71641D588F1B}" destId="{D955EAA4-6B6E-4A62-89FF-1AC696A0B547}" srcOrd="1" destOrd="0" parTransId="{9FB4F829-C491-4A02-AF6E-89CC253CF8C5}" sibTransId="{D3581DAA-C673-4078-AB28-8377AFA4A3B0}"/>
    <dgm:cxn modelId="{099F5766-0E19-489F-9392-E85A1F43E1FE}" type="presOf" srcId="{067EB0B6-B60D-4B2F-BFD6-DD2ECA1EE5DA}" destId="{F5FA47BA-B365-44BE-A135-07860835C481}" srcOrd="1" destOrd="0" presId="urn:microsoft.com/office/officeart/2005/8/layout/process4"/>
    <dgm:cxn modelId="{4701821C-708C-4091-A6F8-88C3005E4CCB}" srcId="{76E3D5AF-22F7-49AF-8709-71641D588F1B}" destId="{B78DB37E-FB1C-4976-88B3-46E2D0F02539}" srcOrd="0" destOrd="0" parTransId="{FB45245C-FA34-46A8-BCDB-D8E89A47474B}" sibTransId="{BADD0048-1FF1-4454-B7FC-B20B1959FF94}"/>
    <dgm:cxn modelId="{38AA5607-CBEA-455A-836E-C77C30B49359}" type="presOf" srcId="{76E3D5AF-22F7-49AF-8709-71641D588F1B}" destId="{21201B1A-FE21-4089-8A24-ECD8295F1573}" srcOrd="0" destOrd="0" presId="urn:microsoft.com/office/officeart/2005/8/layout/process4"/>
    <dgm:cxn modelId="{7D97A18D-75B5-4443-AF1F-B7CC1D10C700}" srcId="{76E3D5AF-22F7-49AF-8709-71641D588F1B}" destId="{067EB0B6-B60D-4B2F-BFD6-DD2ECA1EE5DA}" srcOrd="2" destOrd="0" parTransId="{79633846-B1C6-445E-9CB6-F53CE78DC7F0}" sibTransId="{E323B837-1AAA-452D-AEB5-114E4B9E0F71}"/>
    <dgm:cxn modelId="{49A66B75-98D5-4558-8120-0FB76A4B978B}" type="presOf" srcId="{F8772DAB-E868-4C32-B54B-A7DF5855880D}" destId="{E09A4C76-C593-4BD4-80C4-B2D827BE0320}" srcOrd="0" destOrd="0" presId="urn:microsoft.com/office/officeart/2005/8/layout/process4"/>
    <dgm:cxn modelId="{AC712044-5A94-4D88-A889-3FB4DF5CD306}" type="presOf" srcId="{B78DB37E-FB1C-4976-88B3-46E2D0F02539}" destId="{76B58AEA-46AE-45CA-9837-11BB44C02BAD}" srcOrd="1" destOrd="0" presId="urn:microsoft.com/office/officeart/2005/8/layout/process4"/>
    <dgm:cxn modelId="{04BDE6EC-92F9-49F3-831C-B13AA1ACDBB3}" type="presOf" srcId="{5021CBB7-B666-4E97-AFA6-02E3EAC3074B}" destId="{D5000E4F-4680-444F-9C11-FE2F8947D5B9}" srcOrd="0" destOrd="0" presId="urn:microsoft.com/office/officeart/2005/8/layout/process4"/>
    <dgm:cxn modelId="{75533C6D-4A53-4D60-A5DE-BD00F23736FC}" srcId="{067EB0B6-B60D-4B2F-BFD6-DD2ECA1EE5DA}" destId="{E0CAC22E-D41D-4218-8672-7082EDBDB363}" srcOrd="0" destOrd="0" parTransId="{2C87A9C9-0FE1-47B4-BB91-EF34C2B5AC87}" sibTransId="{877F13F2-4908-42AA-9B30-093A6957C0BB}"/>
    <dgm:cxn modelId="{5DF848E7-C93C-4DCF-B773-9245D7BF7A2B}" type="presOf" srcId="{067EB0B6-B60D-4B2F-BFD6-DD2ECA1EE5DA}" destId="{240C4280-DC0F-4FA5-921E-0F2B307CC8B6}" srcOrd="0" destOrd="0" presId="urn:microsoft.com/office/officeart/2005/8/layout/process4"/>
    <dgm:cxn modelId="{0B4720EE-5ADA-4784-98F0-BF1D82A90360}" type="presParOf" srcId="{21201B1A-FE21-4089-8A24-ECD8295F1573}" destId="{B876087C-DCEA-49B5-860E-EB2024D585AE}" srcOrd="0" destOrd="0" presId="urn:microsoft.com/office/officeart/2005/8/layout/process4"/>
    <dgm:cxn modelId="{21B12045-600F-46CF-9329-645724559C44}" type="presParOf" srcId="{B876087C-DCEA-49B5-860E-EB2024D585AE}" destId="{240C4280-DC0F-4FA5-921E-0F2B307CC8B6}" srcOrd="0" destOrd="0" presId="urn:microsoft.com/office/officeart/2005/8/layout/process4"/>
    <dgm:cxn modelId="{A922799C-5DC4-4240-9193-49E255E738FF}" type="presParOf" srcId="{B876087C-DCEA-49B5-860E-EB2024D585AE}" destId="{F5FA47BA-B365-44BE-A135-07860835C481}" srcOrd="1" destOrd="0" presId="urn:microsoft.com/office/officeart/2005/8/layout/process4"/>
    <dgm:cxn modelId="{E1AEF280-29C0-4CBD-A7A2-39DF1ACD9E58}" type="presParOf" srcId="{B876087C-DCEA-49B5-860E-EB2024D585AE}" destId="{3BC94E18-F8D3-4AC7-B870-99E723A32A6A}" srcOrd="2" destOrd="0" presId="urn:microsoft.com/office/officeart/2005/8/layout/process4"/>
    <dgm:cxn modelId="{9D183B2D-3EB9-46D2-BD90-46D5572035D9}" type="presParOf" srcId="{3BC94E18-F8D3-4AC7-B870-99E723A32A6A}" destId="{CA0D996C-FDFF-4C5C-B2D3-026E3A63B4CC}" srcOrd="0" destOrd="0" presId="urn:microsoft.com/office/officeart/2005/8/layout/process4"/>
    <dgm:cxn modelId="{AAC1C75F-9F23-48BE-AFB5-C859CC21F86F}" type="presParOf" srcId="{21201B1A-FE21-4089-8A24-ECD8295F1573}" destId="{DC0038E5-1B12-478B-B6DE-2A13B48FD1CD}" srcOrd="1" destOrd="0" presId="urn:microsoft.com/office/officeart/2005/8/layout/process4"/>
    <dgm:cxn modelId="{7A2CFF20-39C9-4FCE-85AB-A834EB3C987C}" type="presParOf" srcId="{21201B1A-FE21-4089-8A24-ECD8295F1573}" destId="{54C2CEB2-9A47-4C19-B227-538F40AA907B}" srcOrd="2" destOrd="0" presId="urn:microsoft.com/office/officeart/2005/8/layout/process4"/>
    <dgm:cxn modelId="{0A49850A-7898-4916-A10E-8CF96AA209C6}" type="presParOf" srcId="{54C2CEB2-9A47-4C19-B227-538F40AA907B}" destId="{63FBF9AF-9E46-4C86-BAB3-B11315722EBE}" srcOrd="0" destOrd="0" presId="urn:microsoft.com/office/officeart/2005/8/layout/process4"/>
    <dgm:cxn modelId="{36C391CA-1041-4B47-ADB8-0B2AB520E77A}" type="presParOf" srcId="{54C2CEB2-9A47-4C19-B227-538F40AA907B}" destId="{AF22F5D8-6FF5-47E5-9E41-8287EE824624}" srcOrd="1" destOrd="0" presId="urn:microsoft.com/office/officeart/2005/8/layout/process4"/>
    <dgm:cxn modelId="{B114981F-BF79-4969-B416-27A3C429CF61}" type="presParOf" srcId="{54C2CEB2-9A47-4C19-B227-538F40AA907B}" destId="{5C090816-B709-4D28-8277-5E11C1E3F635}" srcOrd="2" destOrd="0" presId="urn:microsoft.com/office/officeart/2005/8/layout/process4"/>
    <dgm:cxn modelId="{89CCF07F-5EA2-4386-A545-634760A99421}" type="presParOf" srcId="{5C090816-B709-4D28-8277-5E11C1E3F635}" destId="{D5000E4F-4680-444F-9C11-FE2F8947D5B9}" srcOrd="0" destOrd="0" presId="urn:microsoft.com/office/officeart/2005/8/layout/process4"/>
    <dgm:cxn modelId="{DCE38C23-F8AF-4060-8649-1290B77CD6CF}" type="presParOf" srcId="{21201B1A-FE21-4089-8A24-ECD8295F1573}" destId="{420B4B16-FFBC-4D50-AA06-F1675B502BA8}" srcOrd="3" destOrd="0" presId="urn:microsoft.com/office/officeart/2005/8/layout/process4"/>
    <dgm:cxn modelId="{FFC6C953-AA2A-42A4-8AF3-5B6BF1639E41}" type="presParOf" srcId="{21201B1A-FE21-4089-8A24-ECD8295F1573}" destId="{A857EE55-0237-4385-B383-F5517EC2CE83}" srcOrd="4" destOrd="0" presId="urn:microsoft.com/office/officeart/2005/8/layout/process4"/>
    <dgm:cxn modelId="{3CC99778-3FA0-47CB-900B-F96996271219}" type="presParOf" srcId="{A857EE55-0237-4385-B383-F5517EC2CE83}" destId="{37ADE281-0EEC-4D80-A768-DB12C96C5A20}" srcOrd="0" destOrd="0" presId="urn:microsoft.com/office/officeart/2005/8/layout/process4"/>
    <dgm:cxn modelId="{F0D6936A-B4C0-426A-9DD2-413462B47CEA}" type="presParOf" srcId="{A857EE55-0237-4385-B383-F5517EC2CE83}" destId="{76B58AEA-46AE-45CA-9837-11BB44C02BAD}" srcOrd="1" destOrd="0" presId="urn:microsoft.com/office/officeart/2005/8/layout/process4"/>
    <dgm:cxn modelId="{D7CC332B-E165-4749-9EF5-4BA8C9580CFA}" type="presParOf" srcId="{A857EE55-0237-4385-B383-F5517EC2CE83}" destId="{7BED1B81-31D0-4B26-81CF-BFDCBF6A16DE}" srcOrd="2" destOrd="0" presId="urn:microsoft.com/office/officeart/2005/8/layout/process4"/>
    <dgm:cxn modelId="{6C50BF19-9FB4-4FD5-B745-17432814BB77}" type="presParOf" srcId="{7BED1B81-31D0-4B26-81CF-BFDCBF6A16DE}" destId="{E09A4C76-C593-4BD4-80C4-B2D827BE032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2F69DE-6B03-4B80-AA03-6AC4F597D92F}" type="doc">
      <dgm:prSet loTypeId="urn:microsoft.com/office/officeart/2005/8/layout/vList2" loCatId="list" qsTypeId="urn:microsoft.com/office/officeart/2005/8/quickstyle/simple1#11" qsCatId="simple" csTypeId="urn:microsoft.com/office/officeart/2005/8/colors/accent2_3" csCatId="accent2"/>
      <dgm:spPr/>
      <dgm:t>
        <a:bodyPr/>
        <a:lstStyle/>
        <a:p>
          <a:endParaRPr lang="de-DE"/>
        </a:p>
      </dgm:t>
    </dgm:pt>
    <dgm:pt modelId="{A0197DF5-5ABD-455B-A74B-807E8262B9C2}">
      <dgm:prSet/>
      <dgm:spPr/>
      <dgm:t>
        <a:bodyPr/>
        <a:lstStyle/>
        <a:p>
          <a:pPr rtl="0"/>
          <a:r>
            <a:rPr lang="de-DE" smtClean="0"/>
            <a:t>No clear leader today</a:t>
          </a:r>
          <a:endParaRPr lang="de-DE"/>
        </a:p>
      </dgm:t>
    </dgm:pt>
    <dgm:pt modelId="{CB386389-8D29-48EA-9948-FCBCDC0C4BBF}" type="parTrans" cxnId="{905CC226-DF2B-4AA6-9C4A-35AF049D2172}">
      <dgm:prSet/>
      <dgm:spPr/>
      <dgm:t>
        <a:bodyPr/>
        <a:lstStyle/>
        <a:p>
          <a:endParaRPr lang="de-DE"/>
        </a:p>
      </dgm:t>
    </dgm:pt>
    <dgm:pt modelId="{C3DE8975-63B3-43A0-BE63-B18A6FA2C361}" type="sibTrans" cxnId="{905CC226-DF2B-4AA6-9C4A-35AF049D2172}">
      <dgm:prSet/>
      <dgm:spPr/>
      <dgm:t>
        <a:bodyPr/>
        <a:lstStyle/>
        <a:p>
          <a:endParaRPr lang="de-DE"/>
        </a:p>
      </dgm:t>
    </dgm:pt>
    <dgm:pt modelId="{76BC1B20-0AE7-49E6-8950-3D09AA580713}">
      <dgm:prSet/>
      <dgm:spPr/>
      <dgm:t>
        <a:bodyPr/>
        <a:lstStyle/>
        <a:p>
          <a:pPr rtl="0"/>
          <a:r>
            <a:rPr lang="de-DE" smtClean="0"/>
            <a:t>No tool which is best-of-breed in every area</a:t>
          </a:r>
          <a:endParaRPr lang="de-DE"/>
        </a:p>
      </dgm:t>
    </dgm:pt>
    <dgm:pt modelId="{A0457FA3-02DF-4650-AFEC-980443D61775}" type="parTrans" cxnId="{ED5AA57A-61CB-4269-B80C-F0245E865C52}">
      <dgm:prSet/>
      <dgm:spPr/>
      <dgm:t>
        <a:bodyPr/>
        <a:lstStyle/>
        <a:p>
          <a:endParaRPr lang="de-DE"/>
        </a:p>
      </dgm:t>
    </dgm:pt>
    <dgm:pt modelId="{7F2726B8-CC0B-4022-8DC3-10875A738BE5}" type="sibTrans" cxnId="{ED5AA57A-61CB-4269-B80C-F0245E865C52}">
      <dgm:prSet/>
      <dgm:spPr/>
      <dgm:t>
        <a:bodyPr/>
        <a:lstStyle/>
        <a:p>
          <a:endParaRPr lang="de-DE"/>
        </a:p>
      </dgm:t>
    </dgm:pt>
    <dgm:pt modelId="{E81706F2-45D3-4492-B97C-3E6B53DA319C}">
      <dgm:prSet/>
      <dgm:spPr/>
      <dgm:t>
        <a:bodyPr/>
        <a:lstStyle/>
        <a:p>
          <a:pPr rtl="0"/>
          <a:r>
            <a:rPr lang="de-DE" smtClean="0"/>
            <a:t>Tactical: What solves current problems best</a:t>
          </a:r>
          <a:endParaRPr lang="de-DE"/>
        </a:p>
      </dgm:t>
    </dgm:pt>
    <dgm:pt modelId="{B6E8FF91-D04E-4DA1-887B-B7DEF0D862C2}" type="parTrans" cxnId="{38D6E0E0-E3A5-4EB0-B49E-6BE24FA35B95}">
      <dgm:prSet/>
      <dgm:spPr/>
      <dgm:t>
        <a:bodyPr/>
        <a:lstStyle/>
        <a:p>
          <a:endParaRPr lang="de-DE"/>
        </a:p>
      </dgm:t>
    </dgm:pt>
    <dgm:pt modelId="{4757D823-EBED-48B1-869A-4EEC1C1E7869}" type="sibTrans" cxnId="{38D6E0E0-E3A5-4EB0-B49E-6BE24FA35B95}">
      <dgm:prSet/>
      <dgm:spPr/>
      <dgm:t>
        <a:bodyPr/>
        <a:lstStyle/>
        <a:p>
          <a:endParaRPr lang="de-DE"/>
        </a:p>
      </dgm:t>
    </dgm:pt>
    <dgm:pt modelId="{D878DF64-69D0-47AA-B1B2-9C363607251A}">
      <dgm:prSet/>
      <dgm:spPr/>
      <dgm:t>
        <a:bodyPr/>
        <a:lstStyle/>
        <a:p>
          <a:pPr rtl="0"/>
          <a:r>
            <a:rPr lang="de-DE" smtClean="0"/>
            <a:t>Strategical: Market will become more mature within 12-18 months</a:t>
          </a:r>
          <a:endParaRPr lang="de-DE"/>
        </a:p>
      </dgm:t>
    </dgm:pt>
    <dgm:pt modelId="{62F22FD5-9E56-4C05-BF17-C940A0977471}" type="parTrans" cxnId="{A986042C-ED42-477B-9FE6-3B57503FDC21}">
      <dgm:prSet/>
      <dgm:spPr/>
      <dgm:t>
        <a:bodyPr/>
        <a:lstStyle/>
        <a:p>
          <a:endParaRPr lang="de-DE"/>
        </a:p>
      </dgm:t>
    </dgm:pt>
    <dgm:pt modelId="{A48853EE-DE2F-44C7-BE80-4D80A09C8E31}" type="sibTrans" cxnId="{A986042C-ED42-477B-9FE6-3B57503FDC21}">
      <dgm:prSet/>
      <dgm:spPr/>
      <dgm:t>
        <a:bodyPr/>
        <a:lstStyle/>
        <a:p>
          <a:endParaRPr lang="de-DE"/>
        </a:p>
      </dgm:t>
    </dgm:pt>
    <dgm:pt modelId="{22DF31A4-B378-4045-B735-32744A339E54}" type="pres">
      <dgm:prSet presAssocID="{DB2F69DE-6B03-4B80-AA03-6AC4F597D92F}" presName="linear" presStyleCnt="0">
        <dgm:presLayoutVars>
          <dgm:animLvl val="lvl"/>
          <dgm:resizeHandles val="exact"/>
        </dgm:presLayoutVars>
      </dgm:prSet>
      <dgm:spPr/>
      <dgm:t>
        <a:bodyPr/>
        <a:lstStyle/>
        <a:p>
          <a:endParaRPr lang="de-DE"/>
        </a:p>
      </dgm:t>
    </dgm:pt>
    <dgm:pt modelId="{7F4C9BE0-1C64-432D-B84B-6FAD3DA5D903}" type="pres">
      <dgm:prSet presAssocID="{A0197DF5-5ABD-455B-A74B-807E8262B9C2}" presName="parentText" presStyleLbl="node1" presStyleIdx="0" presStyleCnt="4">
        <dgm:presLayoutVars>
          <dgm:chMax val="0"/>
          <dgm:bulletEnabled val="1"/>
        </dgm:presLayoutVars>
      </dgm:prSet>
      <dgm:spPr/>
      <dgm:t>
        <a:bodyPr/>
        <a:lstStyle/>
        <a:p>
          <a:endParaRPr lang="de-DE"/>
        </a:p>
      </dgm:t>
    </dgm:pt>
    <dgm:pt modelId="{619CF1BF-0A82-4FE5-A352-CB94DD35485A}" type="pres">
      <dgm:prSet presAssocID="{C3DE8975-63B3-43A0-BE63-B18A6FA2C361}" presName="spacer" presStyleCnt="0"/>
      <dgm:spPr/>
    </dgm:pt>
    <dgm:pt modelId="{B076E371-F4A5-4986-BE64-DAA851E08AEE}" type="pres">
      <dgm:prSet presAssocID="{76BC1B20-0AE7-49E6-8950-3D09AA580713}" presName="parentText" presStyleLbl="node1" presStyleIdx="1" presStyleCnt="4">
        <dgm:presLayoutVars>
          <dgm:chMax val="0"/>
          <dgm:bulletEnabled val="1"/>
        </dgm:presLayoutVars>
      </dgm:prSet>
      <dgm:spPr/>
      <dgm:t>
        <a:bodyPr/>
        <a:lstStyle/>
        <a:p>
          <a:endParaRPr lang="de-DE"/>
        </a:p>
      </dgm:t>
    </dgm:pt>
    <dgm:pt modelId="{E84D6803-C646-4A90-9566-C42211CE19D5}" type="pres">
      <dgm:prSet presAssocID="{7F2726B8-CC0B-4022-8DC3-10875A738BE5}" presName="spacer" presStyleCnt="0"/>
      <dgm:spPr/>
    </dgm:pt>
    <dgm:pt modelId="{4D0EA104-1EAE-400C-9A37-5E95714A4535}" type="pres">
      <dgm:prSet presAssocID="{E81706F2-45D3-4492-B97C-3E6B53DA319C}" presName="parentText" presStyleLbl="node1" presStyleIdx="2" presStyleCnt="4">
        <dgm:presLayoutVars>
          <dgm:chMax val="0"/>
          <dgm:bulletEnabled val="1"/>
        </dgm:presLayoutVars>
      </dgm:prSet>
      <dgm:spPr/>
      <dgm:t>
        <a:bodyPr/>
        <a:lstStyle/>
        <a:p>
          <a:endParaRPr lang="de-DE"/>
        </a:p>
      </dgm:t>
    </dgm:pt>
    <dgm:pt modelId="{C287CFAE-9C24-47A4-BA1D-39D9CB1C383B}" type="pres">
      <dgm:prSet presAssocID="{4757D823-EBED-48B1-869A-4EEC1C1E7869}" presName="spacer" presStyleCnt="0"/>
      <dgm:spPr/>
    </dgm:pt>
    <dgm:pt modelId="{DA8ED0C4-3DAB-47F4-B633-879B9CA3E05A}" type="pres">
      <dgm:prSet presAssocID="{D878DF64-69D0-47AA-B1B2-9C363607251A}" presName="parentText" presStyleLbl="node1" presStyleIdx="3" presStyleCnt="4">
        <dgm:presLayoutVars>
          <dgm:chMax val="0"/>
          <dgm:bulletEnabled val="1"/>
        </dgm:presLayoutVars>
      </dgm:prSet>
      <dgm:spPr/>
      <dgm:t>
        <a:bodyPr/>
        <a:lstStyle/>
        <a:p>
          <a:endParaRPr lang="de-DE"/>
        </a:p>
      </dgm:t>
    </dgm:pt>
  </dgm:ptLst>
  <dgm:cxnLst>
    <dgm:cxn modelId="{D2AB9922-762F-43E2-B00F-0759BCFE0C63}" type="presOf" srcId="{D878DF64-69D0-47AA-B1B2-9C363607251A}" destId="{DA8ED0C4-3DAB-47F4-B633-879B9CA3E05A}" srcOrd="0" destOrd="0" presId="urn:microsoft.com/office/officeart/2005/8/layout/vList2"/>
    <dgm:cxn modelId="{38D6E0E0-E3A5-4EB0-B49E-6BE24FA35B95}" srcId="{DB2F69DE-6B03-4B80-AA03-6AC4F597D92F}" destId="{E81706F2-45D3-4492-B97C-3E6B53DA319C}" srcOrd="2" destOrd="0" parTransId="{B6E8FF91-D04E-4DA1-887B-B7DEF0D862C2}" sibTransId="{4757D823-EBED-48B1-869A-4EEC1C1E7869}"/>
    <dgm:cxn modelId="{C2CEB1DA-5260-4094-AE93-4B47D8CF81E1}" type="presOf" srcId="{DB2F69DE-6B03-4B80-AA03-6AC4F597D92F}" destId="{22DF31A4-B378-4045-B735-32744A339E54}" srcOrd="0" destOrd="0" presId="urn:microsoft.com/office/officeart/2005/8/layout/vList2"/>
    <dgm:cxn modelId="{905CC226-DF2B-4AA6-9C4A-35AF049D2172}" srcId="{DB2F69DE-6B03-4B80-AA03-6AC4F597D92F}" destId="{A0197DF5-5ABD-455B-A74B-807E8262B9C2}" srcOrd="0" destOrd="0" parTransId="{CB386389-8D29-48EA-9948-FCBCDC0C4BBF}" sibTransId="{C3DE8975-63B3-43A0-BE63-B18A6FA2C361}"/>
    <dgm:cxn modelId="{ECF5F17B-F39B-4C64-9199-B887B1F7A69C}" type="presOf" srcId="{A0197DF5-5ABD-455B-A74B-807E8262B9C2}" destId="{7F4C9BE0-1C64-432D-B84B-6FAD3DA5D903}" srcOrd="0" destOrd="0" presId="urn:microsoft.com/office/officeart/2005/8/layout/vList2"/>
    <dgm:cxn modelId="{E32B9B6F-629D-420E-9BA8-E10BF5A3672C}" type="presOf" srcId="{76BC1B20-0AE7-49E6-8950-3D09AA580713}" destId="{B076E371-F4A5-4986-BE64-DAA851E08AEE}" srcOrd="0" destOrd="0" presId="urn:microsoft.com/office/officeart/2005/8/layout/vList2"/>
    <dgm:cxn modelId="{A1B897CF-3656-4170-845D-4619194CAB1C}" type="presOf" srcId="{E81706F2-45D3-4492-B97C-3E6B53DA319C}" destId="{4D0EA104-1EAE-400C-9A37-5E95714A4535}" srcOrd="0" destOrd="0" presId="urn:microsoft.com/office/officeart/2005/8/layout/vList2"/>
    <dgm:cxn modelId="{ED5AA57A-61CB-4269-B80C-F0245E865C52}" srcId="{DB2F69DE-6B03-4B80-AA03-6AC4F597D92F}" destId="{76BC1B20-0AE7-49E6-8950-3D09AA580713}" srcOrd="1" destOrd="0" parTransId="{A0457FA3-02DF-4650-AFEC-980443D61775}" sibTransId="{7F2726B8-CC0B-4022-8DC3-10875A738BE5}"/>
    <dgm:cxn modelId="{A986042C-ED42-477B-9FE6-3B57503FDC21}" srcId="{DB2F69DE-6B03-4B80-AA03-6AC4F597D92F}" destId="{D878DF64-69D0-47AA-B1B2-9C363607251A}" srcOrd="3" destOrd="0" parTransId="{62F22FD5-9E56-4C05-BF17-C940A0977471}" sibTransId="{A48853EE-DE2F-44C7-BE80-4D80A09C8E31}"/>
    <dgm:cxn modelId="{5DA884C3-0162-416C-AD7B-1E268015E019}" type="presParOf" srcId="{22DF31A4-B378-4045-B735-32744A339E54}" destId="{7F4C9BE0-1C64-432D-B84B-6FAD3DA5D903}" srcOrd="0" destOrd="0" presId="urn:microsoft.com/office/officeart/2005/8/layout/vList2"/>
    <dgm:cxn modelId="{CCB9E810-BD19-48FD-BBB3-EE81D215C4E4}" type="presParOf" srcId="{22DF31A4-B378-4045-B735-32744A339E54}" destId="{619CF1BF-0A82-4FE5-A352-CB94DD35485A}" srcOrd="1" destOrd="0" presId="urn:microsoft.com/office/officeart/2005/8/layout/vList2"/>
    <dgm:cxn modelId="{180A99B0-3A9B-47D1-AEB9-99EF64EB6219}" type="presParOf" srcId="{22DF31A4-B378-4045-B735-32744A339E54}" destId="{B076E371-F4A5-4986-BE64-DAA851E08AEE}" srcOrd="2" destOrd="0" presId="urn:microsoft.com/office/officeart/2005/8/layout/vList2"/>
    <dgm:cxn modelId="{A9858587-4680-4437-96E2-A92A60DFA026}" type="presParOf" srcId="{22DF31A4-B378-4045-B735-32744A339E54}" destId="{E84D6803-C646-4A90-9566-C42211CE19D5}" srcOrd="3" destOrd="0" presId="urn:microsoft.com/office/officeart/2005/8/layout/vList2"/>
    <dgm:cxn modelId="{9B993656-2171-472D-BAFF-08B8663267CF}" type="presParOf" srcId="{22DF31A4-B378-4045-B735-32744A339E54}" destId="{4D0EA104-1EAE-400C-9A37-5E95714A4535}" srcOrd="4" destOrd="0" presId="urn:microsoft.com/office/officeart/2005/8/layout/vList2"/>
    <dgm:cxn modelId="{43191D28-1C68-47C7-9EF9-B667A08260A9}" type="presParOf" srcId="{22DF31A4-B378-4045-B735-32744A339E54}" destId="{C287CFAE-9C24-47A4-BA1D-39D9CB1C383B}" srcOrd="5" destOrd="0" presId="urn:microsoft.com/office/officeart/2005/8/layout/vList2"/>
    <dgm:cxn modelId="{454C2EB1-F6F6-490A-BF46-BC0FC732F8D5}" type="presParOf" srcId="{22DF31A4-B378-4045-B735-32744A339E54}" destId="{DA8ED0C4-3DAB-47F4-B633-879B9CA3E05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73C88-717D-43E2-B23C-A72E011D1918}">
      <dsp:nvSpPr>
        <dsp:cNvPr id="0" name=""/>
        <dsp:cNvSpPr/>
      </dsp:nvSpPr>
      <dsp:spPr>
        <a:xfrm>
          <a:off x="1201712" y="1546"/>
          <a:ext cx="1554881" cy="1554881"/>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de-DE" sz="1400" kern="1200" smtClean="0"/>
            <a:t>Risk Management</a:t>
          </a:r>
          <a:endParaRPr lang="de-DE" sz="1400" kern="1200"/>
        </a:p>
      </dsp:txBody>
      <dsp:txXfrm>
        <a:off x="1429419" y="229253"/>
        <a:ext cx="1099467" cy="1099467"/>
      </dsp:txXfrm>
    </dsp:sp>
    <dsp:sp modelId="{FA19A5C3-A923-4EE9-8073-6AAF4853EFEB}">
      <dsp:nvSpPr>
        <dsp:cNvPr id="0" name=""/>
        <dsp:cNvSpPr/>
      </dsp:nvSpPr>
      <dsp:spPr>
        <a:xfrm>
          <a:off x="1528237" y="1682684"/>
          <a:ext cx="901831" cy="901831"/>
        </a:xfrm>
        <a:prstGeom prst="mathPlus">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p>
      </dsp:txBody>
      <dsp:txXfrm>
        <a:off x="1647775" y="2027544"/>
        <a:ext cx="662755" cy="212111"/>
      </dsp:txXfrm>
    </dsp:sp>
    <dsp:sp modelId="{A022D947-C92F-40CE-9B9B-9CE96FB93F4A}">
      <dsp:nvSpPr>
        <dsp:cNvPr id="0" name=""/>
        <dsp:cNvSpPr/>
      </dsp:nvSpPr>
      <dsp:spPr>
        <a:xfrm>
          <a:off x="1201712" y="2710772"/>
          <a:ext cx="1554881" cy="1554881"/>
        </a:xfrm>
        <a:prstGeom prst="ellipse">
          <a:avLst/>
        </a:prstGeom>
        <a:solidFill>
          <a:schemeClr val="accent2">
            <a:shade val="80000"/>
            <a:hueOff val="0"/>
            <a:satOff val="-24292"/>
            <a:lumOff val="181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de-DE" sz="1400" kern="1200" smtClean="0"/>
            <a:t>Compliance</a:t>
          </a:r>
          <a:endParaRPr lang="de-DE" sz="1400" kern="1200"/>
        </a:p>
      </dsp:txBody>
      <dsp:txXfrm>
        <a:off x="1429419" y="2938479"/>
        <a:ext cx="1099467" cy="1099467"/>
      </dsp:txXfrm>
    </dsp:sp>
    <dsp:sp modelId="{F769D8CA-161E-4F88-ABCB-B54837C8C1EF}">
      <dsp:nvSpPr>
        <dsp:cNvPr id="0" name=""/>
        <dsp:cNvSpPr/>
      </dsp:nvSpPr>
      <dsp:spPr>
        <a:xfrm>
          <a:off x="2989826" y="1844391"/>
          <a:ext cx="494452" cy="578416"/>
        </a:xfrm>
        <a:prstGeom prst="rightArrow">
          <a:avLst>
            <a:gd name="adj1" fmla="val 60000"/>
            <a:gd name="adj2" fmla="val 50000"/>
          </a:avLst>
        </a:prstGeom>
        <a:solidFill>
          <a:schemeClr val="accent2">
            <a:shade val="90000"/>
            <a:hueOff val="0"/>
            <a:satOff val="-48584"/>
            <a:lumOff val="343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p>
      </dsp:txBody>
      <dsp:txXfrm>
        <a:off x="2989826" y="1960074"/>
        <a:ext cx="346116" cy="347050"/>
      </dsp:txXfrm>
    </dsp:sp>
    <dsp:sp modelId="{54DED452-B3F6-4176-9BD1-FC1EC87A73A5}">
      <dsp:nvSpPr>
        <dsp:cNvPr id="0" name=""/>
        <dsp:cNvSpPr/>
      </dsp:nvSpPr>
      <dsp:spPr>
        <a:xfrm>
          <a:off x="3689523" y="578718"/>
          <a:ext cx="3109763" cy="3109763"/>
        </a:xfrm>
        <a:prstGeom prst="ellipse">
          <a:avLst/>
        </a:prstGeom>
        <a:solidFill>
          <a:schemeClr val="accent2">
            <a:shade val="80000"/>
            <a:hueOff val="0"/>
            <a:satOff val="-48584"/>
            <a:lumOff val="363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0">
            <a:lnSpc>
              <a:spcPct val="90000"/>
            </a:lnSpc>
            <a:spcBef>
              <a:spcPct val="0"/>
            </a:spcBef>
            <a:spcAft>
              <a:spcPct val="35000"/>
            </a:spcAft>
          </a:pPr>
          <a:r>
            <a:rPr lang="de-DE" sz="3100" kern="1200" smtClean="0"/>
            <a:t>Governance</a:t>
          </a:r>
          <a:endParaRPr lang="de-DE" sz="3100" kern="1200"/>
        </a:p>
      </dsp:txBody>
      <dsp:txXfrm>
        <a:off x="4144937" y="1034132"/>
        <a:ext cx="2198935" cy="2198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1164B-763B-463C-B73F-927FAD09436C}">
      <dsp:nvSpPr>
        <dsp:cNvPr id="0" name=""/>
        <dsp:cNvSpPr/>
      </dsp:nvSpPr>
      <dsp:spPr>
        <a:xfrm>
          <a:off x="1597809" y="0"/>
          <a:ext cx="4787939" cy="478793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9A597-C22B-4A9A-9128-ED022599B1C1}">
      <dsp:nvSpPr>
        <dsp:cNvPr id="0" name=""/>
        <dsp:cNvSpPr/>
      </dsp:nvSpPr>
      <dsp:spPr>
        <a:xfrm>
          <a:off x="2052663" y="454854"/>
          <a:ext cx="1867296" cy="1867296"/>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de-DE" sz="1800" kern="1200" smtClean="0"/>
            <a:t>Methodologies</a:t>
          </a:r>
          <a:endParaRPr lang="de-DE" sz="1800" kern="1200"/>
        </a:p>
      </dsp:txBody>
      <dsp:txXfrm>
        <a:off x="2143817" y="546008"/>
        <a:ext cx="1684988" cy="1684988"/>
      </dsp:txXfrm>
    </dsp:sp>
    <dsp:sp modelId="{64D6A7EA-F0C6-4BEE-AD7B-677FBBB410CC}">
      <dsp:nvSpPr>
        <dsp:cNvPr id="0" name=""/>
        <dsp:cNvSpPr/>
      </dsp:nvSpPr>
      <dsp:spPr>
        <a:xfrm>
          <a:off x="4063598" y="454854"/>
          <a:ext cx="1867296" cy="1867296"/>
        </a:xfrm>
        <a:prstGeom prst="roundRect">
          <a:avLst/>
        </a:prstGeom>
        <a:solidFill>
          <a:schemeClr val="accent2">
            <a:shade val="80000"/>
            <a:hueOff val="0"/>
            <a:satOff val="-16195"/>
            <a:lumOff val="1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de-DE" sz="1800" kern="1200" smtClean="0"/>
            <a:t>Regulation-specific solutions</a:t>
          </a:r>
          <a:endParaRPr lang="de-DE" sz="1800" kern="1200"/>
        </a:p>
      </dsp:txBody>
      <dsp:txXfrm>
        <a:off x="4154752" y="546008"/>
        <a:ext cx="1684988" cy="1684988"/>
      </dsp:txXfrm>
    </dsp:sp>
    <dsp:sp modelId="{22222A94-7941-4D47-8BDB-BF540DBAA317}">
      <dsp:nvSpPr>
        <dsp:cNvPr id="0" name=""/>
        <dsp:cNvSpPr/>
      </dsp:nvSpPr>
      <dsp:spPr>
        <a:xfrm>
          <a:off x="2052663" y="2465788"/>
          <a:ext cx="1867296" cy="1867296"/>
        </a:xfrm>
        <a:prstGeom prst="roundRect">
          <a:avLst/>
        </a:prstGeom>
        <a:solidFill>
          <a:schemeClr val="accent2">
            <a:shade val="80000"/>
            <a:hueOff val="0"/>
            <a:satOff val="-32389"/>
            <a:lumOff val="2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de-DE" sz="1800" kern="1200" smtClean="0"/>
            <a:t>Generic GRC tools</a:t>
          </a:r>
          <a:endParaRPr lang="de-DE" sz="1800" kern="1200"/>
        </a:p>
      </dsp:txBody>
      <dsp:txXfrm>
        <a:off x="2143817" y="2556942"/>
        <a:ext cx="1684988" cy="1684988"/>
      </dsp:txXfrm>
    </dsp:sp>
    <dsp:sp modelId="{AE00C737-E5B5-42BE-A176-9591A19DFD26}">
      <dsp:nvSpPr>
        <dsp:cNvPr id="0" name=""/>
        <dsp:cNvSpPr/>
      </dsp:nvSpPr>
      <dsp:spPr>
        <a:xfrm>
          <a:off x="4063598" y="2465788"/>
          <a:ext cx="1867296" cy="1867296"/>
        </a:xfrm>
        <a:prstGeom prst="roundRect">
          <a:avLst/>
        </a:prstGeom>
        <a:solidFill>
          <a:schemeClr val="accent2">
            <a:shade val="80000"/>
            <a:hueOff val="0"/>
            <a:satOff val="-48584"/>
            <a:lumOff val="363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de-DE" sz="1800" kern="1200" smtClean="0"/>
            <a:t>OS and application core functions</a:t>
          </a:r>
          <a:endParaRPr lang="de-DE" sz="1800" kern="1200"/>
        </a:p>
      </dsp:txBody>
      <dsp:txXfrm>
        <a:off x="4154752" y="2556942"/>
        <a:ext cx="1684988" cy="1684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279F5-2902-4DFC-9DE1-C78803DEAAD2}">
      <dsp:nvSpPr>
        <dsp:cNvPr id="0" name=""/>
        <dsp:cNvSpPr/>
      </dsp:nvSpPr>
      <dsp:spPr>
        <a:xfrm rot="16200000">
          <a:off x="736" y="186090"/>
          <a:ext cx="3895018" cy="3895018"/>
        </a:xfrm>
        <a:prstGeom prst="downArrow">
          <a:avLst>
            <a:gd name="adj1" fmla="val 50000"/>
            <a:gd name="adj2" fmla="val 35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de-DE" sz="3600" kern="1200" smtClean="0"/>
            <a:t>Application-specific tools</a:t>
          </a:r>
          <a:endParaRPr lang="de-DE" sz="3600" kern="1200"/>
        </a:p>
      </dsp:txBody>
      <dsp:txXfrm rot="5400000">
        <a:off x="737" y="1159844"/>
        <a:ext cx="3213390" cy="1947509"/>
      </dsp:txXfrm>
    </dsp:sp>
    <dsp:sp modelId="{DCB4DC00-401A-4DA6-A44B-6ED4A6121C09}">
      <dsp:nvSpPr>
        <dsp:cNvPr id="0" name=""/>
        <dsp:cNvSpPr/>
      </dsp:nvSpPr>
      <dsp:spPr>
        <a:xfrm rot="5400000">
          <a:off x="4105245" y="186090"/>
          <a:ext cx="3895018" cy="3895018"/>
        </a:xfrm>
        <a:prstGeom prst="downArrow">
          <a:avLst>
            <a:gd name="adj1" fmla="val 50000"/>
            <a:gd name="adj2" fmla="val 35000"/>
          </a:avLst>
        </a:prstGeom>
        <a:solidFill>
          <a:schemeClr val="accent2">
            <a:shade val="80000"/>
            <a:hueOff val="0"/>
            <a:satOff val="-48584"/>
            <a:lumOff val="363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de-DE" sz="3600" kern="1200" smtClean="0"/>
            <a:t>General-purpose tools</a:t>
          </a:r>
          <a:endParaRPr lang="de-DE" sz="3600" kern="1200"/>
        </a:p>
      </dsp:txBody>
      <dsp:txXfrm rot="-5400000">
        <a:off x="4786874" y="1159845"/>
        <a:ext cx="3213390" cy="1947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9080A-8490-4E43-BBBC-B30905EE67EB}">
      <dsp:nvSpPr>
        <dsp:cNvPr id="0" name=""/>
        <dsp:cNvSpPr/>
      </dsp:nvSpPr>
      <dsp:spPr>
        <a:xfrm>
          <a:off x="0" y="36487"/>
          <a:ext cx="8001000" cy="1330874"/>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de-DE" sz="3500" kern="1200" smtClean="0"/>
            <a:t>All aspects of GRC</a:t>
          </a:r>
          <a:endParaRPr lang="de-DE" sz="3500" kern="1200"/>
        </a:p>
      </dsp:txBody>
      <dsp:txXfrm>
        <a:off x="64968" y="101455"/>
        <a:ext cx="7871064" cy="1200938"/>
      </dsp:txXfrm>
    </dsp:sp>
    <dsp:sp modelId="{EDB7D55F-53D8-48EB-A258-7D7BBD762A7D}">
      <dsp:nvSpPr>
        <dsp:cNvPr id="0" name=""/>
        <dsp:cNvSpPr/>
      </dsp:nvSpPr>
      <dsp:spPr>
        <a:xfrm>
          <a:off x="0" y="1468162"/>
          <a:ext cx="8001000" cy="1330874"/>
        </a:xfrm>
        <a:prstGeom prst="roundRect">
          <a:avLst/>
        </a:prstGeom>
        <a:solidFill>
          <a:schemeClr val="accent2">
            <a:shade val="80000"/>
            <a:hueOff val="0"/>
            <a:satOff val="-24292"/>
            <a:lumOff val="181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de-DE" sz="3500" kern="1200" smtClean="0"/>
            <a:t>All types of applications</a:t>
          </a:r>
          <a:endParaRPr lang="de-DE" sz="3500" kern="1200"/>
        </a:p>
      </dsp:txBody>
      <dsp:txXfrm>
        <a:off x="64968" y="1533130"/>
        <a:ext cx="7871064" cy="1200938"/>
      </dsp:txXfrm>
    </dsp:sp>
    <dsp:sp modelId="{8EBBEC8C-D73D-4237-A54E-5C8B99E8454F}">
      <dsp:nvSpPr>
        <dsp:cNvPr id="0" name=""/>
        <dsp:cNvSpPr/>
      </dsp:nvSpPr>
      <dsp:spPr>
        <a:xfrm>
          <a:off x="0" y="2899837"/>
          <a:ext cx="8001000" cy="1330874"/>
        </a:xfrm>
        <a:prstGeom prst="roundRect">
          <a:avLst/>
        </a:prstGeom>
        <a:solidFill>
          <a:schemeClr val="accent2">
            <a:shade val="80000"/>
            <a:hueOff val="0"/>
            <a:satOff val="-48584"/>
            <a:lumOff val="363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de-DE" sz="3500" kern="1200" smtClean="0"/>
            <a:t>Best practices from vendors or consultants</a:t>
          </a:r>
          <a:endParaRPr lang="de-DE" sz="3500" kern="1200"/>
        </a:p>
      </dsp:txBody>
      <dsp:txXfrm>
        <a:off x="64968" y="2964805"/>
        <a:ext cx="7871064" cy="1200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22F16-CCA2-46FA-9E5E-AD9C77DBF53C}">
      <dsp:nvSpPr>
        <dsp:cNvPr id="0" name=""/>
        <dsp:cNvSpPr/>
      </dsp:nvSpPr>
      <dsp:spPr>
        <a:xfrm>
          <a:off x="0" y="421260"/>
          <a:ext cx="3924300" cy="810809"/>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de-DE" sz="2100" kern="1200" smtClean="0"/>
            <a:t>The new, evolving GRC market segment</a:t>
          </a:r>
          <a:endParaRPr lang="de-DE" sz="2100" kern="1200"/>
        </a:p>
      </dsp:txBody>
      <dsp:txXfrm>
        <a:off x="39580" y="460840"/>
        <a:ext cx="3845140" cy="731649"/>
      </dsp:txXfrm>
    </dsp:sp>
    <dsp:sp modelId="{0C088E45-EE69-4BCE-BF8C-9AC672516E9D}">
      <dsp:nvSpPr>
        <dsp:cNvPr id="0" name=""/>
        <dsp:cNvSpPr/>
      </dsp:nvSpPr>
      <dsp:spPr>
        <a:xfrm>
          <a:off x="0" y="1292550"/>
          <a:ext cx="3924300" cy="810809"/>
        </a:xfrm>
        <a:prstGeom prst="roundRect">
          <a:avLst/>
        </a:prstGeom>
        <a:solidFill>
          <a:schemeClr val="accent2">
            <a:shade val="80000"/>
            <a:hueOff val="0"/>
            <a:satOff val="-16195"/>
            <a:lumOff val="1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de-DE" sz="2100" kern="1200" smtClean="0"/>
            <a:t>That‘s were many of today‘s tools fit in</a:t>
          </a:r>
          <a:endParaRPr lang="de-DE" sz="2100" kern="1200"/>
        </a:p>
      </dsp:txBody>
      <dsp:txXfrm>
        <a:off x="39580" y="1332130"/>
        <a:ext cx="3845140" cy="731649"/>
      </dsp:txXfrm>
    </dsp:sp>
    <dsp:sp modelId="{6E4CD08D-8179-42C5-95FE-E2F031D8C12A}">
      <dsp:nvSpPr>
        <dsp:cNvPr id="0" name=""/>
        <dsp:cNvSpPr/>
      </dsp:nvSpPr>
      <dsp:spPr>
        <a:xfrm>
          <a:off x="0" y="2163840"/>
          <a:ext cx="3924300" cy="810809"/>
        </a:xfrm>
        <a:prstGeom prst="roundRect">
          <a:avLst/>
        </a:prstGeom>
        <a:solidFill>
          <a:schemeClr val="accent2">
            <a:shade val="80000"/>
            <a:hueOff val="0"/>
            <a:satOff val="-32389"/>
            <a:lumOff val="2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de-DE" sz="2100" kern="1200" smtClean="0"/>
            <a:t>GRC – the layer above today‘s IAM</a:t>
          </a:r>
          <a:endParaRPr lang="de-DE" sz="2100" kern="1200"/>
        </a:p>
      </dsp:txBody>
      <dsp:txXfrm>
        <a:off x="39580" y="2203420"/>
        <a:ext cx="3845140" cy="731649"/>
      </dsp:txXfrm>
    </dsp:sp>
    <dsp:sp modelId="{FD3610C0-7897-4200-BE78-42EB0A62F1C0}">
      <dsp:nvSpPr>
        <dsp:cNvPr id="0" name=""/>
        <dsp:cNvSpPr/>
      </dsp:nvSpPr>
      <dsp:spPr>
        <a:xfrm>
          <a:off x="0" y="3035130"/>
          <a:ext cx="3924300" cy="810809"/>
        </a:xfrm>
        <a:prstGeom prst="roundRect">
          <a:avLst/>
        </a:prstGeom>
        <a:solidFill>
          <a:schemeClr val="accent2">
            <a:shade val="80000"/>
            <a:hueOff val="0"/>
            <a:satOff val="-48584"/>
            <a:lumOff val="363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de-DE" sz="2100" kern="1200" smtClean="0"/>
            <a:t>But: No successful GRC without strong IAM foundation</a:t>
          </a:r>
          <a:endParaRPr lang="de-DE" sz="2100" kern="1200"/>
        </a:p>
      </dsp:txBody>
      <dsp:txXfrm>
        <a:off x="39580" y="3074710"/>
        <a:ext cx="3845140" cy="7316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16FB1-5BE9-4234-8B18-778338075B00}">
      <dsp:nvSpPr>
        <dsp:cNvPr id="0" name=""/>
        <dsp:cNvSpPr/>
      </dsp:nvSpPr>
      <dsp:spPr>
        <a:xfrm rot="16200000">
          <a:off x="-85724" y="85724"/>
          <a:ext cx="2133600" cy="1962150"/>
        </a:xfrm>
        <a:prstGeom prst="round1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de-DE" sz="1800" kern="1200" smtClean="0"/>
            <a:t>Analysis</a:t>
          </a:r>
          <a:endParaRPr lang="de-DE" sz="1800" kern="1200"/>
        </a:p>
      </dsp:txBody>
      <dsp:txXfrm rot="5400000">
        <a:off x="0" y="0"/>
        <a:ext cx="1962150" cy="1600200"/>
      </dsp:txXfrm>
    </dsp:sp>
    <dsp:sp modelId="{ECEE5F90-B7D4-4D47-87F6-3A26BCAC61A8}">
      <dsp:nvSpPr>
        <dsp:cNvPr id="0" name=""/>
        <dsp:cNvSpPr/>
      </dsp:nvSpPr>
      <dsp:spPr>
        <a:xfrm>
          <a:off x="1962150" y="0"/>
          <a:ext cx="1962150" cy="2133600"/>
        </a:xfrm>
        <a:prstGeom prst="round1Rect">
          <a:avLst/>
        </a:prstGeom>
        <a:solidFill>
          <a:schemeClr val="accent2">
            <a:shade val="80000"/>
            <a:hueOff val="0"/>
            <a:satOff val="-16195"/>
            <a:lumOff val="1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de-DE" sz="1800" kern="1200" smtClean="0"/>
            <a:t>Attestation</a:t>
          </a:r>
          <a:endParaRPr lang="de-DE" sz="1800" kern="1200"/>
        </a:p>
      </dsp:txBody>
      <dsp:txXfrm>
        <a:off x="1962150" y="0"/>
        <a:ext cx="1962150" cy="1600200"/>
      </dsp:txXfrm>
    </dsp:sp>
    <dsp:sp modelId="{E64693B3-D3D8-4136-9433-E007FFC6951E}">
      <dsp:nvSpPr>
        <dsp:cNvPr id="0" name=""/>
        <dsp:cNvSpPr/>
      </dsp:nvSpPr>
      <dsp:spPr>
        <a:xfrm rot="10800000">
          <a:off x="0" y="2133600"/>
          <a:ext cx="1962150" cy="2133600"/>
        </a:xfrm>
        <a:prstGeom prst="round1Rect">
          <a:avLst/>
        </a:prstGeom>
        <a:solidFill>
          <a:schemeClr val="accent2">
            <a:shade val="80000"/>
            <a:hueOff val="0"/>
            <a:satOff val="-32389"/>
            <a:lumOff val="2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de-DE" sz="1800" kern="1200" smtClean="0"/>
            <a:t>Authorization Management</a:t>
          </a:r>
          <a:endParaRPr lang="de-DE" sz="1800" kern="1200"/>
        </a:p>
      </dsp:txBody>
      <dsp:txXfrm rot="10800000">
        <a:off x="0" y="2667000"/>
        <a:ext cx="1962150" cy="1600200"/>
      </dsp:txXfrm>
    </dsp:sp>
    <dsp:sp modelId="{8B4A7175-CA67-4C62-8898-E45184FA7AB9}">
      <dsp:nvSpPr>
        <dsp:cNvPr id="0" name=""/>
        <dsp:cNvSpPr/>
      </dsp:nvSpPr>
      <dsp:spPr>
        <a:xfrm rot="5400000">
          <a:off x="1876425" y="2219324"/>
          <a:ext cx="2133600" cy="1962150"/>
        </a:xfrm>
        <a:prstGeom prst="round1Rect">
          <a:avLst/>
        </a:prstGeom>
        <a:solidFill>
          <a:schemeClr val="accent2">
            <a:shade val="80000"/>
            <a:hueOff val="0"/>
            <a:satOff val="-48584"/>
            <a:lumOff val="363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de-DE" sz="1800" kern="1200" smtClean="0"/>
            <a:t>Risk Management</a:t>
          </a:r>
          <a:endParaRPr lang="de-DE" sz="1800" kern="1200"/>
        </a:p>
      </dsp:txBody>
      <dsp:txXfrm rot="-5400000">
        <a:off x="1962150" y="2666999"/>
        <a:ext cx="1962150" cy="1600200"/>
      </dsp:txXfrm>
    </dsp:sp>
    <dsp:sp modelId="{9418F7DF-E81F-405D-BD4D-E51F5985DD25}">
      <dsp:nvSpPr>
        <dsp:cNvPr id="0" name=""/>
        <dsp:cNvSpPr/>
      </dsp:nvSpPr>
      <dsp:spPr>
        <a:xfrm>
          <a:off x="1071571" y="1600200"/>
          <a:ext cx="1781157" cy="106680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de-DE" sz="1800" kern="1200" smtClean="0"/>
            <a:t>Role Management</a:t>
          </a:r>
          <a:endParaRPr lang="de-DE" sz="1800" kern="1200"/>
        </a:p>
      </dsp:txBody>
      <dsp:txXfrm>
        <a:off x="1123648" y="1652277"/>
        <a:ext cx="1677003" cy="9626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A47BA-B365-44BE-A135-07860835C481}">
      <dsp:nvSpPr>
        <dsp:cNvPr id="0" name=""/>
        <dsp:cNvSpPr/>
      </dsp:nvSpPr>
      <dsp:spPr>
        <a:xfrm>
          <a:off x="0" y="3212147"/>
          <a:ext cx="8001000" cy="1054298"/>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de-DE" sz="2000" kern="1200" smtClean="0"/>
            <a:t>System level</a:t>
          </a:r>
          <a:endParaRPr lang="de-DE" sz="2000" kern="1200"/>
        </a:p>
      </dsp:txBody>
      <dsp:txXfrm>
        <a:off x="0" y="3212147"/>
        <a:ext cx="8001000" cy="569321"/>
      </dsp:txXfrm>
    </dsp:sp>
    <dsp:sp modelId="{CA0D996C-FDFF-4C5C-B2D3-026E3A63B4CC}">
      <dsp:nvSpPr>
        <dsp:cNvPr id="0" name=""/>
        <dsp:cNvSpPr/>
      </dsp:nvSpPr>
      <dsp:spPr>
        <a:xfrm>
          <a:off x="0" y="3760382"/>
          <a:ext cx="8001000" cy="48497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lvl="0" algn="ctr" defTabSz="1333500" rtl="0">
            <a:lnSpc>
              <a:spcPct val="90000"/>
            </a:lnSpc>
            <a:spcBef>
              <a:spcPct val="0"/>
            </a:spcBef>
            <a:spcAft>
              <a:spcPct val="35000"/>
            </a:spcAft>
          </a:pPr>
          <a:r>
            <a:rPr lang="de-DE" sz="3000" kern="1200" smtClean="0"/>
            <a:t>Implementing controls</a:t>
          </a:r>
          <a:endParaRPr lang="de-DE" sz="3000" kern="1200"/>
        </a:p>
      </dsp:txBody>
      <dsp:txXfrm>
        <a:off x="0" y="3760382"/>
        <a:ext cx="8001000" cy="484977"/>
      </dsp:txXfrm>
    </dsp:sp>
    <dsp:sp modelId="{AF22F5D8-6FF5-47E5-9E41-8287EE824624}">
      <dsp:nvSpPr>
        <dsp:cNvPr id="0" name=""/>
        <dsp:cNvSpPr/>
      </dsp:nvSpPr>
      <dsp:spPr>
        <a:xfrm rot="10800000">
          <a:off x="0" y="1606450"/>
          <a:ext cx="8001000" cy="1621510"/>
        </a:xfrm>
        <a:prstGeom prst="upArrowCallout">
          <a:avLst/>
        </a:prstGeom>
        <a:solidFill>
          <a:schemeClr val="accent2">
            <a:shade val="80000"/>
            <a:hueOff val="0"/>
            <a:satOff val="-24292"/>
            <a:lumOff val="181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de-DE" sz="2000" kern="1200" smtClean="0"/>
            <a:t>IAM level</a:t>
          </a:r>
          <a:endParaRPr lang="de-DE" sz="2000" kern="1200"/>
        </a:p>
      </dsp:txBody>
      <dsp:txXfrm rot="-10800000">
        <a:off x="0" y="1606450"/>
        <a:ext cx="8001000" cy="569150"/>
      </dsp:txXfrm>
    </dsp:sp>
    <dsp:sp modelId="{D5000E4F-4680-444F-9C11-FE2F8947D5B9}">
      <dsp:nvSpPr>
        <dsp:cNvPr id="0" name=""/>
        <dsp:cNvSpPr/>
      </dsp:nvSpPr>
      <dsp:spPr>
        <a:xfrm>
          <a:off x="0" y="2175601"/>
          <a:ext cx="8001000" cy="48483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lvl="0" algn="ctr" defTabSz="1333500" rtl="0">
            <a:lnSpc>
              <a:spcPct val="90000"/>
            </a:lnSpc>
            <a:spcBef>
              <a:spcPct val="0"/>
            </a:spcBef>
            <a:spcAft>
              <a:spcPct val="35000"/>
            </a:spcAft>
          </a:pPr>
          <a:r>
            <a:rPr lang="de-DE" sz="3000" kern="1200" smtClean="0"/>
            <a:t>Controlling systems</a:t>
          </a:r>
          <a:endParaRPr lang="de-DE" sz="3000" kern="1200"/>
        </a:p>
      </dsp:txBody>
      <dsp:txXfrm>
        <a:off x="0" y="2175601"/>
        <a:ext cx="8001000" cy="484831"/>
      </dsp:txXfrm>
    </dsp:sp>
    <dsp:sp modelId="{76B58AEA-46AE-45CA-9837-11BB44C02BAD}">
      <dsp:nvSpPr>
        <dsp:cNvPr id="0" name=""/>
        <dsp:cNvSpPr/>
      </dsp:nvSpPr>
      <dsp:spPr>
        <a:xfrm rot="10800000">
          <a:off x="0" y="754"/>
          <a:ext cx="8001000" cy="1621510"/>
        </a:xfrm>
        <a:prstGeom prst="upArrowCallout">
          <a:avLst/>
        </a:prstGeom>
        <a:solidFill>
          <a:schemeClr val="accent2">
            <a:shade val="80000"/>
            <a:hueOff val="0"/>
            <a:satOff val="-48584"/>
            <a:lumOff val="363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de-DE" sz="2000" kern="1200" smtClean="0"/>
            <a:t>GRC applications</a:t>
          </a:r>
          <a:endParaRPr lang="de-DE" sz="2000" kern="1200"/>
        </a:p>
      </dsp:txBody>
      <dsp:txXfrm rot="-10800000">
        <a:off x="0" y="754"/>
        <a:ext cx="8001000" cy="569150"/>
      </dsp:txXfrm>
    </dsp:sp>
    <dsp:sp modelId="{E09A4C76-C593-4BD4-80C4-B2D827BE0320}">
      <dsp:nvSpPr>
        <dsp:cNvPr id="0" name=""/>
        <dsp:cNvSpPr/>
      </dsp:nvSpPr>
      <dsp:spPr>
        <a:xfrm>
          <a:off x="0" y="569904"/>
          <a:ext cx="8001000" cy="48483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lvl="0" algn="ctr" defTabSz="1333500" rtl="0">
            <a:lnSpc>
              <a:spcPct val="90000"/>
            </a:lnSpc>
            <a:spcBef>
              <a:spcPct val="0"/>
            </a:spcBef>
            <a:spcAft>
              <a:spcPct val="35000"/>
            </a:spcAft>
          </a:pPr>
          <a:r>
            <a:rPr lang="de-DE" sz="3000" kern="1200" smtClean="0"/>
            <a:t>Business perspective</a:t>
          </a:r>
          <a:endParaRPr lang="de-DE" sz="3000" kern="1200"/>
        </a:p>
      </dsp:txBody>
      <dsp:txXfrm>
        <a:off x="0" y="569904"/>
        <a:ext cx="8001000" cy="4848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C9BE0-1C64-432D-B84B-6FAD3DA5D903}">
      <dsp:nvSpPr>
        <dsp:cNvPr id="0" name=""/>
        <dsp:cNvSpPr/>
      </dsp:nvSpPr>
      <dsp:spPr>
        <a:xfrm>
          <a:off x="0" y="43979"/>
          <a:ext cx="8001000" cy="98865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de-DE" sz="2600" kern="1200" smtClean="0"/>
            <a:t>No clear leader today</a:t>
          </a:r>
          <a:endParaRPr lang="de-DE" sz="2600" kern="1200"/>
        </a:p>
      </dsp:txBody>
      <dsp:txXfrm>
        <a:off x="48262" y="92241"/>
        <a:ext cx="7904476" cy="892126"/>
      </dsp:txXfrm>
    </dsp:sp>
    <dsp:sp modelId="{B076E371-F4A5-4986-BE64-DAA851E08AEE}">
      <dsp:nvSpPr>
        <dsp:cNvPr id="0" name=""/>
        <dsp:cNvSpPr/>
      </dsp:nvSpPr>
      <dsp:spPr>
        <a:xfrm>
          <a:off x="0" y="1107509"/>
          <a:ext cx="8001000" cy="988650"/>
        </a:xfrm>
        <a:prstGeom prst="roundRect">
          <a:avLst/>
        </a:prstGeom>
        <a:solidFill>
          <a:schemeClr val="accent2">
            <a:shade val="80000"/>
            <a:hueOff val="0"/>
            <a:satOff val="-16195"/>
            <a:lumOff val="1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de-DE" sz="2600" kern="1200" smtClean="0"/>
            <a:t>No tool which is best-of-breed in every area</a:t>
          </a:r>
          <a:endParaRPr lang="de-DE" sz="2600" kern="1200"/>
        </a:p>
      </dsp:txBody>
      <dsp:txXfrm>
        <a:off x="48262" y="1155771"/>
        <a:ext cx="7904476" cy="892126"/>
      </dsp:txXfrm>
    </dsp:sp>
    <dsp:sp modelId="{4D0EA104-1EAE-400C-9A37-5E95714A4535}">
      <dsp:nvSpPr>
        <dsp:cNvPr id="0" name=""/>
        <dsp:cNvSpPr/>
      </dsp:nvSpPr>
      <dsp:spPr>
        <a:xfrm>
          <a:off x="0" y="2171040"/>
          <a:ext cx="8001000" cy="988650"/>
        </a:xfrm>
        <a:prstGeom prst="roundRect">
          <a:avLst/>
        </a:prstGeom>
        <a:solidFill>
          <a:schemeClr val="accent2">
            <a:shade val="80000"/>
            <a:hueOff val="0"/>
            <a:satOff val="-32389"/>
            <a:lumOff val="2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de-DE" sz="2600" kern="1200" smtClean="0"/>
            <a:t>Tactical: What solves current problems best</a:t>
          </a:r>
          <a:endParaRPr lang="de-DE" sz="2600" kern="1200"/>
        </a:p>
      </dsp:txBody>
      <dsp:txXfrm>
        <a:off x="48262" y="2219302"/>
        <a:ext cx="7904476" cy="892126"/>
      </dsp:txXfrm>
    </dsp:sp>
    <dsp:sp modelId="{DA8ED0C4-3DAB-47F4-B633-879B9CA3E05A}">
      <dsp:nvSpPr>
        <dsp:cNvPr id="0" name=""/>
        <dsp:cNvSpPr/>
      </dsp:nvSpPr>
      <dsp:spPr>
        <a:xfrm>
          <a:off x="0" y="3234570"/>
          <a:ext cx="8001000" cy="988650"/>
        </a:xfrm>
        <a:prstGeom prst="roundRect">
          <a:avLst/>
        </a:prstGeom>
        <a:solidFill>
          <a:schemeClr val="accent2">
            <a:shade val="80000"/>
            <a:hueOff val="0"/>
            <a:satOff val="-48584"/>
            <a:lumOff val="363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de-DE" sz="2600" kern="1200" smtClean="0"/>
            <a:t>Strategical: Market will become more mature within 12-18 months</a:t>
          </a:r>
          <a:endParaRPr lang="de-DE" sz="2600" kern="1200"/>
        </a:p>
      </dsp:txBody>
      <dsp:txXfrm>
        <a:off x="48262" y="3282832"/>
        <a:ext cx="7904476" cy="89212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de-DE" altLang="en-US"/>
          </a:p>
        </p:txBody>
      </p:sp>
      <p:sp>
        <p:nvSpPr>
          <p:cNvPr id="49155" name="Rectangle 3"/>
          <p:cNvSpPr>
            <a:spLocks noGrp="1" noChangeArrowheads="1"/>
          </p:cNvSpPr>
          <p:nvPr>
            <p:ph type="dt" sz="quarter" idx="1"/>
          </p:nvPr>
        </p:nvSpPr>
        <p:spPr bwMode="auto">
          <a:xfrm>
            <a:off x="3884613"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de-DE" altLang="en-US"/>
          </a:p>
        </p:txBody>
      </p:sp>
      <p:sp>
        <p:nvSpPr>
          <p:cNvPr id="49156" name="Rectangle 4"/>
          <p:cNvSpPr>
            <a:spLocks noGrp="1" noChangeArrowheads="1"/>
          </p:cNvSpPr>
          <p:nvPr>
            <p:ph type="ftr" sz="quarter" idx="2"/>
          </p:nvPr>
        </p:nvSpPr>
        <p:spPr bwMode="auto">
          <a:xfrm>
            <a:off x="0" y="9282113"/>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de-DE" altLang="en-US"/>
          </a:p>
        </p:txBody>
      </p:sp>
      <p:sp>
        <p:nvSpPr>
          <p:cNvPr id="49157" name="Rectangle 5"/>
          <p:cNvSpPr>
            <a:spLocks noGrp="1" noChangeArrowheads="1"/>
          </p:cNvSpPr>
          <p:nvPr>
            <p:ph type="sldNum" sz="quarter" idx="3"/>
          </p:nvPr>
        </p:nvSpPr>
        <p:spPr bwMode="auto">
          <a:xfrm>
            <a:off x="3884613" y="9282113"/>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65546E5-3CC6-4DF9-9424-8B8A9FF60A88}" type="slidenum">
              <a:rPr lang="de-DE" altLang="en-US"/>
              <a:pPr/>
              <a:t>‹Nr.›</a:t>
            </a:fld>
            <a:endParaRPr lang="de-DE" altLang="en-US"/>
          </a:p>
        </p:txBody>
      </p:sp>
    </p:spTree>
    <p:extLst>
      <p:ext uri="{BB962C8B-B14F-4D97-AF65-F5344CB8AC3E}">
        <p14:creationId xmlns:p14="http://schemas.microsoft.com/office/powerpoint/2010/main" val="38927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de-DE" altLang="en-US"/>
          </a:p>
        </p:txBody>
      </p:sp>
      <p:sp>
        <p:nvSpPr>
          <p:cNvPr id="3075" name="Rectangle 3"/>
          <p:cNvSpPr>
            <a:spLocks noGrp="1" noChangeArrowheads="1"/>
          </p:cNvSpPr>
          <p:nvPr>
            <p:ph type="dt" idx="1"/>
          </p:nvPr>
        </p:nvSpPr>
        <p:spPr bwMode="auto">
          <a:xfrm>
            <a:off x="3884613"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de-DE" altLang="en-US"/>
          </a:p>
        </p:txBody>
      </p:sp>
      <p:sp>
        <p:nvSpPr>
          <p:cNvPr id="3076" name="Rectangle 4"/>
          <p:cNvSpPr>
            <a:spLocks noRot="1" noChangeArrowheads="1" noTextEdit="1"/>
          </p:cNvSpPr>
          <p:nvPr>
            <p:ph type="sldImg" idx="2"/>
          </p:nvPr>
        </p:nvSpPr>
        <p:spPr bwMode="auto">
          <a:xfrm>
            <a:off x="987425" y="733425"/>
            <a:ext cx="4884738" cy="36639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641850"/>
            <a:ext cx="5486400"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3078" name="Rectangle 6"/>
          <p:cNvSpPr>
            <a:spLocks noGrp="1" noChangeArrowheads="1"/>
          </p:cNvSpPr>
          <p:nvPr>
            <p:ph type="ftr" sz="quarter" idx="4"/>
          </p:nvPr>
        </p:nvSpPr>
        <p:spPr bwMode="auto">
          <a:xfrm>
            <a:off x="0" y="9282113"/>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de-DE" altLang="en-US"/>
          </a:p>
        </p:txBody>
      </p:sp>
      <p:sp>
        <p:nvSpPr>
          <p:cNvPr id="3079" name="Rectangle 7"/>
          <p:cNvSpPr>
            <a:spLocks noGrp="1" noChangeArrowheads="1"/>
          </p:cNvSpPr>
          <p:nvPr>
            <p:ph type="sldNum" sz="quarter" idx="5"/>
          </p:nvPr>
        </p:nvSpPr>
        <p:spPr bwMode="auto">
          <a:xfrm>
            <a:off x="3884613" y="9282113"/>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9CCFE75-1DA6-474F-B75D-6988DEE57476}" type="slidenum">
              <a:rPr lang="de-DE" altLang="en-US"/>
              <a:pPr/>
              <a:t>‹Nr.›</a:t>
            </a:fld>
            <a:endParaRPr lang="de-DE" altLang="en-US"/>
          </a:p>
        </p:txBody>
      </p:sp>
    </p:spTree>
    <p:extLst>
      <p:ext uri="{BB962C8B-B14F-4D97-AF65-F5344CB8AC3E}">
        <p14:creationId xmlns:p14="http://schemas.microsoft.com/office/powerpoint/2010/main" val="24932431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CB4F7-731A-4B03-935C-2708BBEC0449}" type="slidenum">
              <a:rPr lang="de-DE" altLang="en-US"/>
              <a:pPr/>
              <a:t>1</a:t>
            </a:fld>
            <a:endParaRPr lang="de-DE" alt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AF2C0-63B3-4D71-BECA-83985CFDA551}" type="slidenum">
              <a:rPr lang="de-DE" altLang="en-US"/>
              <a:pPr/>
              <a:t>10</a:t>
            </a:fld>
            <a:endParaRPr lang="de-DE" altLang="en-US"/>
          </a:p>
        </p:txBody>
      </p:sp>
      <p:sp>
        <p:nvSpPr>
          <p:cNvPr id="832514" name="Rectangle 2"/>
          <p:cNvSpPr>
            <a:spLocks noRo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E0D36-CE19-4ADF-8F0E-FBE3EBFCF659}" type="slidenum">
              <a:rPr lang="de-DE" altLang="en-US"/>
              <a:pPr/>
              <a:t>11</a:t>
            </a:fld>
            <a:endParaRPr lang="de-DE" altLang="en-US"/>
          </a:p>
        </p:txBody>
      </p:sp>
      <p:sp>
        <p:nvSpPr>
          <p:cNvPr id="834562" name="Rectangle 2"/>
          <p:cNvSpPr>
            <a:spLocks noRot="1" noChangeArrowheads="1" noTextEdit="1"/>
          </p:cNvSpPr>
          <p:nvPr>
            <p:ph type="sldImg"/>
          </p:nvPr>
        </p:nvSpPr>
        <p:spPr>
          <a:ln/>
        </p:spPr>
      </p:sp>
      <p:sp>
        <p:nvSpPr>
          <p:cNvPr id="834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1E879-089B-4558-9026-93A452EA06B2}" type="slidenum">
              <a:rPr lang="de-DE" altLang="en-US"/>
              <a:pPr/>
              <a:t>12</a:t>
            </a:fld>
            <a:endParaRPr lang="de-DE" altLang="en-US"/>
          </a:p>
        </p:txBody>
      </p:sp>
      <p:sp>
        <p:nvSpPr>
          <p:cNvPr id="836610" name="Rectangle 2"/>
          <p:cNvSpPr>
            <a:spLocks noRot="1" noChangeArrowheads="1" noTextEdit="1"/>
          </p:cNvSpPr>
          <p:nvPr>
            <p:ph type="sldImg"/>
          </p:nvPr>
        </p:nvSpPr>
        <p:spPr>
          <a:ln/>
        </p:spPr>
      </p:sp>
      <p:sp>
        <p:nvSpPr>
          <p:cNvPr id="836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777AD-9ACD-4738-9BEE-651D5D13678C}" type="slidenum">
              <a:rPr lang="de-DE" altLang="en-US"/>
              <a:pPr/>
              <a:t>13</a:t>
            </a:fld>
            <a:endParaRPr lang="de-DE" altLang="en-US"/>
          </a:p>
        </p:txBody>
      </p:sp>
      <p:sp>
        <p:nvSpPr>
          <p:cNvPr id="863234" name="Rectangle 2"/>
          <p:cNvSpPr>
            <a:spLocks noRot="1" noChangeArrowheads="1" noTextEdit="1"/>
          </p:cNvSpPr>
          <p:nvPr>
            <p:ph type="sldImg"/>
          </p:nvPr>
        </p:nvSpPr>
        <p:spPr>
          <a:xfrm>
            <a:off x="554038" y="488950"/>
            <a:ext cx="5753100" cy="4314825"/>
          </a:xfrm>
          <a:ln/>
        </p:spPr>
      </p:sp>
      <p:sp>
        <p:nvSpPr>
          <p:cNvPr id="863235" name="Rectangle 3"/>
          <p:cNvSpPr>
            <a:spLocks noGrp="1" noChangeArrowheads="1"/>
          </p:cNvSpPr>
          <p:nvPr>
            <p:ph type="body" idx="1"/>
          </p:nvPr>
        </p:nvSpPr>
        <p:spPr>
          <a:xfrm>
            <a:off x="533400" y="5294313"/>
            <a:ext cx="5715000" cy="3883025"/>
          </a:xfrm>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FDB2E-DE7D-4BF5-A55D-8A3989E386E2}" type="slidenum">
              <a:rPr lang="de-DE" altLang="en-US"/>
              <a:pPr/>
              <a:t>14</a:t>
            </a:fld>
            <a:endParaRPr lang="de-DE" altLang="en-US"/>
          </a:p>
        </p:txBody>
      </p:sp>
      <p:sp>
        <p:nvSpPr>
          <p:cNvPr id="848898" name="Rectangle 2"/>
          <p:cNvSpPr>
            <a:spLocks noRot="1" noChangeArrowheads="1" noTextEdit="1"/>
          </p:cNvSpPr>
          <p:nvPr>
            <p:ph type="sldImg"/>
          </p:nvPr>
        </p:nvSpPr>
        <p:spPr>
          <a:ln/>
        </p:spPr>
      </p:sp>
      <p:sp>
        <p:nvSpPr>
          <p:cNvPr id="848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7EDF1-9652-4488-A07F-9FA131480A64}" type="slidenum">
              <a:rPr lang="de-DE" altLang="en-US"/>
              <a:pPr/>
              <a:t>15</a:t>
            </a:fld>
            <a:endParaRPr lang="de-DE" altLang="en-US"/>
          </a:p>
        </p:txBody>
      </p:sp>
      <p:sp>
        <p:nvSpPr>
          <p:cNvPr id="850946" name="Rectangle 2"/>
          <p:cNvSpPr>
            <a:spLocks noRo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678709-FC91-4E6C-9F98-E29D7D58EC4D}" type="slidenum">
              <a:rPr lang="de-DE" altLang="en-US"/>
              <a:pPr/>
              <a:t>16</a:t>
            </a:fld>
            <a:endParaRPr lang="de-DE" altLang="en-US"/>
          </a:p>
        </p:txBody>
      </p:sp>
      <p:sp>
        <p:nvSpPr>
          <p:cNvPr id="629762" name="Rectangle 2"/>
          <p:cNvSpPr>
            <a:spLocks noRot="1" noChangeArrowheads="1" noTextEdit="1"/>
          </p:cNvSpPr>
          <p:nvPr>
            <p:ph type="sldImg"/>
          </p:nvPr>
        </p:nvSpPr>
        <p:spPr>
          <a:ln/>
        </p:spPr>
      </p:sp>
      <p:sp>
        <p:nvSpPr>
          <p:cNvPr id="629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389C21-12A8-4535-A8D6-66CD31248010}" type="slidenum">
              <a:rPr lang="de-DE" altLang="en-US"/>
              <a:pPr/>
              <a:t>17</a:t>
            </a:fld>
            <a:endParaRPr lang="de-DE" altLang="en-US"/>
          </a:p>
        </p:txBody>
      </p:sp>
      <p:sp>
        <p:nvSpPr>
          <p:cNvPr id="631810" name="Rectangle 2"/>
          <p:cNvSpPr>
            <a:spLocks noRo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21B7A-6D9A-4CD0-B971-2D61C9CD9267}" type="slidenum">
              <a:rPr lang="de-DE" altLang="en-US"/>
              <a:pPr/>
              <a:t>18</a:t>
            </a:fld>
            <a:endParaRPr lang="de-DE" altLang="en-US"/>
          </a:p>
        </p:txBody>
      </p:sp>
      <p:sp>
        <p:nvSpPr>
          <p:cNvPr id="846850" name="Rectangle 2"/>
          <p:cNvSpPr>
            <a:spLocks noRot="1" noChangeArrowheads="1" noTextEdit="1"/>
          </p:cNvSpPr>
          <p:nvPr>
            <p:ph type="sldImg"/>
          </p:nvPr>
        </p:nvSpPr>
        <p:spPr>
          <a:ln/>
        </p:spPr>
      </p:sp>
      <p:sp>
        <p:nvSpPr>
          <p:cNvPr id="8468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65A97-AF94-41AF-97D4-A672C5901BC6}" type="slidenum">
              <a:rPr lang="de-DE" altLang="en-US"/>
              <a:pPr/>
              <a:t>19</a:t>
            </a:fld>
            <a:endParaRPr lang="de-DE" altLang="en-US"/>
          </a:p>
        </p:txBody>
      </p:sp>
      <p:sp>
        <p:nvSpPr>
          <p:cNvPr id="824322" name="Rectangle 2"/>
          <p:cNvSpPr>
            <a:spLocks noRot="1" noChangeArrowheads="1" noTextEdit="1"/>
          </p:cNvSpPr>
          <p:nvPr>
            <p:ph type="sldImg"/>
          </p:nvPr>
        </p:nvSpPr>
        <p:spPr>
          <a:ln/>
        </p:spPr>
      </p:sp>
      <p:sp>
        <p:nvSpPr>
          <p:cNvPr id="824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D4EB2-ADFA-4708-8BEC-629CA5311E52}" type="slidenum">
              <a:rPr lang="de-DE" altLang="en-US"/>
              <a:pPr/>
              <a:t>2</a:t>
            </a:fld>
            <a:endParaRPr lang="de-DE" altLang="en-US"/>
          </a:p>
        </p:txBody>
      </p:sp>
      <p:sp>
        <p:nvSpPr>
          <p:cNvPr id="627714" name="Rectangle 2"/>
          <p:cNvSpPr>
            <a:spLocks noRo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2E841-EB1A-4A97-9B96-88B386EE2440}" type="slidenum">
              <a:rPr lang="de-DE" altLang="en-US"/>
              <a:pPr/>
              <a:t>20</a:t>
            </a:fld>
            <a:endParaRPr lang="de-DE" altLang="en-US"/>
          </a:p>
        </p:txBody>
      </p:sp>
      <p:sp>
        <p:nvSpPr>
          <p:cNvPr id="830466" name="Rectangle 2"/>
          <p:cNvSpPr>
            <a:spLocks noRot="1" noChangeArrowheads="1" noTextEdit="1"/>
          </p:cNvSpPr>
          <p:nvPr>
            <p:ph type="sldImg"/>
          </p:nvPr>
        </p:nvSpPr>
        <p:spPr>
          <a:ln/>
        </p:spPr>
      </p:sp>
      <p:sp>
        <p:nvSpPr>
          <p:cNvPr id="830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9E9E9-8981-4ADF-8AED-E878CF825D21}" type="slidenum">
              <a:rPr lang="de-DE" altLang="en-US"/>
              <a:pPr/>
              <a:t>21</a:t>
            </a:fld>
            <a:endParaRPr lang="de-DE" altLang="en-US"/>
          </a:p>
        </p:txBody>
      </p:sp>
      <p:sp>
        <p:nvSpPr>
          <p:cNvPr id="892930" name="Rectangle 2"/>
          <p:cNvSpPr>
            <a:spLocks noRot="1" noChangeArrowheads="1" noTextEdit="1"/>
          </p:cNvSpPr>
          <p:nvPr>
            <p:ph type="sldImg"/>
          </p:nvPr>
        </p:nvSpPr>
        <p:spPr>
          <a:ln/>
        </p:spPr>
      </p:sp>
      <p:sp>
        <p:nvSpPr>
          <p:cNvPr id="892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EABB7-C003-46E0-A6A0-556B21C63092}" type="slidenum">
              <a:rPr lang="de-DE" altLang="en-US"/>
              <a:pPr/>
              <a:t>22</a:t>
            </a:fld>
            <a:endParaRPr lang="de-DE" altLang="en-US"/>
          </a:p>
        </p:txBody>
      </p:sp>
      <p:sp>
        <p:nvSpPr>
          <p:cNvPr id="894978" name="Rectangle 2"/>
          <p:cNvSpPr>
            <a:spLocks noRot="1" noChangeArrowheads="1" noTextEdit="1"/>
          </p:cNvSpPr>
          <p:nvPr>
            <p:ph type="sldImg"/>
          </p:nvPr>
        </p:nvSpPr>
        <p:spPr>
          <a:ln/>
        </p:spPr>
      </p:sp>
      <p:sp>
        <p:nvSpPr>
          <p:cNvPr id="894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6E65D-0768-47CB-B759-3411931C9DBF}" type="slidenum">
              <a:rPr lang="de-DE" altLang="en-US"/>
              <a:pPr/>
              <a:t>23</a:t>
            </a:fld>
            <a:endParaRPr lang="de-DE" altLang="en-US"/>
          </a:p>
        </p:txBody>
      </p:sp>
      <p:sp>
        <p:nvSpPr>
          <p:cNvPr id="230402" name="Rectangle 2"/>
          <p:cNvSpPr>
            <a:spLocks noRo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969C6-729A-4237-A94A-508CB35CC2DF}" type="slidenum">
              <a:rPr lang="de-DE" altLang="en-US"/>
              <a:pPr/>
              <a:t>24</a:t>
            </a:fld>
            <a:endParaRPr lang="de-DE" altLang="en-US"/>
          </a:p>
        </p:txBody>
      </p:sp>
      <p:sp>
        <p:nvSpPr>
          <p:cNvPr id="232450" name="Rectangle 2"/>
          <p:cNvSpPr>
            <a:spLocks noRo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4E7D5D-4536-4AD7-B1D5-7E17EC45B4C4}" type="slidenum">
              <a:rPr lang="de-DE" altLang="en-US"/>
              <a:pPr/>
              <a:t>25</a:t>
            </a:fld>
            <a:endParaRPr lang="de-DE" altLang="en-US"/>
          </a:p>
        </p:txBody>
      </p:sp>
      <p:sp>
        <p:nvSpPr>
          <p:cNvPr id="635906" name="Rectangle 2"/>
          <p:cNvSpPr>
            <a:spLocks noRot="1"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4B54B5-B0B4-43DE-A96E-051E5D27A413}" type="slidenum">
              <a:rPr lang="de-DE" altLang="en-US"/>
              <a:pPr/>
              <a:t>26</a:t>
            </a:fld>
            <a:endParaRPr lang="de-DE" altLang="en-US"/>
          </a:p>
        </p:txBody>
      </p:sp>
      <p:sp>
        <p:nvSpPr>
          <p:cNvPr id="865282" name="Rectangle 2"/>
          <p:cNvSpPr>
            <a:spLocks noRot="1" noChangeArrowheads="1" noTextEdit="1"/>
          </p:cNvSpPr>
          <p:nvPr>
            <p:ph type="sldImg"/>
          </p:nvPr>
        </p:nvSpPr>
        <p:spPr>
          <a:ln/>
        </p:spPr>
      </p:sp>
      <p:sp>
        <p:nvSpPr>
          <p:cNvPr id="865283" name="Rectangle 3"/>
          <p:cNvSpPr>
            <a:spLocks noGrp="1" noChangeArrowheads="1"/>
          </p:cNvSpPr>
          <p:nvPr>
            <p:ph type="body" idx="1"/>
          </p:nvPr>
        </p:nvSpPr>
        <p:spPr>
          <a:xfrm>
            <a:off x="914400" y="4641850"/>
            <a:ext cx="5029200" cy="4397375"/>
          </a:xfrm>
        </p:spPr>
        <p:txBody>
          <a:bodyPr/>
          <a:lstStyle/>
          <a:p>
            <a:endParaRPr lang="en-US" altLang="en-US"/>
          </a:p>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F9039-9127-4C4F-B7B5-6679945A9DB7}" type="slidenum">
              <a:rPr lang="de-DE" altLang="en-US"/>
              <a:pPr/>
              <a:t>27</a:t>
            </a:fld>
            <a:endParaRPr lang="de-DE" altLang="en-US"/>
          </a:p>
        </p:txBody>
      </p:sp>
      <p:sp>
        <p:nvSpPr>
          <p:cNvPr id="897026" name="Rectangle 2"/>
          <p:cNvSpPr>
            <a:spLocks noRot="1" noChangeArrowheads="1" noTextEdit="1"/>
          </p:cNvSpPr>
          <p:nvPr>
            <p:ph type="sldImg"/>
          </p:nvPr>
        </p:nvSpPr>
        <p:spPr>
          <a:ln/>
        </p:spPr>
      </p:sp>
      <p:sp>
        <p:nvSpPr>
          <p:cNvPr id="897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64AA4-FB02-4F9D-B645-99C143CC7DC9}" type="slidenum">
              <a:rPr lang="de-DE" altLang="en-US"/>
              <a:pPr/>
              <a:t>28</a:t>
            </a:fld>
            <a:endParaRPr lang="de-DE" altLang="en-US"/>
          </a:p>
        </p:txBody>
      </p:sp>
      <p:sp>
        <p:nvSpPr>
          <p:cNvPr id="867330" name="Rectangle 2"/>
          <p:cNvSpPr>
            <a:spLocks noRot="1" noChangeArrowheads="1" noTextEdit="1"/>
          </p:cNvSpPr>
          <p:nvPr>
            <p:ph type="sldImg"/>
          </p:nvPr>
        </p:nvSpPr>
        <p:spPr>
          <a:ln/>
        </p:spPr>
      </p:sp>
      <p:sp>
        <p:nvSpPr>
          <p:cNvPr id="867331" name="Rectangle 3"/>
          <p:cNvSpPr>
            <a:spLocks noGrp="1" noChangeArrowheads="1"/>
          </p:cNvSpPr>
          <p:nvPr>
            <p:ph type="body" idx="1"/>
          </p:nvPr>
        </p:nvSpPr>
        <p:spPr>
          <a:xfrm>
            <a:off x="914400" y="4641850"/>
            <a:ext cx="5029200" cy="4397375"/>
          </a:xfrm>
        </p:spPr>
        <p:txBody>
          <a:bodyPr/>
          <a:lstStyle/>
          <a:p>
            <a:endParaRPr lang="en-US" altLang="en-US"/>
          </a:p>
          <a:p>
            <a:endParaRPr lang="en-US" altLang="en-US"/>
          </a:p>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3A9598-6970-4162-8D92-632865D96949}" type="slidenum">
              <a:rPr lang="de-DE" altLang="en-US"/>
              <a:pPr/>
              <a:t>29</a:t>
            </a:fld>
            <a:endParaRPr lang="de-DE" altLang="en-US"/>
          </a:p>
        </p:txBody>
      </p:sp>
      <p:sp>
        <p:nvSpPr>
          <p:cNvPr id="826370" name="Rectangle 2"/>
          <p:cNvSpPr>
            <a:spLocks noRo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83F6D-5F1D-473A-B241-1818F7A5B1F9}" type="slidenum">
              <a:rPr lang="de-DE" altLang="en-US"/>
              <a:pPr/>
              <a:t>3</a:t>
            </a:fld>
            <a:endParaRPr lang="de-DE" altLang="en-US"/>
          </a:p>
        </p:txBody>
      </p:sp>
      <p:sp>
        <p:nvSpPr>
          <p:cNvPr id="623618" name="Rectangle 2"/>
          <p:cNvSpPr>
            <a:spLocks noRo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1915CD-1C5D-43E0-86D1-5DC45CFEDB11}" type="slidenum">
              <a:rPr lang="de-DE" altLang="en-US"/>
              <a:pPr/>
              <a:t>30</a:t>
            </a:fld>
            <a:endParaRPr lang="de-DE" altLang="en-US"/>
          </a:p>
        </p:txBody>
      </p:sp>
      <p:sp>
        <p:nvSpPr>
          <p:cNvPr id="238594" name="Rectangle 2"/>
          <p:cNvSpPr>
            <a:spLocks noRot="1" noChangeArrowheads="1" noTextEdit="1"/>
          </p:cNvSpPr>
          <p:nvPr>
            <p:ph type="sldImg"/>
          </p:nvPr>
        </p:nvSpPr>
        <p:spPr>
          <a:ln/>
        </p:spPr>
      </p:sp>
      <p:sp>
        <p:nvSpPr>
          <p:cNvPr id="238595" name="Rectangle 3"/>
          <p:cNvSpPr>
            <a:spLocks noGrp="1" noChangeArrowheads="1"/>
          </p:cNvSpPr>
          <p:nvPr>
            <p:ph type="body" idx="1"/>
          </p:nvPr>
        </p:nvSpPr>
        <p:spPr>
          <a:xfrm>
            <a:off x="914400" y="4641850"/>
            <a:ext cx="5029200" cy="4397375"/>
          </a:xfrm>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0B74D-BD15-48F1-976C-A3E643FB8369}" type="slidenum">
              <a:rPr lang="de-DE" altLang="en-US"/>
              <a:pPr/>
              <a:t>31</a:t>
            </a:fld>
            <a:endParaRPr lang="de-DE" altLang="en-US"/>
          </a:p>
        </p:txBody>
      </p:sp>
      <p:sp>
        <p:nvSpPr>
          <p:cNvPr id="234498" name="Rectangle 2"/>
          <p:cNvSpPr>
            <a:spLocks noRot="1" noChangeArrowheads="1" noTextEdit="1"/>
          </p:cNvSpPr>
          <p:nvPr>
            <p:ph type="sldImg"/>
          </p:nvPr>
        </p:nvSpPr>
        <p:spPr>
          <a:ln/>
        </p:spPr>
      </p:sp>
      <p:sp>
        <p:nvSpPr>
          <p:cNvPr id="234499" name="Rectangle 3"/>
          <p:cNvSpPr>
            <a:spLocks noGrp="1" noChangeArrowheads="1"/>
          </p:cNvSpPr>
          <p:nvPr>
            <p:ph type="body" idx="1"/>
          </p:nvPr>
        </p:nvSpPr>
        <p:spPr>
          <a:xfrm>
            <a:off x="914400" y="4641850"/>
            <a:ext cx="5029200" cy="4397375"/>
          </a:xfrm>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0F33B-C8EF-41A9-9398-CF12753175D8}" type="slidenum">
              <a:rPr lang="de-DE" altLang="en-US"/>
              <a:pPr/>
              <a:t>32</a:t>
            </a:fld>
            <a:endParaRPr lang="de-DE" altLang="en-US"/>
          </a:p>
        </p:txBody>
      </p:sp>
      <p:sp>
        <p:nvSpPr>
          <p:cNvPr id="236546" name="Rectangle 2"/>
          <p:cNvSpPr>
            <a:spLocks noRot="1" noChangeArrowheads="1" noTextEdit="1"/>
          </p:cNvSpPr>
          <p:nvPr>
            <p:ph type="sldImg"/>
          </p:nvPr>
        </p:nvSpPr>
        <p:spPr>
          <a:ln/>
        </p:spPr>
      </p:sp>
      <p:sp>
        <p:nvSpPr>
          <p:cNvPr id="236547" name="Rectangle 3"/>
          <p:cNvSpPr>
            <a:spLocks noGrp="1" noChangeArrowheads="1"/>
          </p:cNvSpPr>
          <p:nvPr>
            <p:ph type="body" idx="1"/>
          </p:nvPr>
        </p:nvSpPr>
        <p:spPr>
          <a:xfrm>
            <a:off x="914400" y="4641850"/>
            <a:ext cx="5029200" cy="4397375"/>
          </a:xfrm>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C333F-5159-4230-8ABE-9B9B0CF6FC32}" type="slidenum">
              <a:rPr lang="de-DE" altLang="en-US"/>
              <a:pPr/>
              <a:t>33</a:t>
            </a:fld>
            <a:endParaRPr lang="de-DE" altLang="en-US"/>
          </a:p>
        </p:txBody>
      </p:sp>
      <p:sp>
        <p:nvSpPr>
          <p:cNvPr id="890882" name="Rectangle 2"/>
          <p:cNvSpPr>
            <a:spLocks noRot="1" noChangeArrowheads="1" noTextEdit="1"/>
          </p:cNvSpPr>
          <p:nvPr>
            <p:ph type="sldImg"/>
          </p:nvPr>
        </p:nvSpPr>
        <p:spPr>
          <a:ln/>
        </p:spPr>
      </p:sp>
      <p:sp>
        <p:nvSpPr>
          <p:cNvPr id="8908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C8548-23BB-4BF0-B040-7094B9D2C4DA}" type="slidenum">
              <a:rPr lang="de-DE" altLang="en-US"/>
              <a:pPr/>
              <a:t>34</a:t>
            </a:fld>
            <a:endParaRPr lang="de-DE" altLang="en-US"/>
          </a:p>
        </p:txBody>
      </p:sp>
      <p:sp>
        <p:nvSpPr>
          <p:cNvPr id="882690" name="Rectangle 2"/>
          <p:cNvSpPr>
            <a:spLocks noRot="1" noChangeArrowheads="1" noTextEdit="1"/>
          </p:cNvSpPr>
          <p:nvPr>
            <p:ph type="sldImg"/>
          </p:nvPr>
        </p:nvSpPr>
        <p:spPr>
          <a:ln/>
        </p:spPr>
      </p:sp>
      <p:sp>
        <p:nvSpPr>
          <p:cNvPr id="882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DE1CC-0965-4BD1-B01F-F464E020807C}" type="slidenum">
              <a:rPr lang="de-DE" altLang="en-US"/>
              <a:pPr/>
              <a:t>35</a:t>
            </a:fld>
            <a:endParaRPr lang="de-DE" altLang="en-US"/>
          </a:p>
        </p:txBody>
      </p:sp>
      <p:sp>
        <p:nvSpPr>
          <p:cNvPr id="884738" name="Rectangle 2"/>
          <p:cNvSpPr>
            <a:spLocks noRot="1" noChangeArrowheads="1" noTextEdit="1"/>
          </p:cNvSpPr>
          <p:nvPr>
            <p:ph type="sldImg"/>
          </p:nvPr>
        </p:nvSpPr>
        <p:spPr>
          <a:ln/>
        </p:spPr>
      </p:sp>
      <p:sp>
        <p:nvSpPr>
          <p:cNvPr id="8847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BDF85-D13C-40B0-B969-01072EE9765F}" type="slidenum">
              <a:rPr lang="de-DE" altLang="en-US"/>
              <a:pPr/>
              <a:t>36</a:t>
            </a:fld>
            <a:endParaRPr lang="de-DE" altLang="en-US"/>
          </a:p>
        </p:txBody>
      </p:sp>
      <p:sp>
        <p:nvSpPr>
          <p:cNvPr id="886786" name="Rectangle 2"/>
          <p:cNvSpPr>
            <a:spLocks noRot="1" noChangeArrowheads="1" noTextEdit="1"/>
          </p:cNvSpPr>
          <p:nvPr>
            <p:ph type="sldImg"/>
          </p:nvPr>
        </p:nvSpPr>
        <p:spPr>
          <a:ln/>
        </p:spPr>
      </p:sp>
      <p:sp>
        <p:nvSpPr>
          <p:cNvPr id="8867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202255-057C-45FF-872E-749BF308606F}" type="slidenum">
              <a:rPr lang="de-DE" altLang="en-US"/>
              <a:pPr/>
              <a:t>37</a:t>
            </a:fld>
            <a:endParaRPr lang="de-DE" altLang="en-US"/>
          </a:p>
        </p:txBody>
      </p:sp>
      <p:sp>
        <p:nvSpPr>
          <p:cNvPr id="888834" name="Rectangle 2"/>
          <p:cNvSpPr>
            <a:spLocks noRot="1" noChangeArrowheads="1" noTextEdit="1"/>
          </p:cNvSpPr>
          <p:nvPr>
            <p:ph type="sldImg"/>
          </p:nvPr>
        </p:nvSpPr>
        <p:spPr>
          <a:ln/>
        </p:spPr>
      </p:sp>
      <p:sp>
        <p:nvSpPr>
          <p:cNvPr id="8888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EAB9E-782B-4A2F-A873-A8EC50C069DD}" type="slidenum">
              <a:rPr lang="de-DE" altLang="en-US"/>
              <a:pPr/>
              <a:t>38</a:t>
            </a:fld>
            <a:endParaRPr lang="de-DE" altLang="en-US"/>
          </a:p>
        </p:txBody>
      </p:sp>
      <p:sp>
        <p:nvSpPr>
          <p:cNvPr id="828418" name="Rectangle 2"/>
          <p:cNvSpPr>
            <a:spLocks noRot="1" noChangeArrowheads="1" noTextEdit="1"/>
          </p:cNvSpPr>
          <p:nvPr>
            <p:ph type="sldImg"/>
          </p:nvPr>
        </p:nvSpPr>
        <p:spPr>
          <a:ln/>
        </p:spPr>
      </p:sp>
      <p:sp>
        <p:nvSpPr>
          <p:cNvPr id="828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AE5F9-C744-4B34-B8FE-45B029CB3CBD}" type="slidenum">
              <a:rPr lang="de-DE" altLang="en-US"/>
              <a:pPr/>
              <a:t>39</a:t>
            </a:fld>
            <a:endParaRPr lang="de-DE" altLang="en-US"/>
          </a:p>
        </p:txBody>
      </p:sp>
      <p:sp>
        <p:nvSpPr>
          <p:cNvPr id="640002" name="Rectangle 2"/>
          <p:cNvSpPr>
            <a:spLocks noRot="1" noChangeArrowheads="1" noTextEdit="1"/>
          </p:cNvSpPr>
          <p:nvPr>
            <p:ph type="sldImg"/>
          </p:nvPr>
        </p:nvSpPr>
        <p:spPr>
          <a:xfrm>
            <a:off x="985838" y="733425"/>
            <a:ext cx="4886325" cy="3663950"/>
          </a:xfrm>
          <a:ln/>
        </p:spPr>
      </p:sp>
      <p:sp>
        <p:nvSpPr>
          <p:cNvPr id="640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8C8A2-360F-42F0-A03F-1455E3CC26BA}" type="slidenum">
              <a:rPr lang="de-DE" altLang="en-US"/>
              <a:pPr/>
              <a:t>4</a:t>
            </a:fld>
            <a:endParaRPr lang="de-DE" altLang="en-US"/>
          </a:p>
        </p:txBody>
      </p:sp>
      <p:sp>
        <p:nvSpPr>
          <p:cNvPr id="842754" name="Rectangle 2"/>
          <p:cNvSpPr>
            <a:spLocks noRot="1" noChangeArrowheads="1" noTextEdit="1"/>
          </p:cNvSpPr>
          <p:nvPr>
            <p:ph type="sldImg"/>
          </p:nvPr>
        </p:nvSpPr>
        <p:spPr>
          <a:ln/>
        </p:spPr>
      </p:sp>
      <p:sp>
        <p:nvSpPr>
          <p:cNvPr id="8427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FC06A-999F-40E9-8B6E-7344D3C0C901}" type="slidenum">
              <a:rPr lang="de-DE" altLang="en-US"/>
              <a:pPr/>
              <a:t>40</a:t>
            </a:fld>
            <a:endParaRPr lang="de-DE" altLang="en-US"/>
          </a:p>
        </p:txBody>
      </p:sp>
      <p:sp>
        <p:nvSpPr>
          <p:cNvPr id="252930" name="Rectangle 2"/>
          <p:cNvSpPr>
            <a:spLocks noRot="1" noChangeArrowheads="1" noTextEdit="1"/>
          </p:cNvSpPr>
          <p:nvPr>
            <p:ph type="sldImg"/>
          </p:nvPr>
        </p:nvSpPr>
        <p:spPr>
          <a:ln/>
        </p:spPr>
      </p:sp>
      <p:sp>
        <p:nvSpPr>
          <p:cNvPr id="252931" name="Rectangle 3"/>
          <p:cNvSpPr>
            <a:spLocks noGrp="1" noChangeArrowheads="1"/>
          </p:cNvSpPr>
          <p:nvPr>
            <p:ph type="body" idx="1"/>
          </p:nvPr>
        </p:nvSpPr>
        <p:spPr>
          <a:xfrm>
            <a:off x="914400" y="4641850"/>
            <a:ext cx="5029200" cy="4397375"/>
          </a:xfrm>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653461-59C2-4865-9D5B-B2909B9B0176}" type="slidenum">
              <a:rPr lang="de-DE" altLang="en-US"/>
              <a:pPr/>
              <a:t>41</a:t>
            </a:fld>
            <a:endParaRPr lang="de-DE" altLang="en-US"/>
          </a:p>
        </p:txBody>
      </p:sp>
      <p:sp>
        <p:nvSpPr>
          <p:cNvPr id="903170" name="Rectangle 2"/>
          <p:cNvSpPr>
            <a:spLocks noRot="1" noChangeArrowheads="1" noTextEdit="1"/>
          </p:cNvSpPr>
          <p:nvPr>
            <p:ph type="sldImg"/>
          </p:nvPr>
        </p:nvSpPr>
        <p:spPr>
          <a:ln/>
        </p:spPr>
      </p:sp>
      <p:sp>
        <p:nvSpPr>
          <p:cNvPr id="903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2D184-C5F9-4B00-ACD8-15B3C9FF32C3}" type="slidenum">
              <a:rPr lang="de-DE" altLang="en-US"/>
              <a:pPr/>
              <a:t>42</a:t>
            </a:fld>
            <a:endParaRPr lang="de-DE" altLang="en-US"/>
          </a:p>
        </p:txBody>
      </p:sp>
      <p:sp>
        <p:nvSpPr>
          <p:cNvPr id="905218" name="Rectangle 2"/>
          <p:cNvSpPr>
            <a:spLocks noRot="1" noChangeArrowheads="1" noTextEdit="1"/>
          </p:cNvSpPr>
          <p:nvPr>
            <p:ph type="sldImg"/>
          </p:nvPr>
        </p:nvSpPr>
        <p:spPr>
          <a:ln/>
        </p:spPr>
      </p:sp>
      <p:sp>
        <p:nvSpPr>
          <p:cNvPr id="905219" name="Rectangle 3"/>
          <p:cNvSpPr>
            <a:spLocks noGrp="1" noChangeArrowheads="1"/>
          </p:cNvSpPr>
          <p:nvPr>
            <p:ph type="body" idx="1"/>
          </p:nvPr>
        </p:nvSpPr>
        <p:spPr>
          <a:xfrm>
            <a:off x="914400" y="4641850"/>
            <a:ext cx="5029200" cy="4397375"/>
          </a:xfrm>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04EE0-4A30-448D-83A6-75B2197B16D6}" type="slidenum">
              <a:rPr lang="de-DE" altLang="en-US"/>
              <a:pPr/>
              <a:t>43</a:t>
            </a:fld>
            <a:endParaRPr lang="de-DE" altLang="en-US"/>
          </a:p>
        </p:txBody>
      </p:sp>
      <p:sp>
        <p:nvSpPr>
          <p:cNvPr id="907266" name="Rectangle 2"/>
          <p:cNvSpPr>
            <a:spLocks noRot="1" noChangeArrowheads="1" noTextEdit="1"/>
          </p:cNvSpPr>
          <p:nvPr>
            <p:ph type="sldImg"/>
          </p:nvPr>
        </p:nvSpPr>
        <p:spPr>
          <a:ln/>
        </p:spPr>
      </p:sp>
      <p:sp>
        <p:nvSpPr>
          <p:cNvPr id="907267" name="Rectangle 3"/>
          <p:cNvSpPr>
            <a:spLocks noGrp="1" noChangeArrowheads="1"/>
          </p:cNvSpPr>
          <p:nvPr>
            <p:ph type="body" idx="1"/>
          </p:nvPr>
        </p:nvSpPr>
        <p:spPr>
          <a:xfrm>
            <a:off x="914400" y="4641850"/>
            <a:ext cx="5029200" cy="4397375"/>
          </a:xfrm>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F0156-16B5-461A-AB25-88002CA507AF}" type="slidenum">
              <a:rPr lang="de-DE" altLang="en-US"/>
              <a:pPr/>
              <a:t>44</a:t>
            </a:fld>
            <a:endParaRPr lang="de-DE" altLang="en-US"/>
          </a:p>
        </p:txBody>
      </p:sp>
      <p:sp>
        <p:nvSpPr>
          <p:cNvPr id="242690" name="Rectangle 2"/>
          <p:cNvSpPr>
            <a:spLocks noRot="1" noChangeArrowheads="1" noTextEdit="1"/>
          </p:cNvSpPr>
          <p:nvPr>
            <p:ph type="sldImg"/>
          </p:nvPr>
        </p:nvSpPr>
        <p:spPr>
          <a:xfrm>
            <a:off x="319088" y="546100"/>
            <a:ext cx="6227762" cy="4670425"/>
          </a:xfrm>
          <a:ln/>
        </p:spPr>
      </p:sp>
      <p:sp>
        <p:nvSpPr>
          <p:cNvPr id="242691" name="Rectangle 3"/>
          <p:cNvSpPr>
            <a:spLocks noGrp="1" noChangeArrowheads="1"/>
          </p:cNvSpPr>
          <p:nvPr>
            <p:ph type="body" idx="1"/>
          </p:nvPr>
        </p:nvSpPr>
        <p:spPr>
          <a:xfrm>
            <a:off x="508000" y="5538788"/>
            <a:ext cx="5842000" cy="3689350"/>
          </a:xfrm>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40EE10-D86D-4692-BFA6-BCA54171115B}" type="slidenum">
              <a:rPr lang="de-DE" altLang="en-US"/>
              <a:pPr/>
              <a:t>45</a:t>
            </a:fld>
            <a:endParaRPr lang="de-DE" altLang="en-US"/>
          </a:p>
        </p:txBody>
      </p:sp>
      <p:sp>
        <p:nvSpPr>
          <p:cNvPr id="633858" name="Rectangle 2"/>
          <p:cNvSpPr>
            <a:spLocks noRot="1"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81376-60C1-449E-A873-50A38B045626}" type="slidenum">
              <a:rPr lang="de-DE" altLang="en-US"/>
              <a:pPr/>
              <a:t>46</a:t>
            </a:fld>
            <a:endParaRPr lang="de-DE" altLang="en-US"/>
          </a:p>
        </p:txBody>
      </p:sp>
      <p:sp>
        <p:nvSpPr>
          <p:cNvPr id="254978" name="Rectangle 2"/>
          <p:cNvSpPr>
            <a:spLocks noRot="1" noChangeArrowheads="1" noTextEdit="1"/>
          </p:cNvSpPr>
          <p:nvPr>
            <p:ph type="sldImg"/>
          </p:nvPr>
        </p:nvSpPr>
        <p:spPr>
          <a:xfrm>
            <a:off x="989013" y="733425"/>
            <a:ext cx="4884737" cy="3663950"/>
          </a:xfrm>
          <a:ln/>
        </p:spPr>
      </p:sp>
      <p:sp>
        <p:nvSpPr>
          <p:cNvPr id="254979" name="Rectangle 3"/>
          <p:cNvSpPr>
            <a:spLocks noGrp="1" noChangeArrowheads="1"/>
          </p:cNvSpPr>
          <p:nvPr>
            <p:ph type="body" idx="1"/>
          </p:nvPr>
        </p:nvSpPr>
        <p:spPr>
          <a:xfrm>
            <a:off x="915988" y="4641850"/>
            <a:ext cx="5026025" cy="4397375"/>
          </a:xfrm>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ABBBF-C3FE-4FAB-9E23-952C8A035390}" type="slidenum">
              <a:rPr lang="de-DE" altLang="en-US"/>
              <a:pPr/>
              <a:t>47</a:t>
            </a:fld>
            <a:endParaRPr lang="de-DE" altLang="en-US"/>
          </a:p>
        </p:txBody>
      </p:sp>
      <p:sp>
        <p:nvSpPr>
          <p:cNvPr id="878594" name="Rectangle 2"/>
          <p:cNvSpPr>
            <a:spLocks noChangeArrowheads="1" noTextEdit="1"/>
          </p:cNvSpPr>
          <p:nvPr>
            <p:ph type="sldImg"/>
          </p:nvPr>
        </p:nvSpPr>
        <p:spPr>
          <a:xfrm>
            <a:off x="996950" y="730250"/>
            <a:ext cx="4865688" cy="3649663"/>
          </a:xfrm>
          <a:ln/>
        </p:spPr>
      </p:sp>
      <p:sp>
        <p:nvSpPr>
          <p:cNvPr id="878595" name="Rectangle 3"/>
          <p:cNvSpPr>
            <a:spLocks noGrp="1" noChangeArrowheads="1"/>
          </p:cNvSpPr>
          <p:nvPr>
            <p:ph type="body" idx="1"/>
          </p:nvPr>
        </p:nvSpPr>
        <p:spPr>
          <a:xfrm>
            <a:off x="381000" y="4659313"/>
            <a:ext cx="6248400" cy="4418012"/>
          </a:xfrm>
        </p:spPr>
        <p:txBody>
          <a:bodyPr/>
          <a:lstStyle/>
          <a:p>
            <a:pPr marL="228600" indent="-228600" defTabSz="457200">
              <a:buFontTx/>
              <a:buChar char="•"/>
            </a:pPr>
            <a:r>
              <a:rPr lang="en-GB" altLang="en-US">
                <a:cs typeface="Times New Roman" pitchFamily="18" charset="0"/>
              </a:rPr>
              <a:t>Separation of duties (SoD) is determined from organizational policy. RBAC facilitates splitting administration of the role-user relationship from that of the role-permission relationship</a:t>
            </a:r>
            <a:r>
              <a:rPr lang="en-GB" altLang="en-US" b="1">
                <a:cs typeface="Times New Roman" pitchFamily="18" charset="0"/>
              </a:rPr>
              <a:t>. </a:t>
            </a:r>
            <a:endParaRPr lang="de-DE" altLang="en-US">
              <a:cs typeface="Times New Roman" pitchFamily="18" charset="0"/>
            </a:endParaRPr>
          </a:p>
          <a:p>
            <a:pPr marL="228600" indent="-228600" defTabSz="457200">
              <a:buFontTx/>
              <a:buChar char="•"/>
            </a:pPr>
            <a:r>
              <a:rPr lang="en-GB" altLang="en-US">
                <a:cs typeface="Times New Roman" pitchFamily="18" charset="0"/>
              </a:rPr>
              <a:t>Since many users in an organization typically perform similar functions and have similar access rights, user functions are separated by role.</a:t>
            </a:r>
            <a:endParaRPr lang="de-DE" altLang="en-US">
              <a:cs typeface="Times New Roman" pitchFamily="18" charset="0"/>
            </a:endParaRPr>
          </a:p>
          <a:p>
            <a:pPr marL="228600" indent="-228600" defTabSz="457200">
              <a:buFontTx/>
              <a:buChar char="•"/>
            </a:pPr>
            <a:r>
              <a:rPr lang="en-GB" altLang="en-US">
                <a:cs typeface="Times New Roman" pitchFamily="18" charset="0"/>
              </a:rPr>
              <a:t>Separation of duties requires that for particular sets of transactions, no single role be allowed to execute all transactions within the set. </a:t>
            </a:r>
          </a:p>
          <a:p>
            <a:pPr marL="228600" indent="-228600" defTabSz="457200">
              <a:buFontTx/>
              <a:buChar char="•"/>
            </a:pPr>
            <a:r>
              <a:rPr lang="en-GB" altLang="en-US">
                <a:cs typeface="Times New Roman" pitchFamily="18" charset="0"/>
              </a:rPr>
              <a:t>As an example, there are separate transactions needed to initiate a payment and to authorize a payment. </a:t>
            </a:r>
          </a:p>
          <a:p>
            <a:pPr marL="228600" indent="-228600" defTabSz="457200">
              <a:buFontTx/>
              <a:buChar char="•"/>
            </a:pPr>
            <a:r>
              <a:rPr lang="en-GB" altLang="en-US">
                <a:cs typeface="Times New Roman" pitchFamily="18" charset="0"/>
              </a:rPr>
              <a:t>No single role should be capable of executing both transactions. Separation of duties by role is valuable in deterring fraud since fraud can occur if an opportunity exists for collaboration between various job-related capabilities.</a:t>
            </a:r>
            <a:endParaRPr lang="de-DE" altLang="en-US">
              <a:cs typeface="Times New Roman" pitchFamily="18" charset="0"/>
            </a:endParaRPr>
          </a:p>
          <a:p>
            <a:pPr marL="228600" indent="-228600" defTabSz="457200">
              <a:buFontTx/>
              <a:buChar char="•"/>
            </a:pPr>
            <a:r>
              <a:rPr lang="en-GB" altLang="en-US">
                <a:cs typeface="Times New Roman" pitchFamily="18" charset="0"/>
              </a:rPr>
              <a:t>A role can be further qualified with affiliation. </a:t>
            </a:r>
          </a:p>
          <a:p>
            <a:pPr marL="228600" indent="-228600" defTabSz="457200">
              <a:buFontTx/>
              <a:buChar char="•"/>
            </a:pPr>
            <a:r>
              <a:rPr lang="en-GB" altLang="en-US">
                <a:cs typeface="Times New Roman" pitchFamily="18" charset="0"/>
              </a:rPr>
              <a:t>A person’s access could be limited to a geographic or departmental boundary. </a:t>
            </a:r>
          </a:p>
          <a:p>
            <a:pPr marL="228600" indent="-228600" defTabSz="457200">
              <a:buFontTx/>
              <a:buChar char="•"/>
            </a:pPr>
            <a:r>
              <a:rPr lang="en-GB" altLang="en-US">
                <a:cs typeface="Times New Roman" pitchFamily="18" charset="0"/>
              </a:rPr>
              <a:t>For example, a role of branch manager could be qualified by an affiliation to a particular branch thereby conferring branch manager permission only within that branch.</a:t>
            </a:r>
            <a:endParaRPr lang="de-DE" altLang="en-US">
              <a:cs typeface="Times New Roman" pitchFamily="18" charset="0"/>
            </a:endParaRPr>
          </a:p>
          <a:p>
            <a:pPr marL="228600" indent="-228600" defTabSz="457200">
              <a:buFontTx/>
              <a:buChar char="•"/>
            </a:pPr>
            <a:r>
              <a:rPr lang="en-GB" altLang="en-US">
                <a:ea typeface="Arial Unicode MS" pitchFamily="34" charset="-128"/>
                <a:cs typeface="Arial Unicode MS" pitchFamily="34" charset="-128"/>
              </a:rPr>
              <a:t>Both static and dynamic forms of separation exist. </a:t>
            </a:r>
          </a:p>
          <a:p>
            <a:pPr marL="228600" indent="-228600" defTabSz="457200">
              <a:buFontTx/>
              <a:buChar char="•"/>
            </a:pPr>
            <a:r>
              <a:rPr lang="en-GB" altLang="en-US">
                <a:ea typeface="Arial Unicode MS" pitchFamily="34" charset="-128"/>
                <a:cs typeface="Arial Unicode MS" pitchFamily="34" charset="-128"/>
              </a:rPr>
              <a:t>Static separation (SSD) means that roles which have been specified as mutually exclusive cannot be included together in a user's set of authorized roles. </a:t>
            </a:r>
          </a:p>
          <a:p>
            <a:pPr marL="228600" indent="-228600" defTabSz="457200">
              <a:buFontTx/>
              <a:buChar char="•"/>
            </a:pPr>
            <a:r>
              <a:rPr lang="en-GB" altLang="en-US">
                <a:ea typeface="Arial Unicode MS" pitchFamily="34" charset="-128"/>
                <a:cs typeface="Arial Unicode MS" pitchFamily="34" charset="-128"/>
              </a:rPr>
              <a:t>Dynamic separation (DSD) means that while users may be authorized for roles that are mutually exclusive, those exclusive roles cannot be active at the same time. </a:t>
            </a:r>
          </a:p>
          <a:p>
            <a:pPr marL="228600" indent="-228600" defTabSz="457200">
              <a:buFontTx/>
              <a:buChar char="•"/>
            </a:pPr>
            <a:r>
              <a:rPr lang="en-GB" altLang="en-US">
                <a:ea typeface="Arial Unicode MS" pitchFamily="34" charset="-128"/>
                <a:cs typeface="Arial Unicode MS" pitchFamily="34" charset="-128"/>
              </a:rPr>
              <a:t>In other words, static separation of duty enforces the mutual exclusion rule at the time of role definition while dynamic separation of duty enforces the rule at the time roles are selected for execution by a user.</a:t>
            </a:r>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5FF04-EC08-4BA0-A3AB-02B501DE2A52}" type="slidenum">
              <a:rPr lang="de-DE" altLang="en-US"/>
              <a:pPr/>
              <a:t>48</a:t>
            </a:fld>
            <a:endParaRPr lang="de-DE" altLang="en-US"/>
          </a:p>
        </p:txBody>
      </p:sp>
      <p:sp>
        <p:nvSpPr>
          <p:cNvPr id="880642" name="Rectangle 2"/>
          <p:cNvSpPr>
            <a:spLocks noRot="1" noChangeArrowheads="1" noTextEdit="1"/>
          </p:cNvSpPr>
          <p:nvPr>
            <p:ph type="sldImg"/>
          </p:nvPr>
        </p:nvSpPr>
        <p:spPr>
          <a:ln/>
        </p:spPr>
      </p:sp>
      <p:sp>
        <p:nvSpPr>
          <p:cNvPr id="880643" name="Rectangle 3"/>
          <p:cNvSpPr>
            <a:spLocks noGrp="1" noChangeArrowheads="1"/>
          </p:cNvSpPr>
          <p:nvPr>
            <p:ph type="body" idx="1"/>
          </p:nvPr>
        </p:nvSpPr>
        <p:spPr>
          <a:xfrm>
            <a:off x="914400" y="4641850"/>
            <a:ext cx="5029200" cy="4397375"/>
          </a:xfrm>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6C007-654A-419F-B14D-6A146D5250F1}" type="slidenum">
              <a:rPr lang="de-DE" altLang="en-US"/>
              <a:pPr/>
              <a:t>49</a:t>
            </a:fld>
            <a:endParaRPr lang="de-DE" altLang="en-US"/>
          </a:p>
        </p:txBody>
      </p:sp>
      <p:sp>
        <p:nvSpPr>
          <p:cNvPr id="869378" name="Rectangle 2"/>
          <p:cNvSpPr>
            <a:spLocks noRo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78CA0-E29E-4043-B35C-958F86326F1F}" type="slidenum">
              <a:rPr lang="de-DE" altLang="en-US"/>
              <a:pPr/>
              <a:t>5</a:t>
            </a:fld>
            <a:endParaRPr lang="de-DE" altLang="en-US"/>
          </a:p>
        </p:txBody>
      </p:sp>
      <p:sp>
        <p:nvSpPr>
          <p:cNvPr id="643074" name="Rectangle 2"/>
          <p:cNvSpPr>
            <a:spLocks noRo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16907-F8BE-4476-A61A-1E034F07C912}" type="slidenum">
              <a:rPr lang="de-DE" altLang="en-US"/>
              <a:pPr/>
              <a:t>50</a:t>
            </a:fld>
            <a:endParaRPr lang="de-DE" altLang="en-US"/>
          </a:p>
        </p:txBody>
      </p:sp>
      <p:sp>
        <p:nvSpPr>
          <p:cNvPr id="222210" name="Rectangle 2"/>
          <p:cNvSpPr>
            <a:spLocks noRot="1" noChangeArrowheads="1" noTextEdit="1"/>
          </p:cNvSpPr>
          <p:nvPr>
            <p:ph type="sldImg"/>
          </p:nvPr>
        </p:nvSpPr>
        <p:spPr>
          <a:xfrm>
            <a:off x="319088" y="546100"/>
            <a:ext cx="6227762" cy="4670425"/>
          </a:xfrm>
          <a:ln/>
        </p:spPr>
      </p:sp>
      <p:sp>
        <p:nvSpPr>
          <p:cNvPr id="222211" name="Rectangle 3"/>
          <p:cNvSpPr>
            <a:spLocks noGrp="1" noChangeArrowheads="1"/>
          </p:cNvSpPr>
          <p:nvPr>
            <p:ph type="body" idx="1"/>
          </p:nvPr>
        </p:nvSpPr>
        <p:spPr>
          <a:xfrm>
            <a:off x="508000" y="5538788"/>
            <a:ext cx="5842000" cy="3689350"/>
          </a:xfrm>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D6FD1-6544-4802-8585-8CE2C25BDE5C}" type="slidenum">
              <a:rPr lang="de-DE" altLang="en-US"/>
              <a:pPr/>
              <a:t>51</a:t>
            </a:fld>
            <a:endParaRPr lang="de-DE" altLang="en-US"/>
          </a:p>
        </p:txBody>
      </p:sp>
      <p:sp>
        <p:nvSpPr>
          <p:cNvPr id="871426" name="Rectangle 2"/>
          <p:cNvSpPr>
            <a:spLocks noRot="1" noChangeArrowheads="1" noTextEdit="1"/>
          </p:cNvSpPr>
          <p:nvPr>
            <p:ph type="sldImg"/>
          </p:nvPr>
        </p:nvSpPr>
        <p:spPr>
          <a:ln/>
        </p:spPr>
      </p:sp>
      <p:sp>
        <p:nvSpPr>
          <p:cNvPr id="871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26EE8-4DA4-4808-820D-014D299B6AD9}" type="slidenum">
              <a:rPr lang="de-DE" altLang="en-US"/>
              <a:pPr/>
              <a:t>52</a:t>
            </a:fld>
            <a:endParaRPr lang="de-DE" altLang="en-US"/>
          </a:p>
        </p:txBody>
      </p:sp>
      <p:sp>
        <p:nvSpPr>
          <p:cNvPr id="909314" name="Rectangle 2"/>
          <p:cNvSpPr>
            <a:spLocks noRo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530C9-D3C9-4527-9C98-A60646C1A1D1}" type="slidenum">
              <a:rPr lang="de-DE" altLang="en-US"/>
              <a:pPr/>
              <a:t>53</a:t>
            </a:fld>
            <a:endParaRPr lang="de-DE" altLang="en-US"/>
          </a:p>
        </p:txBody>
      </p:sp>
      <p:sp>
        <p:nvSpPr>
          <p:cNvPr id="874498" name="Rectangle 2"/>
          <p:cNvSpPr>
            <a:spLocks noRot="1" noChangeArrowheads="1" noTextEdit="1"/>
          </p:cNvSpPr>
          <p:nvPr>
            <p:ph type="sldImg"/>
          </p:nvPr>
        </p:nvSpPr>
        <p:spPr>
          <a:ln/>
        </p:spPr>
      </p:sp>
      <p:sp>
        <p:nvSpPr>
          <p:cNvPr id="87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AF2DCB-EB63-42E0-8777-021EFDF73698}" type="slidenum">
              <a:rPr lang="de-DE" altLang="en-US"/>
              <a:pPr/>
              <a:t>54</a:t>
            </a:fld>
            <a:endParaRPr lang="de-DE" altLang="en-US"/>
          </a:p>
        </p:txBody>
      </p:sp>
      <p:sp>
        <p:nvSpPr>
          <p:cNvPr id="917506" name="Rectangle 2"/>
          <p:cNvSpPr>
            <a:spLocks noRot="1" noChangeArrowheads="1" noTextEdit="1"/>
          </p:cNvSpPr>
          <p:nvPr>
            <p:ph type="sldImg"/>
          </p:nvPr>
        </p:nvSpPr>
        <p:spPr>
          <a:xfrm>
            <a:off x="985838" y="731838"/>
            <a:ext cx="4887912" cy="3665537"/>
          </a:xfrm>
          <a:ln/>
        </p:spPr>
      </p:sp>
      <p:sp>
        <p:nvSpPr>
          <p:cNvPr id="917507" name="Rectangle 3"/>
          <p:cNvSpPr>
            <a:spLocks noGrp="1" noChangeArrowheads="1"/>
          </p:cNvSpPr>
          <p:nvPr>
            <p:ph type="body" idx="1"/>
          </p:nvPr>
        </p:nvSpPr>
        <p:spPr>
          <a:xfrm>
            <a:off x="685800" y="4641850"/>
            <a:ext cx="5486400" cy="4398963"/>
          </a:xfrm>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353DA-0BB7-44F0-9F95-1C55885F40BC}" type="slidenum">
              <a:rPr lang="de-DE" altLang="en-US"/>
              <a:pPr/>
              <a:t>55</a:t>
            </a:fld>
            <a:endParaRPr lang="de-DE" altLang="en-US"/>
          </a:p>
        </p:txBody>
      </p:sp>
      <p:sp>
        <p:nvSpPr>
          <p:cNvPr id="919554" name="Rectangle 2"/>
          <p:cNvSpPr>
            <a:spLocks noRot="1" noChangeArrowheads="1" noTextEdit="1"/>
          </p:cNvSpPr>
          <p:nvPr>
            <p:ph type="sldImg"/>
          </p:nvPr>
        </p:nvSpPr>
        <p:spPr>
          <a:xfrm>
            <a:off x="985838" y="731838"/>
            <a:ext cx="4887912" cy="3665537"/>
          </a:xfrm>
          <a:ln/>
        </p:spPr>
      </p:sp>
      <p:sp>
        <p:nvSpPr>
          <p:cNvPr id="919555" name="Rectangle 3"/>
          <p:cNvSpPr>
            <a:spLocks noGrp="1" noChangeArrowheads="1"/>
          </p:cNvSpPr>
          <p:nvPr>
            <p:ph type="body" idx="1"/>
          </p:nvPr>
        </p:nvSpPr>
        <p:spPr>
          <a:xfrm>
            <a:off x="685800" y="4641850"/>
            <a:ext cx="5486400" cy="4398963"/>
          </a:xfrm>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D42FB-11F2-42FA-A35A-22405DBFBF93}" type="slidenum">
              <a:rPr lang="de-DE" altLang="en-US"/>
              <a:pPr/>
              <a:t>56</a:t>
            </a:fld>
            <a:endParaRPr lang="de-DE" altLang="en-US"/>
          </a:p>
        </p:txBody>
      </p:sp>
      <p:sp>
        <p:nvSpPr>
          <p:cNvPr id="921602" name="Rectangle 2"/>
          <p:cNvSpPr>
            <a:spLocks noRot="1" noChangeArrowheads="1" noTextEdit="1"/>
          </p:cNvSpPr>
          <p:nvPr>
            <p:ph type="sldImg"/>
          </p:nvPr>
        </p:nvSpPr>
        <p:spPr>
          <a:xfrm>
            <a:off x="985838" y="731838"/>
            <a:ext cx="4887912" cy="3665537"/>
          </a:xfrm>
          <a:ln/>
        </p:spPr>
      </p:sp>
      <p:sp>
        <p:nvSpPr>
          <p:cNvPr id="921603" name="Rectangle 3"/>
          <p:cNvSpPr>
            <a:spLocks noGrp="1" noChangeArrowheads="1"/>
          </p:cNvSpPr>
          <p:nvPr>
            <p:ph type="body" idx="1"/>
          </p:nvPr>
        </p:nvSpPr>
        <p:spPr>
          <a:xfrm>
            <a:off x="685800" y="4641850"/>
            <a:ext cx="5486400" cy="4398963"/>
          </a:xfrm>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DC093-219A-4CEA-85AD-E273EB58BEF3}" type="slidenum">
              <a:rPr lang="de-DE" altLang="en-US"/>
              <a:pPr/>
              <a:t>57</a:t>
            </a:fld>
            <a:endParaRPr lang="de-DE" altLang="en-US"/>
          </a:p>
        </p:txBody>
      </p:sp>
      <p:sp>
        <p:nvSpPr>
          <p:cNvPr id="923650" name="Rectangle 2"/>
          <p:cNvSpPr>
            <a:spLocks noRot="1" noChangeArrowheads="1" noTextEdit="1"/>
          </p:cNvSpPr>
          <p:nvPr>
            <p:ph type="sldImg"/>
          </p:nvPr>
        </p:nvSpPr>
        <p:spPr>
          <a:xfrm>
            <a:off x="985838" y="731838"/>
            <a:ext cx="4887912" cy="3665537"/>
          </a:xfrm>
          <a:ln/>
        </p:spPr>
      </p:sp>
      <p:sp>
        <p:nvSpPr>
          <p:cNvPr id="923651" name="Rectangle 3"/>
          <p:cNvSpPr>
            <a:spLocks noGrp="1" noChangeArrowheads="1"/>
          </p:cNvSpPr>
          <p:nvPr>
            <p:ph type="body" idx="1"/>
          </p:nvPr>
        </p:nvSpPr>
        <p:spPr>
          <a:xfrm>
            <a:off x="685800" y="4641850"/>
            <a:ext cx="5486400" cy="4398963"/>
          </a:xfrm>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41610-45AB-447F-8292-322C3DF7FF2C}" type="slidenum">
              <a:rPr lang="de-DE" altLang="en-US"/>
              <a:pPr/>
              <a:t>58</a:t>
            </a:fld>
            <a:endParaRPr lang="de-DE" altLang="en-US"/>
          </a:p>
        </p:txBody>
      </p:sp>
      <p:sp>
        <p:nvSpPr>
          <p:cNvPr id="925698" name="Rectangle 2"/>
          <p:cNvSpPr>
            <a:spLocks noRot="1" noChangeArrowheads="1" noTextEdit="1"/>
          </p:cNvSpPr>
          <p:nvPr>
            <p:ph type="sldImg"/>
          </p:nvPr>
        </p:nvSpPr>
        <p:spPr>
          <a:xfrm>
            <a:off x="985838" y="731838"/>
            <a:ext cx="4887912" cy="3665537"/>
          </a:xfrm>
          <a:ln/>
        </p:spPr>
      </p:sp>
      <p:sp>
        <p:nvSpPr>
          <p:cNvPr id="925699" name="Rectangle 3"/>
          <p:cNvSpPr>
            <a:spLocks noGrp="1" noChangeArrowheads="1"/>
          </p:cNvSpPr>
          <p:nvPr>
            <p:ph type="body" idx="1"/>
          </p:nvPr>
        </p:nvSpPr>
        <p:spPr>
          <a:xfrm>
            <a:off x="685800" y="4641850"/>
            <a:ext cx="5486400" cy="4398963"/>
          </a:xfrm>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878DB-81EF-4DBA-951C-8B890388DF76}" type="slidenum">
              <a:rPr lang="de-DE" altLang="en-US"/>
              <a:pPr/>
              <a:t>59</a:t>
            </a:fld>
            <a:endParaRPr lang="de-DE" altLang="en-US"/>
          </a:p>
        </p:txBody>
      </p:sp>
      <p:sp>
        <p:nvSpPr>
          <p:cNvPr id="927746" name="Rectangle 2"/>
          <p:cNvSpPr>
            <a:spLocks noRot="1" noChangeArrowheads="1" noTextEdit="1"/>
          </p:cNvSpPr>
          <p:nvPr>
            <p:ph type="sldImg"/>
          </p:nvPr>
        </p:nvSpPr>
        <p:spPr>
          <a:xfrm>
            <a:off x="985838" y="731838"/>
            <a:ext cx="4887912" cy="3665537"/>
          </a:xfrm>
          <a:ln/>
        </p:spPr>
      </p:sp>
      <p:sp>
        <p:nvSpPr>
          <p:cNvPr id="927747" name="Rectangle 3"/>
          <p:cNvSpPr>
            <a:spLocks noGrp="1" noChangeArrowheads="1"/>
          </p:cNvSpPr>
          <p:nvPr>
            <p:ph type="body" idx="1"/>
          </p:nvPr>
        </p:nvSpPr>
        <p:spPr>
          <a:xfrm>
            <a:off x="685800" y="4641850"/>
            <a:ext cx="5486400" cy="4398963"/>
          </a:xfrm>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B6A6F-544C-4095-AD8D-318C04C76E8E}" type="slidenum">
              <a:rPr lang="de-DE" altLang="en-US"/>
              <a:pPr/>
              <a:t>6</a:t>
            </a:fld>
            <a:endParaRPr lang="de-DE" altLang="en-US"/>
          </a:p>
        </p:txBody>
      </p:sp>
      <p:sp>
        <p:nvSpPr>
          <p:cNvPr id="647170" name="Rectangle 2"/>
          <p:cNvSpPr>
            <a:spLocks noRo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801A8-86B4-4731-BFC5-58BC8B6F7B9D}" type="slidenum">
              <a:rPr lang="de-DE" altLang="en-US"/>
              <a:pPr/>
              <a:t>60</a:t>
            </a:fld>
            <a:endParaRPr lang="de-DE" altLang="en-US"/>
          </a:p>
        </p:txBody>
      </p:sp>
      <p:sp>
        <p:nvSpPr>
          <p:cNvPr id="929794" name="Rectangle 2"/>
          <p:cNvSpPr>
            <a:spLocks noRot="1" noChangeArrowheads="1" noTextEdit="1"/>
          </p:cNvSpPr>
          <p:nvPr>
            <p:ph type="sldImg"/>
          </p:nvPr>
        </p:nvSpPr>
        <p:spPr>
          <a:xfrm>
            <a:off x="985838" y="731838"/>
            <a:ext cx="4887912" cy="3665537"/>
          </a:xfrm>
          <a:ln/>
        </p:spPr>
      </p:sp>
      <p:sp>
        <p:nvSpPr>
          <p:cNvPr id="929795" name="Rectangle 3"/>
          <p:cNvSpPr>
            <a:spLocks noGrp="1" noChangeArrowheads="1"/>
          </p:cNvSpPr>
          <p:nvPr>
            <p:ph type="body" idx="1"/>
          </p:nvPr>
        </p:nvSpPr>
        <p:spPr>
          <a:xfrm>
            <a:off x="685800" y="4641850"/>
            <a:ext cx="5486400" cy="4398963"/>
          </a:xfrm>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B1E26-F883-40EC-83E2-691E2F2811D9}" type="slidenum">
              <a:rPr lang="de-DE" altLang="en-US"/>
              <a:pPr/>
              <a:t>61</a:t>
            </a:fld>
            <a:endParaRPr lang="de-DE" altLang="en-US"/>
          </a:p>
        </p:txBody>
      </p:sp>
      <p:sp>
        <p:nvSpPr>
          <p:cNvPr id="935938" name="Rectangle 2"/>
          <p:cNvSpPr>
            <a:spLocks noRot="1" noChangeArrowheads="1" noTextEdit="1"/>
          </p:cNvSpPr>
          <p:nvPr>
            <p:ph type="sldImg"/>
          </p:nvPr>
        </p:nvSpPr>
        <p:spPr>
          <a:xfrm>
            <a:off x="985838" y="731838"/>
            <a:ext cx="4887912" cy="3665537"/>
          </a:xfrm>
          <a:ln/>
        </p:spPr>
      </p:sp>
      <p:sp>
        <p:nvSpPr>
          <p:cNvPr id="935939" name="Rectangle 3"/>
          <p:cNvSpPr>
            <a:spLocks noGrp="1" noChangeArrowheads="1"/>
          </p:cNvSpPr>
          <p:nvPr>
            <p:ph type="body" idx="1"/>
          </p:nvPr>
        </p:nvSpPr>
        <p:spPr>
          <a:xfrm>
            <a:off x="685800" y="4641850"/>
            <a:ext cx="5486400" cy="4398963"/>
          </a:xfrm>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03FB7-9717-41F0-948C-F745456941B4}" type="slidenum">
              <a:rPr lang="de-DE" altLang="en-US"/>
              <a:pPr/>
              <a:t>62</a:t>
            </a:fld>
            <a:endParaRPr lang="de-DE" altLang="en-US"/>
          </a:p>
        </p:txBody>
      </p:sp>
      <p:sp>
        <p:nvSpPr>
          <p:cNvPr id="45058" name="Rectangle 2"/>
          <p:cNvSpPr>
            <a:spLocks noRot="1" noChangeArrowheads="1" noTextEdit="1"/>
          </p:cNvSpPr>
          <p:nvPr>
            <p:ph type="sldImg"/>
          </p:nvPr>
        </p:nvSpPr>
        <p:spPr>
          <a:xfrm>
            <a:off x="987425" y="733425"/>
            <a:ext cx="4887913" cy="3665538"/>
          </a:xfrm>
          <a:ln/>
        </p:spPr>
      </p:sp>
      <p:sp>
        <p:nvSpPr>
          <p:cNvPr id="45059" name="Rectangle 3"/>
          <p:cNvSpPr>
            <a:spLocks noGrp="1" noChangeArrowheads="1"/>
          </p:cNvSpPr>
          <p:nvPr>
            <p:ph type="body" idx="1"/>
          </p:nvPr>
        </p:nvSpPr>
        <p:spPr>
          <a:xfrm>
            <a:off x="914400" y="4640263"/>
            <a:ext cx="5029200" cy="4398962"/>
          </a:xfrm>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2BAFF-F5D7-4113-AD69-2F4D44348758}" type="slidenum">
              <a:rPr lang="de-DE" altLang="en-US"/>
              <a:pPr/>
              <a:t>63</a:t>
            </a:fld>
            <a:endParaRPr lang="de-DE" altLang="en-US"/>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FB417-8EB4-4DF4-A32C-2846B68E566E}" type="slidenum">
              <a:rPr lang="de-DE" altLang="en-US"/>
              <a:pPr/>
              <a:t>64</a:t>
            </a:fld>
            <a:endParaRPr lang="de-DE" altLang="en-US"/>
          </a:p>
        </p:txBody>
      </p:sp>
      <p:sp>
        <p:nvSpPr>
          <p:cNvPr id="47106" name="Rectangle 2"/>
          <p:cNvSpPr>
            <a:spLocks noGrp="1" noChangeArrowheads="1"/>
          </p:cNvSpPr>
          <p:nvPr>
            <p:ph type="body" idx="1"/>
          </p:nvPr>
        </p:nvSpPr>
        <p:spPr>
          <a:xfrm>
            <a:off x="939800" y="4625975"/>
            <a:ext cx="5013325" cy="4111625"/>
          </a:xfrm>
          <a:ln/>
          <a:extLst>
            <a:ext uri="{91240B29-F687-4F45-9708-019B960494DF}">
              <a14:hiddenLine xmlns:a14="http://schemas.microsoft.com/office/drawing/2010/main" w="12700">
                <a:solidFill>
                  <a:schemeClr val="tx1"/>
                </a:solidFill>
                <a:miter lim="800000"/>
                <a:headEnd/>
                <a:tailEnd/>
              </a14:hiddenLine>
            </a:ext>
          </a:extLst>
        </p:spPr>
        <p:txBody>
          <a:bodyPr lIns="95992" tIns="47153" rIns="95992" bIns="47153"/>
          <a:lstStyle/>
          <a:p>
            <a:endParaRPr lang="en-US" altLang="en-US"/>
          </a:p>
        </p:txBody>
      </p:sp>
      <p:sp>
        <p:nvSpPr>
          <p:cNvPr id="47107" name="Rectangle 3"/>
          <p:cNvSpPr>
            <a:spLocks noRot="1" noChangeArrowheads="1" noTextEdit="1"/>
          </p:cNvSpPr>
          <p:nvPr>
            <p:ph type="sldImg"/>
          </p:nvPr>
        </p:nvSpPr>
        <p:spPr>
          <a:xfrm>
            <a:off x="1173163" y="873125"/>
            <a:ext cx="4541837" cy="3406775"/>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04EA68-9B9A-4D99-9340-56394F90D479}" type="slidenum">
              <a:rPr lang="de-DE" altLang="en-US"/>
              <a:pPr/>
              <a:t>65</a:t>
            </a:fld>
            <a:endParaRPr lang="de-DE" altLang="en-US"/>
          </a:p>
        </p:txBody>
      </p:sp>
      <p:sp>
        <p:nvSpPr>
          <p:cNvPr id="913410" name="Rectangle 2"/>
          <p:cNvSpPr>
            <a:spLocks noRot="1"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9A95B-C68B-4C44-A124-E41C3A202C02}" type="slidenum">
              <a:rPr lang="de-DE" altLang="en-US"/>
              <a:pPr/>
              <a:t>66</a:t>
            </a:fld>
            <a:endParaRPr lang="de-DE" altLang="en-US"/>
          </a:p>
        </p:txBody>
      </p:sp>
      <p:sp>
        <p:nvSpPr>
          <p:cNvPr id="911362" name="Rectangle 2"/>
          <p:cNvSpPr>
            <a:spLocks noRot="1" noChangeArrowheads="1" noTextEdit="1"/>
          </p:cNvSpPr>
          <p:nvPr>
            <p:ph type="sldImg"/>
          </p:nvPr>
        </p:nvSpPr>
        <p:spPr>
          <a:ln/>
        </p:spPr>
      </p:sp>
      <p:sp>
        <p:nvSpPr>
          <p:cNvPr id="9113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7A79F-1382-470D-A3F6-4876F1B7D762}" type="slidenum">
              <a:rPr lang="de-DE" altLang="en-US"/>
              <a:pPr/>
              <a:t>67</a:t>
            </a:fld>
            <a:endParaRPr lang="de-DE" altLang="en-US"/>
          </a:p>
        </p:txBody>
      </p:sp>
      <p:sp>
        <p:nvSpPr>
          <p:cNvPr id="915458" name="Rectangle 2"/>
          <p:cNvSpPr>
            <a:spLocks noRot="1"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6B085-11DF-457A-830B-379F2A983E3F}" type="slidenum">
              <a:rPr lang="de-DE" altLang="en-US"/>
              <a:pPr/>
              <a:t>7</a:t>
            </a:fld>
            <a:endParaRPr lang="de-DE" altLang="en-US"/>
          </a:p>
        </p:txBody>
      </p:sp>
      <p:sp>
        <p:nvSpPr>
          <p:cNvPr id="439298" name="Rectangle 2"/>
          <p:cNvSpPr>
            <a:spLocks noRo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017EE-DE99-4A01-8C52-D463CECDAED9}" type="slidenum">
              <a:rPr lang="de-DE" altLang="en-US"/>
              <a:pPr/>
              <a:t>8</a:t>
            </a:fld>
            <a:endParaRPr lang="de-DE" altLang="en-US"/>
          </a:p>
        </p:txBody>
      </p:sp>
      <p:sp>
        <p:nvSpPr>
          <p:cNvPr id="852994" name="Text Box 2"/>
          <p:cNvSpPr txBox="1">
            <a:spLocks noChangeArrowheads="1"/>
          </p:cNvSpPr>
          <p:nvPr/>
        </p:nvSpPr>
        <p:spPr bwMode="auto">
          <a:xfrm>
            <a:off x="1025525" y="627063"/>
            <a:ext cx="4241800" cy="3203575"/>
          </a:xfrm>
          <a:prstGeom prst="rect">
            <a:avLst/>
          </a:prstGeom>
          <a:solidFill>
            <a:srgbClr val="FFFFFF">
              <a:alpha val="39999"/>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52995" name="Text Box 3"/>
          <p:cNvSpPr txBox="1">
            <a:spLocks noChangeArrowheads="1"/>
          </p:cNvSpPr>
          <p:nvPr>
            <p:ph type="body"/>
          </p:nvPr>
        </p:nvSpPr>
        <p:spPr>
          <a:xfrm>
            <a:off x="830263" y="4040188"/>
            <a:ext cx="4632325" cy="3830637"/>
          </a:xfrm>
          <a:noFill/>
          <a:ln/>
          <a:extLst>
            <a:ext uri="{91240B29-F687-4F45-9708-019B960494DF}">
              <a14:hiddenLine xmlns:a14="http://schemas.microsoft.com/office/drawing/2010/main" w="9525">
                <a:solidFill>
                  <a:schemeClr val="tx1"/>
                </a:solidFill>
                <a:round/>
                <a:headEnd/>
                <a:tailEnd/>
              </a14:hiddenLine>
            </a:ext>
          </a:extLst>
        </p:spPr>
        <p:txBody>
          <a:bodyPr lIns="82017" tIns="42649" rIns="82017" bIns="42649"/>
          <a:lstStyle/>
          <a:p>
            <a:pPr defTabSz="457200">
              <a:lnSpc>
                <a:spcPct val="86000"/>
              </a:lnSpc>
              <a:spcBef>
                <a:spcPts val="450"/>
              </a:spcBef>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Betonen: nicht nur „adherence to“, sondern auch „demonstrating adherence to“</a:t>
            </a:r>
          </a:p>
          <a:p>
            <a:pPr defTabSz="457200">
              <a:lnSpc>
                <a:spcPct val="90000"/>
              </a:lnSpc>
              <a:spcBef>
                <a:spcPts val="450"/>
              </a:spcBef>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Compliance-Anforderungen stark überlappend, deshalb: keine Insellösungen zur Erfüllung jeweils eines einzelnen Standards, sondern Aufbau und Betrieb eines übergreifenden ISMS (Informations-Sicherheits-Management-Systems)</a:t>
            </a:r>
          </a:p>
          <a:p>
            <a:pPr defTabSz="457200">
              <a:lnSpc>
                <a:spcPct val="90000"/>
              </a:lnSpc>
              <a:spcBef>
                <a:spcPts val="450"/>
              </a:spcBef>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Allgemein akzeptierte Best Practice für ein ISMS: ISO 27001</a:t>
            </a:r>
          </a:p>
          <a:p>
            <a:pPr defTabSz="457200">
              <a:lnSpc>
                <a:spcPct val="90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250AE-4070-422E-95D4-F22F101D4019}" type="slidenum">
              <a:rPr lang="de-DE" altLang="en-US"/>
              <a:pPr/>
              <a:t>9</a:t>
            </a:fld>
            <a:endParaRPr lang="de-DE" altLang="en-US"/>
          </a:p>
        </p:txBody>
      </p:sp>
      <p:sp>
        <p:nvSpPr>
          <p:cNvPr id="838658" name="Rectangle 2"/>
          <p:cNvSpPr>
            <a:spLocks noRot="1" noChangeArrowheads="1" noTextEdit="1"/>
          </p:cNvSpPr>
          <p:nvPr>
            <p:ph type="sldImg"/>
          </p:nvPr>
        </p:nvSpPr>
        <p:spPr>
          <a:ln/>
        </p:spPr>
      </p:sp>
      <p:sp>
        <p:nvSpPr>
          <p:cNvPr id="83865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990600"/>
            <a:ext cx="7772400" cy="1371600"/>
          </a:xfrm>
        </p:spPr>
        <p:txBody>
          <a:bodyPr/>
          <a:lstStyle>
            <a:lvl1pPr>
              <a:defRPr sz="3000"/>
            </a:lvl1pPr>
          </a:lstStyle>
          <a:p>
            <a:pPr lvl="0"/>
            <a:r>
              <a:rPr lang="de-DE" altLang="en-US" noProof="0" smtClean="0"/>
              <a:t>Titelmasterformat durch Klicken bearbeiten</a:t>
            </a:r>
          </a:p>
        </p:txBody>
      </p:sp>
      <p:sp>
        <p:nvSpPr>
          <p:cNvPr id="1331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200"/>
            </a:lvl1pPr>
          </a:lstStyle>
          <a:p>
            <a:pPr lvl="0"/>
            <a:r>
              <a:rPr lang="de-DE" altLang="en-US" noProof="0" smtClean="0"/>
              <a:t>Formatvorlage des Untertitelmasters durch Klicken bearbeiten</a:t>
            </a:r>
          </a:p>
        </p:txBody>
      </p:sp>
      <p:sp>
        <p:nvSpPr>
          <p:cNvPr id="13316" name="Rectangle 4"/>
          <p:cNvSpPr>
            <a:spLocks noGrp="1" noChangeArrowheads="1"/>
          </p:cNvSpPr>
          <p:nvPr>
            <p:ph type="dt" sz="half" idx="2"/>
          </p:nvPr>
        </p:nvSpPr>
        <p:spPr>
          <a:xfrm>
            <a:off x="685800" y="6248400"/>
            <a:ext cx="1905000" cy="457200"/>
          </a:xfrm>
        </p:spPr>
        <p:txBody>
          <a:bodyPr/>
          <a:lstStyle>
            <a:lvl1pPr>
              <a:defRPr>
                <a:latin typeface="Verdana" pitchFamily="34" charset="0"/>
              </a:defRPr>
            </a:lvl1pPr>
          </a:lstStyle>
          <a:p>
            <a:endParaRPr lang="de-DE" altLang="en-US"/>
          </a:p>
        </p:txBody>
      </p:sp>
      <p:sp>
        <p:nvSpPr>
          <p:cNvPr id="13317" name="Rectangle 5"/>
          <p:cNvSpPr>
            <a:spLocks noGrp="1" noChangeArrowheads="1"/>
          </p:cNvSpPr>
          <p:nvPr>
            <p:ph type="ftr" sz="quarter" idx="3"/>
          </p:nvPr>
        </p:nvSpPr>
        <p:spPr>
          <a:xfrm>
            <a:off x="3124200" y="6248400"/>
            <a:ext cx="2895600" cy="457200"/>
          </a:xfrm>
        </p:spPr>
        <p:txBody>
          <a:bodyPr/>
          <a:lstStyle>
            <a:lvl1pPr>
              <a:defRPr>
                <a:latin typeface="Verdana" pitchFamily="34" charset="0"/>
              </a:defRPr>
            </a:lvl1pPr>
          </a:lstStyle>
          <a:p>
            <a:endParaRPr lang="de-DE" altLang="en-US"/>
          </a:p>
        </p:txBody>
      </p:sp>
      <p:sp>
        <p:nvSpPr>
          <p:cNvPr id="13318" name="Rectangle 6"/>
          <p:cNvSpPr>
            <a:spLocks noGrp="1" noChangeArrowheads="1"/>
          </p:cNvSpPr>
          <p:nvPr>
            <p:ph type="sldNum" sz="quarter" idx="4"/>
          </p:nvPr>
        </p:nvSpPr>
        <p:spPr>
          <a:xfrm>
            <a:off x="6553200" y="6248400"/>
            <a:ext cx="1905000" cy="457200"/>
          </a:xfrm>
        </p:spPr>
        <p:txBody>
          <a:bodyPr/>
          <a:lstStyle>
            <a:lvl1pPr>
              <a:defRPr>
                <a:latin typeface="Verdana" pitchFamily="34" charset="0"/>
              </a:defRPr>
            </a:lvl1pPr>
          </a:lstStyle>
          <a:p>
            <a:fld id="{32A98784-5045-4819-8E67-4A7807E321DD}" type="slidenum">
              <a:rPr lang="de-DE" altLang="en-US"/>
              <a:pPr/>
              <a:t>‹Nr.›</a:t>
            </a:fld>
            <a:endParaRPr lang="de-DE" altLang="en-US"/>
          </a:p>
        </p:txBody>
      </p:sp>
      <p:sp>
        <p:nvSpPr>
          <p:cNvPr id="13319" name="AutoShape 7"/>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ltLang="en-US" sz="2400">
              <a:latin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lvl1pPr>
              <a:defRPr/>
            </a:lvl1pPr>
          </a:lstStyle>
          <a:p>
            <a:endParaRPr lang="en-GB" altLang="en-US"/>
          </a:p>
        </p:txBody>
      </p:sp>
      <p:sp>
        <p:nvSpPr>
          <p:cNvPr id="5" name="Fußzeilenplatzhalter 4"/>
          <p:cNvSpPr>
            <a:spLocks noGrp="1"/>
          </p:cNvSpPr>
          <p:nvPr>
            <p:ph type="ftr" sz="quarter" idx="11"/>
          </p:nvPr>
        </p:nvSpPr>
        <p:spPr/>
        <p:txBody>
          <a:bodyPr/>
          <a:lstStyle>
            <a:lvl1pPr>
              <a:defRPr/>
            </a:lvl1pPr>
          </a:lstStyle>
          <a:p>
            <a:endParaRPr lang="en-GB" altLang="en-US"/>
          </a:p>
        </p:txBody>
      </p:sp>
      <p:sp>
        <p:nvSpPr>
          <p:cNvPr id="6" name="Foliennummernplatzhalter 5"/>
          <p:cNvSpPr>
            <a:spLocks noGrp="1"/>
          </p:cNvSpPr>
          <p:nvPr>
            <p:ph type="sldNum" sz="quarter" idx="12"/>
          </p:nvPr>
        </p:nvSpPr>
        <p:spPr/>
        <p:txBody>
          <a:bodyPr/>
          <a:lstStyle>
            <a:lvl1pPr>
              <a:defRPr/>
            </a:lvl1pPr>
          </a:lstStyle>
          <a:p>
            <a:fld id="{A720B26F-BF6F-4EDD-90F3-CAD639A03B08}" type="slidenum">
              <a:rPr lang="en-GB" altLang="en-US"/>
              <a:pPr/>
              <a:t>‹Nr.›</a:t>
            </a:fld>
            <a:endParaRPr lang="en-GB" altLang="en-US"/>
          </a:p>
        </p:txBody>
      </p:sp>
    </p:spTree>
    <p:extLst>
      <p:ext uri="{BB962C8B-B14F-4D97-AF65-F5344CB8AC3E}">
        <p14:creationId xmlns:p14="http://schemas.microsoft.com/office/powerpoint/2010/main" val="3144700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3838" y="304800"/>
            <a:ext cx="2001837" cy="5715000"/>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566738" y="304800"/>
            <a:ext cx="58547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lvl1pPr>
              <a:defRPr/>
            </a:lvl1pPr>
          </a:lstStyle>
          <a:p>
            <a:endParaRPr lang="en-GB" altLang="en-US"/>
          </a:p>
        </p:txBody>
      </p:sp>
      <p:sp>
        <p:nvSpPr>
          <p:cNvPr id="5" name="Fußzeilenplatzhalter 4"/>
          <p:cNvSpPr>
            <a:spLocks noGrp="1"/>
          </p:cNvSpPr>
          <p:nvPr>
            <p:ph type="ftr" sz="quarter" idx="11"/>
          </p:nvPr>
        </p:nvSpPr>
        <p:spPr/>
        <p:txBody>
          <a:bodyPr/>
          <a:lstStyle>
            <a:lvl1pPr>
              <a:defRPr/>
            </a:lvl1pPr>
          </a:lstStyle>
          <a:p>
            <a:endParaRPr lang="en-GB" altLang="en-US"/>
          </a:p>
        </p:txBody>
      </p:sp>
      <p:sp>
        <p:nvSpPr>
          <p:cNvPr id="6" name="Foliennummernplatzhalter 5"/>
          <p:cNvSpPr>
            <a:spLocks noGrp="1"/>
          </p:cNvSpPr>
          <p:nvPr>
            <p:ph type="sldNum" sz="quarter" idx="12"/>
          </p:nvPr>
        </p:nvSpPr>
        <p:spPr/>
        <p:txBody>
          <a:bodyPr/>
          <a:lstStyle>
            <a:lvl1pPr>
              <a:defRPr/>
            </a:lvl1pPr>
          </a:lstStyle>
          <a:p>
            <a:fld id="{9550216C-215F-4FA3-8CA5-6382CD5E08D6}" type="slidenum">
              <a:rPr lang="en-GB" altLang="en-US"/>
              <a:pPr/>
              <a:t>‹Nr.›</a:t>
            </a:fld>
            <a:endParaRPr lang="en-GB" altLang="en-US"/>
          </a:p>
        </p:txBody>
      </p:sp>
    </p:spTree>
    <p:extLst>
      <p:ext uri="{BB962C8B-B14F-4D97-AF65-F5344CB8AC3E}">
        <p14:creationId xmlns:p14="http://schemas.microsoft.com/office/powerpoint/2010/main" val="52866723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74675" y="304800"/>
            <a:ext cx="8001000" cy="603250"/>
          </a:xfrm>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566738" y="1196975"/>
            <a:ext cx="3924300" cy="48228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643438" y="1196975"/>
            <a:ext cx="3924300" cy="48228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a:xfrm>
            <a:off x="609600" y="6245225"/>
            <a:ext cx="1981200" cy="476250"/>
          </a:xfrm>
        </p:spPr>
        <p:txBody>
          <a:bodyPr/>
          <a:lstStyle>
            <a:lvl1pPr>
              <a:defRPr/>
            </a:lvl1pPr>
          </a:lstStyle>
          <a:p>
            <a:endParaRPr lang="en-GB" altLang="en-US"/>
          </a:p>
        </p:txBody>
      </p:sp>
      <p:sp>
        <p:nvSpPr>
          <p:cNvPr id="6" name="Fußzeilenplatzhalter 5"/>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7" name="Foliennummernplatzhalter 6"/>
          <p:cNvSpPr>
            <a:spLocks noGrp="1"/>
          </p:cNvSpPr>
          <p:nvPr>
            <p:ph type="sldNum" sz="quarter" idx="12"/>
          </p:nvPr>
        </p:nvSpPr>
        <p:spPr>
          <a:xfrm>
            <a:off x="6553200" y="6245225"/>
            <a:ext cx="1981200" cy="476250"/>
          </a:xfrm>
        </p:spPr>
        <p:txBody>
          <a:bodyPr/>
          <a:lstStyle>
            <a:lvl1pPr>
              <a:defRPr/>
            </a:lvl1pPr>
          </a:lstStyle>
          <a:p>
            <a:fld id="{2923D453-AD9F-47B1-929E-EEE5B01B907C}" type="slidenum">
              <a:rPr lang="en-GB" altLang="en-US"/>
              <a:pPr/>
              <a:t>‹Nr.›</a:t>
            </a:fld>
            <a:endParaRPr lang="en-GB" altLang="en-US"/>
          </a:p>
        </p:txBody>
      </p:sp>
    </p:spTree>
    <p:extLst>
      <p:ext uri="{BB962C8B-B14F-4D97-AF65-F5344CB8AC3E}">
        <p14:creationId xmlns:p14="http://schemas.microsoft.com/office/powerpoint/2010/main" val="20592059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574675" y="304800"/>
            <a:ext cx="8001000" cy="603250"/>
          </a:xfrm>
        </p:spPr>
        <p:txBody>
          <a:bodyPr/>
          <a:lstStyle/>
          <a:p>
            <a:r>
              <a:rPr lang="de-DE" smtClean="0"/>
              <a:t>Titelmasterformat durch Klicken bearbeiten</a:t>
            </a:r>
            <a:endParaRPr lang="en-GB"/>
          </a:p>
        </p:txBody>
      </p:sp>
      <p:sp>
        <p:nvSpPr>
          <p:cNvPr id="3" name="ClipArt-Platzhalter 2"/>
          <p:cNvSpPr>
            <a:spLocks noGrp="1"/>
          </p:cNvSpPr>
          <p:nvPr>
            <p:ph type="clipArt" sz="half" idx="1"/>
          </p:nvPr>
        </p:nvSpPr>
        <p:spPr>
          <a:xfrm>
            <a:off x="566738" y="1196975"/>
            <a:ext cx="3924300" cy="4822825"/>
          </a:xfrm>
        </p:spPr>
        <p:txBody>
          <a:bodyPr/>
          <a:lstStyle/>
          <a:p>
            <a:endParaRPr lang="en-GB"/>
          </a:p>
        </p:txBody>
      </p:sp>
      <p:sp>
        <p:nvSpPr>
          <p:cNvPr id="4" name="Textplatzhalter 3"/>
          <p:cNvSpPr>
            <a:spLocks noGrp="1"/>
          </p:cNvSpPr>
          <p:nvPr>
            <p:ph type="body" sz="half" idx="2"/>
          </p:nvPr>
        </p:nvSpPr>
        <p:spPr>
          <a:xfrm>
            <a:off x="4643438" y="1196975"/>
            <a:ext cx="3924300" cy="48228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a:xfrm>
            <a:off x="609600" y="6245225"/>
            <a:ext cx="1981200" cy="476250"/>
          </a:xfrm>
        </p:spPr>
        <p:txBody>
          <a:bodyPr/>
          <a:lstStyle>
            <a:lvl1pPr>
              <a:defRPr/>
            </a:lvl1pPr>
          </a:lstStyle>
          <a:p>
            <a:endParaRPr lang="en-GB" altLang="en-US"/>
          </a:p>
        </p:txBody>
      </p:sp>
      <p:sp>
        <p:nvSpPr>
          <p:cNvPr id="6" name="Fußzeilenplatzhalter 5"/>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7" name="Foliennummernplatzhalter 6"/>
          <p:cNvSpPr>
            <a:spLocks noGrp="1"/>
          </p:cNvSpPr>
          <p:nvPr>
            <p:ph type="sldNum" sz="quarter" idx="12"/>
          </p:nvPr>
        </p:nvSpPr>
        <p:spPr>
          <a:xfrm>
            <a:off x="6553200" y="6245225"/>
            <a:ext cx="1981200" cy="476250"/>
          </a:xfrm>
        </p:spPr>
        <p:txBody>
          <a:bodyPr/>
          <a:lstStyle>
            <a:lvl1pPr>
              <a:defRPr/>
            </a:lvl1pPr>
          </a:lstStyle>
          <a:p>
            <a:fld id="{FB74C54F-B828-4FC1-A8B8-A9AA0D728583}" type="slidenum">
              <a:rPr lang="en-GB" altLang="en-US"/>
              <a:pPr/>
              <a:t>‹Nr.›</a:t>
            </a:fld>
            <a:endParaRPr lang="en-GB" altLang="en-US"/>
          </a:p>
        </p:txBody>
      </p:sp>
    </p:spTree>
    <p:extLst>
      <p:ext uri="{BB962C8B-B14F-4D97-AF65-F5344CB8AC3E}">
        <p14:creationId xmlns:p14="http://schemas.microsoft.com/office/powerpoint/2010/main" val="3145950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lvl1pPr>
              <a:defRPr/>
            </a:lvl1pPr>
          </a:lstStyle>
          <a:p>
            <a:endParaRPr lang="en-GB" altLang="en-US"/>
          </a:p>
        </p:txBody>
      </p:sp>
      <p:sp>
        <p:nvSpPr>
          <p:cNvPr id="5" name="Fußzeilenplatzhalter 4"/>
          <p:cNvSpPr>
            <a:spLocks noGrp="1"/>
          </p:cNvSpPr>
          <p:nvPr>
            <p:ph type="ftr" sz="quarter" idx="11"/>
          </p:nvPr>
        </p:nvSpPr>
        <p:spPr/>
        <p:txBody>
          <a:bodyPr/>
          <a:lstStyle>
            <a:lvl1pPr>
              <a:defRPr/>
            </a:lvl1pPr>
          </a:lstStyle>
          <a:p>
            <a:endParaRPr lang="en-GB" altLang="en-US"/>
          </a:p>
        </p:txBody>
      </p:sp>
      <p:sp>
        <p:nvSpPr>
          <p:cNvPr id="6" name="Foliennummernplatzhalter 5"/>
          <p:cNvSpPr>
            <a:spLocks noGrp="1"/>
          </p:cNvSpPr>
          <p:nvPr>
            <p:ph type="sldNum" sz="quarter" idx="12"/>
          </p:nvPr>
        </p:nvSpPr>
        <p:spPr/>
        <p:txBody>
          <a:bodyPr/>
          <a:lstStyle>
            <a:lvl1pPr>
              <a:defRPr/>
            </a:lvl1pPr>
          </a:lstStyle>
          <a:p>
            <a:fld id="{3FDD979D-14C3-42C8-B998-06C26A8AB01B}" type="slidenum">
              <a:rPr lang="en-GB" altLang="en-US"/>
              <a:pPr/>
              <a:t>‹Nr.›</a:t>
            </a:fld>
            <a:endParaRPr lang="en-GB" altLang="en-US"/>
          </a:p>
        </p:txBody>
      </p:sp>
    </p:spTree>
    <p:extLst>
      <p:ext uri="{BB962C8B-B14F-4D97-AF65-F5344CB8AC3E}">
        <p14:creationId xmlns:p14="http://schemas.microsoft.com/office/powerpoint/2010/main" val="3176021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en-GB" altLang="en-US"/>
          </a:p>
        </p:txBody>
      </p:sp>
      <p:sp>
        <p:nvSpPr>
          <p:cNvPr id="5" name="Fußzeilenplatzhalter 4"/>
          <p:cNvSpPr>
            <a:spLocks noGrp="1"/>
          </p:cNvSpPr>
          <p:nvPr>
            <p:ph type="ftr" sz="quarter" idx="11"/>
          </p:nvPr>
        </p:nvSpPr>
        <p:spPr/>
        <p:txBody>
          <a:bodyPr/>
          <a:lstStyle>
            <a:lvl1pPr>
              <a:defRPr/>
            </a:lvl1pPr>
          </a:lstStyle>
          <a:p>
            <a:endParaRPr lang="en-GB" altLang="en-US"/>
          </a:p>
        </p:txBody>
      </p:sp>
      <p:sp>
        <p:nvSpPr>
          <p:cNvPr id="6" name="Foliennummernplatzhalter 5"/>
          <p:cNvSpPr>
            <a:spLocks noGrp="1"/>
          </p:cNvSpPr>
          <p:nvPr>
            <p:ph type="sldNum" sz="quarter" idx="12"/>
          </p:nvPr>
        </p:nvSpPr>
        <p:spPr/>
        <p:txBody>
          <a:bodyPr/>
          <a:lstStyle>
            <a:lvl1pPr>
              <a:defRPr/>
            </a:lvl1pPr>
          </a:lstStyle>
          <a:p>
            <a:fld id="{458DA3AA-FF4B-463B-9E1A-DE412DCFDDD4}" type="slidenum">
              <a:rPr lang="en-GB" altLang="en-US"/>
              <a:pPr/>
              <a:t>‹Nr.›</a:t>
            </a:fld>
            <a:endParaRPr lang="en-GB" altLang="en-US"/>
          </a:p>
        </p:txBody>
      </p:sp>
    </p:spTree>
    <p:extLst>
      <p:ext uri="{BB962C8B-B14F-4D97-AF65-F5344CB8AC3E}">
        <p14:creationId xmlns:p14="http://schemas.microsoft.com/office/powerpoint/2010/main" val="10892726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566738" y="1196975"/>
            <a:ext cx="3924300" cy="4822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3438" y="1196975"/>
            <a:ext cx="3924300" cy="4822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lvl1pPr>
              <a:defRPr/>
            </a:lvl1pPr>
          </a:lstStyle>
          <a:p>
            <a:endParaRPr lang="en-GB" altLang="en-US"/>
          </a:p>
        </p:txBody>
      </p:sp>
      <p:sp>
        <p:nvSpPr>
          <p:cNvPr id="6" name="Fußzeilenplatzhalter 5"/>
          <p:cNvSpPr>
            <a:spLocks noGrp="1"/>
          </p:cNvSpPr>
          <p:nvPr>
            <p:ph type="ftr" sz="quarter" idx="11"/>
          </p:nvPr>
        </p:nvSpPr>
        <p:spPr/>
        <p:txBody>
          <a:bodyPr/>
          <a:lstStyle>
            <a:lvl1pPr>
              <a:defRPr/>
            </a:lvl1pPr>
          </a:lstStyle>
          <a:p>
            <a:endParaRPr lang="en-GB" altLang="en-US"/>
          </a:p>
        </p:txBody>
      </p:sp>
      <p:sp>
        <p:nvSpPr>
          <p:cNvPr id="7" name="Foliennummernplatzhalter 6"/>
          <p:cNvSpPr>
            <a:spLocks noGrp="1"/>
          </p:cNvSpPr>
          <p:nvPr>
            <p:ph type="sldNum" sz="quarter" idx="12"/>
          </p:nvPr>
        </p:nvSpPr>
        <p:spPr/>
        <p:txBody>
          <a:bodyPr/>
          <a:lstStyle>
            <a:lvl1pPr>
              <a:defRPr/>
            </a:lvl1pPr>
          </a:lstStyle>
          <a:p>
            <a:fld id="{4A45139F-036F-4A24-94E1-0688C0D19BD6}" type="slidenum">
              <a:rPr lang="en-GB" altLang="en-US"/>
              <a:pPr/>
              <a:t>‹Nr.›</a:t>
            </a:fld>
            <a:endParaRPr lang="en-GB" altLang="en-US"/>
          </a:p>
        </p:txBody>
      </p:sp>
    </p:spTree>
    <p:extLst>
      <p:ext uri="{BB962C8B-B14F-4D97-AF65-F5344CB8AC3E}">
        <p14:creationId xmlns:p14="http://schemas.microsoft.com/office/powerpoint/2010/main" val="33228882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lvl1pPr>
              <a:defRPr/>
            </a:lvl1pPr>
          </a:lstStyle>
          <a:p>
            <a:endParaRPr lang="en-GB" altLang="en-US"/>
          </a:p>
        </p:txBody>
      </p:sp>
      <p:sp>
        <p:nvSpPr>
          <p:cNvPr id="8" name="Fußzeilenplatzhalter 7"/>
          <p:cNvSpPr>
            <a:spLocks noGrp="1"/>
          </p:cNvSpPr>
          <p:nvPr>
            <p:ph type="ftr" sz="quarter" idx="11"/>
          </p:nvPr>
        </p:nvSpPr>
        <p:spPr/>
        <p:txBody>
          <a:bodyPr/>
          <a:lstStyle>
            <a:lvl1pPr>
              <a:defRPr/>
            </a:lvl1pPr>
          </a:lstStyle>
          <a:p>
            <a:endParaRPr lang="en-GB" altLang="en-US"/>
          </a:p>
        </p:txBody>
      </p:sp>
      <p:sp>
        <p:nvSpPr>
          <p:cNvPr id="9" name="Foliennummernplatzhalter 8"/>
          <p:cNvSpPr>
            <a:spLocks noGrp="1"/>
          </p:cNvSpPr>
          <p:nvPr>
            <p:ph type="sldNum" sz="quarter" idx="12"/>
          </p:nvPr>
        </p:nvSpPr>
        <p:spPr/>
        <p:txBody>
          <a:bodyPr/>
          <a:lstStyle>
            <a:lvl1pPr>
              <a:defRPr/>
            </a:lvl1pPr>
          </a:lstStyle>
          <a:p>
            <a:fld id="{1F82B98D-BFEC-4E72-9C7A-325508736206}" type="slidenum">
              <a:rPr lang="en-GB" altLang="en-US"/>
              <a:pPr/>
              <a:t>‹Nr.›</a:t>
            </a:fld>
            <a:endParaRPr lang="en-GB" altLang="en-US"/>
          </a:p>
        </p:txBody>
      </p:sp>
    </p:spTree>
    <p:extLst>
      <p:ext uri="{BB962C8B-B14F-4D97-AF65-F5344CB8AC3E}">
        <p14:creationId xmlns:p14="http://schemas.microsoft.com/office/powerpoint/2010/main" val="42704621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lvl1pPr>
              <a:defRPr/>
            </a:lvl1pPr>
          </a:lstStyle>
          <a:p>
            <a:endParaRPr lang="en-GB" altLang="en-US"/>
          </a:p>
        </p:txBody>
      </p:sp>
      <p:sp>
        <p:nvSpPr>
          <p:cNvPr id="4" name="Fußzeilenplatzhalter 3"/>
          <p:cNvSpPr>
            <a:spLocks noGrp="1"/>
          </p:cNvSpPr>
          <p:nvPr>
            <p:ph type="ftr" sz="quarter" idx="11"/>
          </p:nvPr>
        </p:nvSpPr>
        <p:spPr/>
        <p:txBody>
          <a:bodyPr/>
          <a:lstStyle>
            <a:lvl1pPr>
              <a:defRPr/>
            </a:lvl1pPr>
          </a:lstStyle>
          <a:p>
            <a:endParaRPr lang="en-GB" altLang="en-US"/>
          </a:p>
        </p:txBody>
      </p:sp>
      <p:sp>
        <p:nvSpPr>
          <p:cNvPr id="5" name="Foliennummernplatzhalter 4"/>
          <p:cNvSpPr>
            <a:spLocks noGrp="1"/>
          </p:cNvSpPr>
          <p:nvPr>
            <p:ph type="sldNum" sz="quarter" idx="12"/>
          </p:nvPr>
        </p:nvSpPr>
        <p:spPr/>
        <p:txBody>
          <a:bodyPr/>
          <a:lstStyle>
            <a:lvl1pPr>
              <a:defRPr/>
            </a:lvl1pPr>
          </a:lstStyle>
          <a:p>
            <a:fld id="{833ADD52-1B7E-4478-92AC-9E12E7A70128}" type="slidenum">
              <a:rPr lang="en-GB" altLang="en-US"/>
              <a:pPr/>
              <a:t>‹Nr.›</a:t>
            </a:fld>
            <a:endParaRPr lang="en-GB" altLang="en-US"/>
          </a:p>
        </p:txBody>
      </p:sp>
    </p:spTree>
    <p:extLst>
      <p:ext uri="{BB962C8B-B14F-4D97-AF65-F5344CB8AC3E}">
        <p14:creationId xmlns:p14="http://schemas.microsoft.com/office/powerpoint/2010/main" val="28161504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en-GB" altLang="en-US"/>
          </a:p>
        </p:txBody>
      </p:sp>
      <p:sp>
        <p:nvSpPr>
          <p:cNvPr id="3" name="Fußzeilenplatzhalter 2"/>
          <p:cNvSpPr>
            <a:spLocks noGrp="1"/>
          </p:cNvSpPr>
          <p:nvPr>
            <p:ph type="ftr" sz="quarter" idx="11"/>
          </p:nvPr>
        </p:nvSpPr>
        <p:spPr/>
        <p:txBody>
          <a:bodyPr/>
          <a:lstStyle>
            <a:lvl1pPr>
              <a:defRPr/>
            </a:lvl1pPr>
          </a:lstStyle>
          <a:p>
            <a:endParaRPr lang="en-GB" altLang="en-US"/>
          </a:p>
        </p:txBody>
      </p:sp>
      <p:sp>
        <p:nvSpPr>
          <p:cNvPr id="4" name="Foliennummernplatzhalter 3"/>
          <p:cNvSpPr>
            <a:spLocks noGrp="1"/>
          </p:cNvSpPr>
          <p:nvPr>
            <p:ph type="sldNum" sz="quarter" idx="12"/>
          </p:nvPr>
        </p:nvSpPr>
        <p:spPr/>
        <p:txBody>
          <a:bodyPr/>
          <a:lstStyle>
            <a:lvl1pPr>
              <a:defRPr/>
            </a:lvl1pPr>
          </a:lstStyle>
          <a:p>
            <a:fld id="{766EB12A-FF73-4179-8D31-047BA0BEC694}" type="slidenum">
              <a:rPr lang="en-GB" altLang="en-US"/>
              <a:pPr/>
              <a:t>‹Nr.›</a:t>
            </a:fld>
            <a:endParaRPr lang="en-GB" altLang="en-US"/>
          </a:p>
        </p:txBody>
      </p:sp>
    </p:spTree>
    <p:extLst>
      <p:ext uri="{BB962C8B-B14F-4D97-AF65-F5344CB8AC3E}">
        <p14:creationId xmlns:p14="http://schemas.microsoft.com/office/powerpoint/2010/main" val="41896089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GB" altLang="en-US"/>
          </a:p>
        </p:txBody>
      </p:sp>
      <p:sp>
        <p:nvSpPr>
          <p:cNvPr id="6" name="Fußzeilenplatzhalter 5"/>
          <p:cNvSpPr>
            <a:spLocks noGrp="1"/>
          </p:cNvSpPr>
          <p:nvPr>
            <p:ph type="ftr" sz="quarter" idx="11"/>
          </p:nvPr>
        </p:nvSpPr>
        <p:spPr/>
        <p:txBody>
          <a:bodyPr/>
          <a:lstStyle>
            <a:lvl1pPr>
              <a:defRPr/>
            </a:lvl1pPr>
          </a:lstStyle>
          <a:p>
            <a:endParaRPr lang="en-GB" altLang="en-US"/>
          </a:p>
        </p:txBody>
      </p:sp>
      <p:sp>
        <p:nvSpPr>
          <p:cNvPr id="7" name="Foliennummernplatzhalter 6"/>
          <p:cNvSpPr>
            <a:spLocks noGrp="1"/>
          </p:cNvSpPr>
          <p:nvPr>
            <p:ph type="sldNum" sz="quarter" idx="12"/>
          </p:nvPr>
        </p:nvSpPr>
        <p:spPr/>
        <p:txBody>
          <a:bodyPr/>
          <a:lstStyle>
            <a:lvl1pPr>
              <a:defRPr/>
            </a:lvl1pPr>
          </a:lstStyle>
          <a:p>
            <a:fld id="{5B9AD57B-2A90-4026-A87B-B79EB9C09563}" type="slidenum">
              <a:rPr lang="en-GB" altLang="en-US"/>
              <a:pPr/>
              <a:t>‹Nr.›</a:t>
            </a:fld>
            <a:endParaRPr lang="en-GB" altLang="en-US"/>
          </a:p>
        </p:txBody>
      </p:sp>
    </p:spTree>
    <p:extLst>
      <p:ext uri="{BB962C8B-B14F-4D97-AF65-F5344CB8AC3E}">
        <p14:creationId xmlns:p14="http://schemas.microsoft.com/office/powerpoint/2010/main" val="29935916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GB" altLang="en-US"/>
          </a:p>
        </p:txBody>
      </p:sp>
      <p:sp>
        <p:nvSpPr>
          <p:cNvPr id="6" name="Fußzeilenplatzhalter 5"/>
          <p:cNvSpPr>
            <a:spLocks noGrp="1"/>
          </p:cNvSpPr>
          <p:nvPr>
            <p:ph type="ftr" sz="quarter" idx="11"/>
          </p:nvPr>
        </p:nvSpPr>
        <p:spPr/>
        <p:txBody>
          <a:bodyPr/>
          <a:lstStyle>
            <a:lvl1pPr>
              <a:defRPr/>
            </a:lvl1pPr>
          </a:lstStyle>
          <a:p>
            <a:endParaRPr lang="en-GB" altLang="en-US"/>
          </a:p>
        </p:txBody>
      </p:sp>
      <p:sp>
        <p:nvSpPr>
          <p:cNvPr id="7" name="Foliennummernplatzhalter 6"/>
          <p:cNvSpPr>
            <a:spLocks noGrp="1"/>
          </p:cNvSpPr>
          <p:nvPr>
            <p:ph type="sldNum" sz="quarter" idx="12"/>
          </p:nvPr>
        </p:nvSpPr>
        <p:spPr/>
        <p:txBody>
          <a:bodyPr/>
          <a:lstStyle>
            <a:lvl1pPr>
              <a:defRPr/>
            </a:lvl1pPr>
          </a:lstStyle>
          <a:p>
            <a:fld id="{680D084D-0D9A-4557-ADB1-BEEF342AFB9A}" type="slidenum">
              <a:rPr lang="en-GB" altLang="en-US"/>
              <a:pPr/>
              <a:t>‹Nr.›</a:t>
            </a:fld>
            <a:endParaRPr lang="en-GB" altLang="en-US"/>
          </a:p>
        </p:txBody>
      </p:sp>
    </p:spTree>
    <p:extLst>
      <p:ext uri="{BB962C8B-B14F-4D97-AF65-F5344CB8AC3E}">
        <p14:creationId xmlns:p14="http://schemas.microsoft.com/office/powerpoint/2010/main" val="16305845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74675" y="304800"/>
            <a:ext cx="8001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smtClean="0"/>
              <a:t>Titelmasterformat durch Klicken bearbeiten</a:t>
            </a:r>
          </a:p>
        </p:txBody>
      </p:sp>
      <p:sp>
        <p:nvSpPr>
          <p:cNvPr id="12291" name="Rectangle 3"/>
          <p:cNvSpPr>
            <a:spLocks noGrp="1" noChangeArrowheads="1"/>
          </p:cNvSpPr>
          <p:nvPr>
            <p:ph type="body" idx="1"/>
          </p:nvPr>
        </p:nvSpPr>
        <p:spPr bwMode="auto">
          <a:xfrm>
            <a:off x="566738" y="1196975"/>
            <a:ext cx="8001000"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Textmasterformate durch Klicken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12292" name="AutoShape 4"/>
          <p:cNvSpPr>
            <a:spLocks noChangeArrowheads="1"/>
          </p:cNvSpPr>
          <p:nvPr/>
        </p:nvSpPr>
        <p:spPr bwMode="auto">
          <a:xfrm>
            <a:off x="609600" y="981075"/>
            <a:ext cx="7958138" cy="109538"/>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altLang="en-US" sz="2400">
              <a:latin typeface="Trebuchet MS" pitchFamily="34" charset="0"/>
            </a:endParaRPr>
          </a:p>
        </p:txBody>
      </p:sp>
      <p:sp>
        <p:nvSpPr>
          <p:cNvPr id="1229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94"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en-GB" altLang="en-US"/>
          </a:p>
        </p:txBody>
      </p:sp>
      <p:sp>
        <p:nvSpPr>
          <p:cNvPr id="12295"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GB" altLang="en-US"/>
          </a:p>
        </p:txBody>
      </p:sp>
      <p:sp>
        <p:nvSpPr>
          <p:cNvPr id="12296"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0461A3EE-779A-4562-8A73-2DCD083D74E3}" type="slidenum">
              <a:rPr lang="en-GB" altLang="en-US"/>
              <a:pPr/>
              <a:t>‹Nr.›</a:t>
            </a:fld>
            <a:endParaRPr lang="en-GB"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fade/>
  </p:transition>
  <p:timing>
    <p:tnLst>
      <p:par>
        <p:cTn id="1" dur="indefinite" restart="never" nodeType="tmRoot"/>
      </p:par>
    </p:tnLst>
  </p:timing>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Trebuchet MS" pitchFamily="34" charset="0"/>
        </a:defRPr>
      </a:lvl2pPr>
      <a:lvl3pPr algn="l" rtl="0" fontAlgn="base">
        <a:spcBef>
          <a:spcPct val="0"/>
        </a:spcBef>
        <a:spcAft>
          <a:spcPct val="0"/>
        </a:spcAft>
        <a:defRPr sz="2800">
          <a:solidFill>
            <a:schemeClr val="tx2"/>
          </a:solidFill>
          <a:latin typeface="Trebuchet MS" pitchFamily="34" charset="0"/>
        </a:defRPr>
      </a:lvl3pPr>
      <a:lvl4pPr algn="l" rtl="0" fontAlgn="base">
        <a:spcBef>
          <a:spcPct val="0"/>
        </a:spcBef>
        <a:spcAft>
          <a:spcPct val="0"/>
        </a:spcAft>
        <a:defRPr sz="2800">
          <a:solidFill>
            <a:schemeClr val="tx2"/>
          </a:solidFill>
          <a:latin typeface="Trebuchet MS" pitchFamily="34" charset="0"/>
        </a:defRPr>
      </a:lvl4pPr>
      <a:lvl5pPr algn="l" rtl="0" fontAlgn="base">
        <a:spcBef>
          <a:spcPct val="0"/>
        </a:spcBef>
        <a:spcAft>
          <a:spcPct val="0"/>
        </a:spcAft>
        <a:defRPr sz="2800">
          <a:solidFill>
            <a:schemeClr val="tx2"/>
          </a:solidFill>
          <a:latin typeface="Trebuchet MS" pitchFamily="34" charset="0"/>
        </a:defRPr>
      </a:lvl5pPr>
      <a:lvl6pPr marL="457200" algn="l" rtl="0" fontAlgn="base">
        <a:spcBef>
          <a:spcPct val="0"/>
        </a:spcBef>
        <a:spcAft>
          <a:spcPct val="0"/>
        </a:spcAft>
        <a:defRPr sz="2800">
          <a:solidFill>
            <a:schemeClr val="tx2"/>
          </a:solidFill>
          <a:latin typeface="Trebuchet MS" pitchFamily="34" charset="0"/>
        </a:defRPr>
      </a:lvl6pPr>
      <a:lvl7pPr marL="914400" algn="l" rtl="0" fontAlgn="base">
        <a:spcBef>
          <a:spcPct val="0"/>
        </a:spcBef>
        <a:spcAft>
          <a:spcPct val="0"/>
        </a:spcAft>
        <a:defRPr sz="2800">
          <a:solidFill>
            <a:schemeClr val="tx2"/>
          </a:solidFill>
          <a:latin typeface="Trebuchet MS" pitchFamily="34" charset="0"/>
        </a:defRPr>
      </a:lvl7pPr>
      <a:lvl8pPr marL="1371600" algn="l" rtl="0" fontAlgn="base">
        <a:spcBef>
          <a:spcPct val="0"/>
        </a:spcBef>
        <a:spcAft>
          <a:spcPct val="0"/>
        </a:spcAft>
        <a:defRPr sz="2800">
          <a:solidFill>
            <a:schemeClr val="tx2"/>
          </a:solidFill>
          <a:latin typeface="Trebuchet MS" pitchFamily="34" charset="0"/>
        </a:defRPr>
      </a:lvl8pPr>
      <a:lvl9pPr marL="1828800" algn="l" rtl="0" fontAlgn="base">
        <a:spcBef>
          <a:spcPct val="0"/>
        </a:spcBef>
        <a:spcAft>
          <a:spcPct val="0"/>
        </a:spcAft>
        <a:defRPr sz="2800">
          <a:solidFill>
            <a:schemeClr val="tx2"/>
          </a:solidFill>
          <a:latin typeface="Trebuchet MS" pitchFamily="34" charset="0"/>
        </a:defRPr>
      </a:lvl9pPr>
    </p:titleStyle>
    <p:bodyStyle>
      <a:lvl1pPr marL="469900" indent="-469900" algn="l" rtl="0" fontAlgn="base">
        <a:spcBef>
          <a:spcPct val="25000"/>
        </a:spcBef>
        <a:spcAft>
          <a:spcPct val="0"/>
        </a:spcAft>
        <a:buClr>
          <a:schemeClr val="accent2"/>
        </a:buClr>
        <a:buFont typeface="Wingdings" pitchFamily="2" charset="2"/>
        <a:buChar char="o"/>
        <a:defRPr sz="2400">
          <a:solidFill>
            <a:schemeClr val="tx1"/>
          </a:solidFill>
          <a:latin typeface="+mn-lt"/>
          <a:ea typeface="+mn-ea"/>
          <a:cs typeface="+mn-cs"/>
        </a:defRPr>
      </a:lvl1pPr>
      <a:lvl2pPr marL="908050" indent="-436563" algn="l" rtl="0" fontAlgn="base">
        <a:spcBef>
          <a:spcPct val="25000"/>
        </a:spcBef>
        <a:spcAft>
          <a:spcPct val="0"/>
        </a:spcAft>
        <a:buClr>
          <a:schemeClr val="accent2"/>
        </a:buClr>
        <a:buFont typeface="Wingdings" pitchFamily="2" charset="2"/>
        <a:buChar char="n"/>
        <a:defRPr sz="2000">
          <a:solidFill>
            <a:schemeClr val="tx1"/>
          </a:solidFill>
          <a:latin typeface="+mn-lt"/>
        </a:defRPr>
      </a:lvl2pPr>
      <a:lvl3pPr marL="1304925" indent="-395288" algn="l" rtl="0" fontAlgn="base">
        <a:spcBef>
          <a:spcPct val="25000"/>
        </a:spcBef>
        <a:spcAft>
          <a:spcPct val="0"/>
        </a:spcAft>
        <a:buClr>
          <a:schemeClr val="accent2"/>
        </a:buClr>
        <a:buFont typeface="Wingdings" pitchFamily="2" charset="2"/>
        <a:buChar char="o"/>
        <a:defRPr>
          <a:solidFill>
            <a:schemeClr val="tx1"/>
          </a:solidFill>
          <a:latin typeface="+mn-lt"/>
        </a:defRPr>
      </a:lvl3pPr>
      <a:lvl4pPr marL="1693863" indent="-387350" algn="l" rtl="0" fontAlgn="base">
        <a:spcBef>
          <a:spcPct val="25000"/>
        </a:spcBef>
        <a:spcAft>
          <a:spcPct val="0"/>
        </a:spcAft>
        <a:buClr>
          <a:schemeClr val="accent2"/>
        </a:buClr>
        <a:buFont typeface="Wingdings" pitchFamily="2" charset="2"/>
        <a:buChar char="n"/>
        <a:defRPr sz="16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14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14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14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14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orumamdeutschenmuseum.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isaca.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itgi.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slide" Target="slide59.xml"/><Relationship Id="rId3" Type="http://schemas.openxmlformats.org/officeDocument/2006/relationships/notesSlide" Target="../notesSlides/notesSlide40.xml"/><Relationship Id="rId7" Type="http://schemas.openxmlformats.org/officeDocument/2006/relationships/slide" Target="slide47.xml"/><Relationship Id="rId12" Type="http://schemas.openxmlformats.org/officeDocument/2006/relationships/image" Target="../media/image16.emf"/><Relationship Id="rId2" Type="http://schemas.openxmlformats.org/officeDocument/2006/relationships/slideLayout" Target="../slideLayouts/slideLayout2.xml"/><Relationship Id="rId16" Type="http://schemas.openxmlformats.org/officeDocument/2006/relationships/image" Target="../media/image18.png"/><Relationship Id="rId1" Type="http://schemas.openxmlformats.org/officeDocument/2006/relationships/vmlDrawing" Target="../drawings/vmlDrawing1.vml"/><Relationship Id="rId6" Type="http://schemas.openxmlformats.org/officeDocument/2006/relationships/image" Target="../media/image14.emf"/><Relationship Id="rId11" Type="http://schemas.openxmlformats.org/officeDocument/2006/relationships/oleObject" Target="../embeddings/oleObject3.bin"/><Relationship Id="rId5" Type="http://schemas.openxmlformats.org/officeDocument/2006/relationships/oleObject" Target="../embeddings/oleObject1.bin"/><Relationship Id="rId15" Type="http://schemas.openxmlformats.org/officeDocument/2006/relationships/image" Target="../media/image17.emf"/><Relationship Id="rId10" Type="http://schemas.openxmlformats.org/officeDocument/2006/relationships/slide" Target="slide48.xml"/><Relationship Id="rId4" Type="http://schemas.openxmlformats.org/officeDocument/2006/relationships/slide" Target="slide53.xml"/><Relationship Id="rId9" Type="http://schemas.openxmlformats.org/officeDocument/2006/relationships/image" Target="../media/image15.emf"/><Relationship Id="rId1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GB" altLang="en-US" b="1"/>
              <a:t>Workshop: </a:t>
            </a:r>
            <a:r>
              <a:rPr lang="de-DE" altLang="en-US" b="1"/>
              <a:t>Governance, Risk, Compliance (GRC) &amp; Identity Management</a:t>
            </a:r>
            <a:endParaRPr lang="en-GB" altLang="en-US" sz="3400"/>
          </a:p>
        </p:txBody>
      </p:sp>
      <p:sp>
        <p:nvSpPr>
          <p:cNvPr id="21507" name="Rectangle 3"/>
          <p:cNvSpPr>
            <a:spLocks noGrp="1" noChangeArrowheads="1"/>
          </p:cNvSpPr>
          <p:nvPr>
            <p:ph type="subTitle" idx="1"/>
          </p:nvPr>
        </p:nvSpPr>
        <p:spPr>
          <a:xfrm>
            <a:off x="1066800" y="4473575"/>
            <a:ext cx="7010400" cy="1727200"/>
          </a:xfrm>
        </p:spPr>
        <p:txBody>
          <a:bodyPr/>
          <a:lstStyle/>
          <a:p>
            <a:pPr>
              <a:lnSpc>
                <a:spcPct val="80000"/>
              </a:lnSpc>
            </a:pPr>
            <a:r>
              <a:rPr lang="en-GB" altLang="en-US" sz="1600"/>
              <a:t>2008-04-25, 09:00-12:30, Track: Workshop I</a:t>
            </a:r>
          </a:p>
          <a:p>
            <a:pPr marL="457200" lvl="1" indent="-277813">
              <a:lnSpc>
                <a:spcPct val="80000"/>
              </a:lnSpc>
            </a:pPr>
            <a:r>
              <a:rPr lang="en-GB" altLang="en-US" sz="1600"/>
              <a:t>Dr. Horst Walther, Kuppinger Cole + Partner</a:t>
            </a:r>
          </a:p>
          <a:p>
            <a:pPr>
              <a:lnSpc>
                <a:spcPct val="80000"/>
              </a:lnSpc>
            </a:pPr>
            <a:endParaRPr lang="en-GB" altLang="en-US" sz="1600"/>
          </a:p>
          <a:p>
            <a:pPr>
              <a:lnSpc>
                <a:spcPct val="80000"/>
              </a:lnSpc>
            </a:pPr>
            <a:r>
              <a:rPr lang="en-GB" altLang="en-US" sz="1600"/>
              <a:t>Forum am Deutschen Museum</a:t>
            </a:r>
            <a:br>
              <a:rPr lang="en-GB" altLang="en-US" sz="1600"/>
            </a:br>
            <a:r>
              <a:rPr lang="en-GB" altLang="en-US" sz="1600"/>
              <a:t>Museumsinsel 1 • 80538 München </a:t>
            </a:r>
            <a:br>
              <a:rPr lang="en-GB" altLang="en-US" sz="1600"/>
            </a:br>
            <a:r>
              <a:rPr lang="en-GB" altLang="en-US" sz="1600"/>
              <a:t>Phone: +49 89211 25170 • Fax: +49 89211 25165 </a:t>
            </a:r>
            <a:br>
              <a:rPr lang="en-GB" altLang="en-US" sz="1600"/>
            </a:br>
            <a:r>
              <a:rPr lang="en-GB" altLang="en-US" sz="1600"/>
              <a:t>Web: </a:t>
            </a:r>
            <a:r>
              <a:rPr lang="en-GB" altLang="en-US" sz="1600">
                <a:hlinkClick r:id="rId3"/>
              </a:rPr>
              <a:t>http://www.forumamdeutschenmuseum.de</a:t>
            </a:r>
            <a:endParaRPr lang="en-GB" altLang="en-US" sz="1600"/>
          </a:p>
        </p:txBody>
      </p:sp>
      <p:sp>
        <p:nvSpPr>
          <p:cNvPr id="21508" name="Text Box 4"/>
          <p:cNvSpPr txBox="1">
            <a:spLocks noChangeArrowheads="1"/>
          </p:cNvSpPr>
          <p:nvPr/>
        </p:nvSpPr>
        <p:spPr bwMode="auto">
          <a:xfrm>
            <a:off x="1871663" y="6165850"/>
            <a:ext cx="5400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000">
                <a:latin typeface="Trebuchet MS" pitchFamily="34" charset="0"/>
              </a:rPr>
              <a:t>Dr. Horst Walther, Version 2008-04-21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title"/>
          </p:nvPr>
        </p:nvSpPr>
        <p:spPr/>
        <p:txBody>
          <a:bodyPr/>
          <a:lstStyle/>
          <a:p>
            <a:pPr>
              <a:spcBef>
                <a:spcPct val="25000"/>
              </a:spcBef>
            </a:pPr>
            <a:r>
              <a:rPr lang="en-GB" altLang="en-US"/>
              <a:t>What to be compliance with</a:t>
            </a:r>
            <a:br>
              <a:rPr lang="en-GB" altLang="en-US"/>
            </a:br>
            <a:r>
              <a:rPr lang="en-GB" altLang="en-US" sz="1800"/>
              <a:t>Regulations with focus on Germany</a:t>
            </a:r>
          </a:p>
        </p:txBody>
      </p:sp>
      <p:sp>
        <p:nvSpPr>
          <p:cNvPr id="831491" name="Rectangle 3"/>
          <p:cNvSpPr>
            <a:spLocks noGrp="1" noChangeArrowheads="1"/>
          </p:cNvSpPr>
          <p:nvPr>
            <p:ph type="body" idx="1"/>
          </p:nvPr>
        </p:nvSpPr>
        <p:spPr/>
        <p:txBody>
          <a:bodyPr/>
          <a:lstStyle/>
          <a:p>
            <a:r>
              <a:rPr lang="en-GB" altLang="en-US" sz="1600"/>
              <a:t>BDSG Bundesdatenschutz-Gesetz</a:t>
            </a:r>
          </a:p>
          <a:p>
            <a:r>
              <a:rPr lang="en-GB" altLang="en-US" sz="1600"/>
              <a:t>EnWG Energiewirtschaftsgesetz</a:t>
            </a:r>
          </a:p>
          <a:p>
            <a:r>
              <a:rPr lang="en-GB" altLang="en-US" sz="1600"/>
              <a:t>SOX Sarbanes-Oxley Act</a:t>
            </a:r>
          </a:p>
          <a:p>
            <a:r>
              <a:rPr lang="en-GB" altLang="en-US" sz="1600"/>
              <a:t>HIPAA Health Insurance Portability and Accountalability Act of 1996</a:t>
            </a:r>
          </a:p>
          <a:p>
            <a:r>
              <a:rPr lang="en-GB" altLang="en-US" sz="1600"/>
              <a:t>FDA 21 CFR Part 11 Pharmazeutische Industrie</a:t>
            </a:r>
          </a:p>
          <a:p>
            <a:r>
              <a:rPr lang="en-GB" altLang="en-US" sz="1600"/>
              <a:t>Basel II Eigenkapitalregeln</a:t>
            </a:r>
          </a:p>
          <a:p>
            <a:r>
              <a:rPr lang="en-GB" altLang="en-US" sz="1600"/>
              <a:t>8. EU-Richtlinie Prüfung des Jahresabschlusses und des konsolidierten Abschlusses</a:t>
            </a:r>
          </a:p>
          <a:p>
            <a:r>
              <a:rPr lang="en-GB" altLang="en-US" sz="1600"/>
              <a:t>HGB Handelsgesetzbuch</a:t>
            </a:r>
          </a:p>
          <a:p>
            <a:r>
              <a:rPr lang="en-GB" altLang="en-US" sz="1600"/>
              <a:t>KonTraG Kontroll- und Transparenz-Gesetz</a:t>
            </a:r>
          </a:p>
          <a:p>
            <a:r>
              <a:rPr lang="en-GB" altLang="en-US" sz="1600"/>
              <a:t>EU-Richtlinie 95/46/EG European Privacy Directive</a:t>
            </a:r>
          </a:p>
          <a:p>
            <a:r>
              <a:rPr lang="en-GB" altLang="en-US" sz="1600"/>
              <a:t>EU-Richtlinie 2002/58/EC Directive on privacy and electronic communications</a:t>
            </a:r>
          </a:p>
          <a:p>
            <a:r>
              <a:rPr lang="en-GB" altLang="en-US" sz="1600"/>
              <a:t>§25 Kreditwesengesetz</a:t>
            </a:r>
          </a:p>
          <a:p>
            <a:r>
              <a:rPr lang="en-GB" altLang="en-US" sz="1600"/>
              <a:t>FFIEC US Banken, 2-Faktor Authentisierung für hochvolumige Transaktionen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ChangeArrowheads="1"/>
          </p:cNvSpPr>
          <p:nvPr>
            <p:ph type="title"/>
          </p:nvPr>
        </p:nvSpPr>
        <p:spPr/>
        <p:txBody>
          <a:bodyPr/>
          <a:lstStyle/>
          <a:p>
            <a:r>
              <a:rPr lang="en-GB" altLang="en-US"/>
              <a:t>What to be compliance with</a:t>
            </a:r>
            <a:br>
              <a:rPr lang="en-GB" altLang="en-US"/>
            </a:br>
            <a:r>
              <a:rPr lang="en-GB" altLang="en-US" sz="1800"/>
              <a:t>Regulations with focus on Germany</a:t>
            </a:r>
            <a:endParaRPr lang="de-DE" altLang="en-US" sz="1800"/>
          </a:p>
        </p:txBody>
      </p:sp>
      <p:sp>
        <p:nvSpPr>
          <p:cNvPr id="833539" name="Rectangle 3"/>
          <p:cNvSpPr>
            <a:spLocks noGrp="1" noChangeArrowheads="1"/>
          </p:cNvSpPr>
          <p:nvPr>
            <p:ph type="body" idx="1"/>
          </p:nvPr>
        </p:nvSpPr>
        <p:spPr/>
        <p:txBody>
          <a:bodyPr/>
          <a:lstStyle/>
          <a:p>
            <a:pPr>
              <a:lnSpc>
                <a:spcPct val="90000"/>
              </a:lnSpc>
            </a:pPr>
            <a:r>
              <a:rPr lang="de-DE" altLang="en-US" sz="2000"/>
              <a:t>SigG Signaturgesetz</a:t>
            </a:r>
          </a:p>
          <a:p>
            <a:pPr>
              <a:lnSpc>
                <a:spcPct val="90000"/>
              </a:lnSpc>
            </a:pPr>
            <a:r>
              <a:rPr lang="de-DE" altLang="en-US" sz="2000"/>
              <a:t>KgVO Krankengeschichtenverordnung</a:t>
            </a:r>
          </a:p>
          <a:p>
            <a:pPr>
              <a:lnSpc>
                <a:spcPct val="90000"/>
              </a:lnSpc>
            </a:pPr>
            <a:r>
              <a:rPr lang="de-DE" altLang="en-US" sz="2000"/>
              <a:t>RöVO Röntgenverordnung</a:t>
            </a:r>
          </a:p>
          <a:p>
            <a:pPr>
              <a:lnSpc>
                <a:spcPct val="90000"/>
              </a:lnSpc>
            </a:pPr>
            <a:r>
              <a:rPr lang="de-DE" altLang="en-US" sz="2000"/>
              <a:t>GDPdU Digitale Betriebsprüfung</a:t>
            </a:r>
          </a:p>
          <a:p>
            <a:pPr>
              <a:lnSpc>
                <a:spcPct val="90000"/>
              </a:lnSpc>
            </a:pPr>
            <a:r>
              <a:rPr lang="de-DE" altLang="en-US" sz="2000"/>
              <a:t>DOMEA Dokumenten-Mgmt. und el. Archivierung</a:t>
            </a:r>
          </a:p>
          <a:p>
            <a:pPr>
              <a:lnSpc>
                <a:spcPct val="90000"/>
              </a:lnSpc>
            </a:pPr>
            <a:r>
              <a:rPr lang="de-DE" altLang="en-US" sz="2000"/>
              <a:t>SEC (Rule 17a-3 &amp; 17a-4) Elektronische Archivierung</a:t>
            </a:r>
          </a:p>
          <a:p>
            <a:pPr>
              <a:lnSpc>
                <a:spcPct val="90000"/>
              </a:lnSpc>
            </a:pPr>
            <a:r>
              <a:rPr lang="de-DE" altLang="en-US" sz="2000"/>
              <a:t>US Electric Reliability Council US Energiewirtschaft</a:t>
            </a:r>
          </a:p>
          <a:p>
            <a:pPr>
              <a:lnSpc>
                <a:spcPct val="90000"/>
              </a:lnSpc>
            </a:pPr>
            <a:r>
              <a:rPr lang="de-DE" altLang="en-US" sz="2000"/>
              <a:t>BSI Grundschutz Security</a:t>
            </a:r>
          </a:p>
          <a:p>
            <a:pPr>
              <a:lnSpc>
                <a:spcPct val="90000"/>
              </a:lnSpc>
            </a:pPr>
            <a:r>
              <a:rPr lang="de-DE" altLang="en-US" sz="2000"/>
              <a:t>FIPS Federal Information Processing Standard</a:t>
            </a:r>
          </a:p>
          <a:p>
            <a:pPr>
              <a:lnSpc>
                <a:spcPct val="90000"/>
              </a:lnSpc>
            </a:pPr>
            <a:r>
              <a:rPr lang="de-DE" altLang="en-US" sz="2000"/>
              <a:t>ISO 17799 Security</a:t>
            </a:r>
          </a:p>
          <a:p>
            <a:pPr>
              <a:lnSpc>
                <a:spcPct val="90000"/>
              </a:lnSpc>
            </a:pPr>
            <a:r>
              <a:rPr lang="de-DE" altLang="en-US" sz="2000"/>
              <a:t>COBIT Control Objectives for Information and related Technology</a:t>
            </a:r>
          </a:p>
          <a:p>
            <a:pPr>
              <a:lnSpc>
                <a:spcPct val="90000"/>
              </a:lnSpc>
            </a:pPr>
            <a:r>
              <a:rPr lang="de-DE" altLang="en-US" sz="2000"/>
              <a:t>ITIL IT Infrastructure Library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ChangeArrowheads="1"/>
          </p:cNvSpPr>
          <p:nvPr>
            <p:ph type="title"/>
          </p:nvPr>
        </p:nvSpPr>
        <p:spPr/>
        <p:txBody>
          <a:bodyPr/>
          <a:lstStyle/>
          <a:p>
            <a:pPr>
              <a:spcBef>
                <a:spcPct val="25000"/>
              </a:spcBef>
            </a:pPr>
            <a:r>
              <a:rPr lang="en-GB" altLang="en-US"/>
              <a:t>Corporate Governance is embedded</a:t>
            </a:r>
            <a:br>
              <a:rPr lang="en-GB" altLang="en-US"/>
            </a:br>
            <a:r>
              <a:rPr lang="en-GB" altLang="en-US" sz="1800"/>
              <a:t>OECD Principles of Corporate Governance</a:t>
            </a:r>
          </a:p>
        </p:txBody>
      </p:sp>
      <p:sp>
        <p:nvSpPr>
          <p:cNvPr id="835587" name="Rectangle 3"/>
          <p:cNvSpPr>
            <a:spLocks noGrp="1" noChangeArrowheads="1"/>
          </p:cNvSpPr>
          <p:nvPr>
            <p:ph type="body" idx="1"/>
          </p:nvPr>
        </p:nvSpPr>
        <p:spPr/>
        <p:txBody>
          <a:bodyPr/>
          <a:lstStyle/>
          <a:p>
            <a:r>
              <a:rPr lang="en-GB" altLang="en-US"/>
              <a:t>Corporate governance is only </a:t>
            </a:r>
            <a:r>
              <a:rPr lang="en-GB" altLang="en-US" b="1"/>
              <a:t>part of the larger economic context</a:t>
            </a:r>
            <a:r>
              <a:rPr lang="en-GB" altLang="en-US"/>
              <a:t> in which firms operate that includes, for example, macroeconomic policies and the degree of competition in product and factor markets. </a:t>
            </a:r>
          </a:p>
          <a:p>
            <a:r>
              <a:rPr lang="en-GB" altLang="en-US"/>
              <a:t>The corporate governance framework also depends on the </a:t>
            </a:r>
            <a:r>
              <a:rPr lang="en-GB" altLang="en-US" b="1"/>
              <a:t>legal</a:t>
            </a:r>
            <a:r>
              <a:rPr lang="en-GB" altLang="en-US"/>
              <a:t>, </a:t>
            </a:r>
            <a:r>
              <a:rPr lang="en-GB" altLang="en-US" b="1"/>
              <a:t>regulatory</a:t>
            </a:r>
            <a:r>
              <a:rPr lang="en-GB" altLang="en-US"/>
              <a:t>, and </a:t>
            </a:r>
            <a:r>
              <a:rPr lang="en-GB" altLang="en-US" b="1"/>
              <a:t>institutional</a:t>
            </a:r>
            <a:r>
              <a:rPr lang="en-GB" altLang="en-US"/>
              <a:t> environment. </a:t>
            </a:r>
          </a:p>
          <a:p>
            <a:r>
              <a:rPr lang="en-GB" altLang="en-US"/>
              <a:t>In addition, factors such as </a:t>
            </a:r>
            <a:r>
              <a:rPr lang="en-GB" altLang="en-US" b="1"/>
              <a:t>business ethics</a:t>
            </a:r>
            <a:r>
              <a:rPr lang="en-GB" altLang="en-US"/>
              <a:t> and </a:t>
            </a:r>
            <a:r>
              <a:rPr lang="en-GB" altLang="en-US" b="1"/>
              <a:t>corporate awareness</a:t>
            </a:r>
            <a:r>
              <a:rPr lang="en-GB" altLang="en-US"/>
              <a:t> of the </a:t>
            </a:r>
            <a:r>
              <a:rPr lang="en-GB" altLang="en-US" b="1"/>
              <a:t>environmental</a:t>
            </a:r>
            <a:r>
              <a:rPr lang="en-GB" altLang="en-US"/>
              <a:t> and </a:t>
            </a:r>
            <a:r>
              <a:rPr lang="en-GB" altLang="en-US" b="1"/>
              <a:t>societal</a:t>
            </a:r>
            <a:r>
              <a:rPr lang="en-GB" altLang="en-US"/>
              <a:t> interests of the communities in which a company operates can also have an impact on its reputation and its long-term success.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p:txBody>
          <a:bodyPr/>
          <a:lstStyle/>
          <a:p>
            <a:r>
              <a:rPr lang="de-DE" altLang="en-US"/>
              <a:t>Sarbanes-Oxley Act – Software-Relevant Sections</a:t>
            </a:r>
            <a:endParaRPr lang="en-US" altLang="en-US"/>
          </a:p>
        </p:txBody>
      </p:sp>
      <p:graphicFrame>
        <p:nvGraphicFramePr>
          <p:cNvPr id="862211" name="Group 3"/>
          <p:cNvGraphicFramePr>
            <a:graphicFrameLocks noGrp="1"/>
          </p:cNvGraphicFramePr>
          <p:nvPr/>
        </p:nvGraphicFramePr>
        <p:xfrm>
          <a:off x="285750" y="1160463"/>
          <a:ext cx="8694738" cy="4759773"/>
        </p:xfrm>
        <a:graphic>
          <a:graphicData uri="http://schemas.openxmlformats.org/drawingml/2006/table">
            <a:tbl>
              <a:tblPr/>
              <a:tblGrid>
                <a:gridCol w="944563"/>
                <a:gridCol w="7750175"/>
              </a:tblGrid>
              <a:tr h="369888">
                <a:tc>
                  <a:txBody>
                    <a:bodyPr/>
                    <a:lstStyle>
                      <a:lvl1pPr>
                        <a:spcBef>
                          <a:spcPct val="25000"/>
                        </a:spcBef>
                        <a:buClr>
                          <a:schemeClr val="accent2"/>
                        </a:buClr>
                        <a:buFont typeface="Wingdings" pitchFamily="2" charset="2"/>
                        <a:defRPr sz="2000">
                          <a:solidFill>
                            <a:schemeClr val="tx1"/>
                          </a:solidFill>
                          <a:latin typeface="Trebuchet MS" pitchFamily="34" charset="0"/>
                        </a:defRPr>
                      </a:lvl1pPr>
                      <a:lvl2pPr marL="190500">
                        <a:spcBef>
                          <a:spcPct val="25000"/>
                        </a:spcBef>
                        <a:buClr>
                          <a:schemeClr val="accent2"/>
                        </a:buClr>
                        <a:buFont typeface="Wingdings" pitchFamily="2" charset="2"/>
                        <a:defRPr>
                          <a:solidFill>
                            <a:schemeClr val="tx1"/>
                          </a:solidFill>
                          <a:latin typeface="Trebuchet MS" pitchFamily="34" charset="0"/>
                        </a:defRPr>
                      </a:lvl2pPr>
                      <a:lvl3pPr marL="692150">
                        <a:spcBef>
                          <a:spcPct val="25000"/>
                        </a:spcBef>
                        <a:buClr>
                          <a:schemeClr val="accent2"/>
                        </a:buClr>
                        <a:buFont typeface="Wingdings" pitchFamily="2" charset="2"/>
                        <a:defRPr sz="1600">
                          <a:solidFill>
                            <a:schemeClr val="tx1"/>
                          </a:solidFill>
                          <a:latin typeface="Trebuchet MS" pitchFamily="34" charset="0"/>
                        </a:defRPr>
                      </a:lvl3pPr>
                      <a:lvl4pPr marL="1112838">
                        <a:spcBef>
                          <a:spcPct val="25000"/>
                        </a:spcBef>
                        <a:buClr>
                          <a:schemeClr val="accent2"/>
                        </a:buClr>
                        <a:buFont typeface="Wingdings" pitchFamily="2" charset="2"/>
                        <a:defRPr sz="1400">
                          <a:solidFill>
                            <a:schemeClr val="tx1"/>
                          </a:solidFill>
                          <a:latin typeface="Trebuchet MS" pitchFamily="34" charset="0"/>
                        </a:defRPr>
                      </a:lvl4pPr>
                      <a:lvl5pPr>
                        <a:spcBef>
                          <a:spcPct val="25000"/>
                        </a:spcBef>
                        <a:buClr>
                          <a:schemeClr val="accent2"/>
                        </a:buClr>
                        <a:buFont typeface="Wingdings" pitchFamily="2" charset="2"/>
                        <a:defRPr sz="1200">
                          <a:solidFill>
                            <a:schemeClr val="tx1"/>
                          </a:solidFill>
                          <a:latin typeface="Trebuchet MS" pitchFamily="34" charset="0"/>
                        </a:defRPr>
                      </a:lvl5pPr>
                      <a:lvl6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6pPr>
                      <a:lvl7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7pPr>
                      <a:lvl8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8pPr>
                      <a:lvl9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9pPr>
                    </a:lstStyle>
                    <a:p>
                      <a:pPr marL="0" marR="0" lvl="0" indent="0" algn="ctr" defTabSz="914400" rtl="0" eaLnBrk="1" fontAlgn="base" latinLnBrk="0" hangingPunct="1">
                        <a:lnSpc>
                          <a:spcPct val="100000"/>
                        </a:lnSpc>
                        <a:spcBef>
                          <a:spcPct val="25000"/>
                        </a:spcBef>
                        <a:spcAft>
                          <a:spcPct val="0"/>
                        </a:spcAft>
                        <a:buClr>
                          <a:schemeClr val="accent2"/>
                        </a:buClr>
                        <a:buSzTx/>
                        <a:buFont typeface="Wingdings" pitchFamily="2" charset="2"/>
                        <a:buNone/>
                        <a:tabLst/>
                      </a:pPr>
                      <a:r>
                        <a:rPr kumimoji="0" lang="de-DE" altLang="en-US" sz="1200" b="0" i="0" u="none" strike="noStrike" cap="none" normalizeH="0" baseline="0" smtClean="0">
                          <a:ln>
                            <a:noFill/>
                          </a:ln>
                          <a:solidFill>
                            <a:schemeClr val="tx1"/>
                          </a:solidFill>
                          <a:effectLst/>
                          <a:latin typeface="Trebuchet MS" pitchFamily="34" charset="0"/>
                        </a:rPr>
                        <a:t>Section</a:t>
                      </a:r>
                      <a:endParaRPr kumimoji="0" lang="en-US" altLang="en-US" sz="1200" b="0" i="0" u="none" strike="noStrike" cap="none" normalizeH="0" baseline="0" smtClean="0">
                        <a:ln>
                          <a:noFill/>
                        </a:ln>
                        <a:solidFill>
                          <a:schemeClr val="tx1"/>
                        </a:solidFill>
                        <a:effectLst/>
                        <a:latin typeface="Trebuchet MS"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5000"/>
                        </a:spcBef>
                        <a:buClr>
                          <a:schemeClr val="accent2"/>
                        </a:buClr>
                        <a:buFont typeface="Wingdings" pitchFamily="2" charset="2"/>
                        <a:defRPr sz="2000">
                          <a:solidFill>
                            <a:schemeClr val="tx1"/>
                          </a:solidFill>
                          <a:latin typeface="Trebuchet MS" pitchFamily="34" charset="0"/>
                        </a:defRPr>
                      </a:lvl1pPr>
                      <a:lvl2pPr marL="190500">
                        <a:spcBef>
                          <a:spcPct val="25000"/>
                        </a:spcBef>
                        <a:buClr>
                          <a:schemeClr val="accent2"/>
                        </a:buClr>
                        <a:buFont typeface="Wingdings" pitchFamily="2" charset="2"/>
                        <a:defRPr>
                          <a:solidFill>
                            <a:schemeClr val="tx1"/>
                          </a:solidFill>
                          <a:latin typeface="Trebuchet MS" pitchFamily="34" charset="0"/>
                        </a:defRPr>
                      </a:lvl2pPr>
                      <a:lvl3pPr marL="692150">
                        <a:spcBef>
                          <a:spcPct val="25000"/>
                        </a:spcBef>
                        <a:buClr>
                          <a:schemeClr val="accent2"/>
                        </a:buClr>
                        <a:buFont typeface="Wingdings" pitchFamily="2" charset="2"/>
                        <a:defRPr sz="1600">
                          <a:solidFill>
                            <a:schemeClr val="tx1"/>
                          </a:solidFill>
                          <a:latin typeface="Trebuchet MS" pitchFamily="34" charset="0"/>
                        </a:defRPr>
                      </a:lvl3pPr>
                      <a:lvl4pPr marL="1112838">
                        <a:spcBef>
                          <a:spcPct val="25000"/>
                        </a:spcBef>
                        <a:buClr>
                          <a:schemeClr val="accent2"/>
                        </a:buClr>
                        <a:buFont typeface="Wingdings" pitchFamily="2" charset="2"/>
                        <a:defRPr sz="1400">
                          <a:solidFill>
                            <a:schemeClr val="tx1"/>
                          </a:solidFill>
                          <a:latin typeface="Trebuchet MS" pitchFamily="34" charset="0"/>
                        </a:defRPr>
                      </a:lvl4pPr>
                      <a:lvl5pPr>
                        <a:spcBef>
                          <a:spcPct val="25000"/>
                        </a:spcBef>
                        <a:buClr>
                          <a:schemeClr val="accent2"/>
                        </a:buClr>
                        <a:buFont typeface="Wingdings" pitchFamily="2" charset="2"/>
                        <a:defRPr sz="1200">
                          <a:solidFill>
                            <a:schemeClr val="tx1"/>
                          </a:solidFill>
                          <a:latin typeface="Trebuchet MS" pitchFamily="34" charset="0"/>
                        </a:defRPr>
                      </a:lvl5pPr>
                      <a:lvl6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6pPr>
                      <a:lvl7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7pPr>
                      <a:lvl8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8pPr>
                      <a:lvl9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9pPr>
                    </a:lstStyle>
                    <a:p>
                      <a:pPr marL="0" marR="0" lvl="0" indent="0" algn="l" defTabSz="914400" rtl="0" eaLnBrk="1" fontAlgn="base" latinLnBrk="0" hangingPunct="1">
                        <a:lnSpc>
                          <a:spcPct val="100000"/>
                        </a:lnSpc>
                        <a:spcBef>
                          <a:spcPct val="25000"/>
                        </a:spcBef>
                        <a:spcAft>
                          <a:spcPct val="0"/>
                        </a:spcAft>
                        <a:buClr>
                          <a:schemeClr val="accent2"/>
                        </a:buClr>
                        <a:buSzTx/>
                        <a:buFont typeface="Wingdings" pitchFamily="2" charset="2"/>
                        <a:buNone/>
                        <a:tabLst/>
                      </a:pPr>
                      <a:r>
                        <a:rPr kumimoji="0" lang="de-DE" altLang="en-US" sz="1200" b="0" i="0" u="none" strike="noStrike" cap="none" normalizeH="0" baseline="0" smtClean="0">
                          <a:ln>
                            <a:noFill/>
                          </a:ln>
                          <a:solidFill>
                            <a:schemeClr val="tx1"/>
                          </a:solidFill>
                          <a:effectLst/>
                          <a:latin typeface="Trebuchet MS" pitchFamily="34" charset="0"/>
                        </a:rPr>
                        <a:t>Requirement</a:t>
                      </a:r>
                      <a:endParaRPr kumimoji="0" lang="en-US" altLang="en-US" sz="1200" b="0" i="0" u="none" strike="noStrike" cap="none" normalizeH="0" baseline="0" smtClean="0">
                        <a:ln>
                          <a:noFill/>
                        </a:ln>
                        <a:solidFill>
                          <a:schemeClr val="tx1"/>
                        </a:solidFill>
                        <a:effectLst/>
                        <a:latin typeface="Trebuchet MS"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31800">
                <a:tc>
                  <a:txBody>
                    <a:bodyPr/>
                    <a:lstStyle>
                      <a:lvl1pPr>
                        <a:spcBef>
                          <a:spcPct val="25000"/>
                        </a:spcBef>
                        <a:buClr>
                          <a:schemeClr val="accent2"/>
                        </a:buClr>
                        <a:buFont typeface="Wingdings" pitchFamily="2" charset="2"/>
                        <a:defRPr sz="2000">
                          <a:solidFill>
                            <a:schemeClr val="tx1"/>
                          </a:solidFill>
                          <a:latin typeface="Trebuchet MS" pitchFamily="34" charset="0"/>
                        </a:defRPr>
                      </a:lvl1pPr>
                      <a:lvl2pPr marL="190500">
                        <a:spcBef>
                          <a:spcPct val="25000"/>
                        </a:spcBef>
                        <a:buClr>
                          <a:schemeClr val="accent2"/>
                        </a:buClr>
                        <a:buFont typeface="Wingdings" pitchFamily="2" charset="2"/>
                        <a:defRPr>
                          <a:solidFill>
                            <a:schemeClr val="tx1"/>
                          </a:solidFill>
                          <a:latin typeface="Trebuchet MS" pitchFamily="34" charset="0"/>
                        </a:defRPr>
                      </a:lvl2pPr>
                      <a:lvl3pPr marL="692150">
                        <a:spcBef>
                          <a:spcPct val="25000"/>
                        </a:spcBef>
                        <a:buClr>
                          <a:schemeClr val="accent2"/>
                        </a:buClr>
                        <a:buFont typeface="Wingdings" pitchFamily="2" charset="2"/>
                        <a:defRPr sz="1600">
                          <a:solidFill>
                            <a:schemeClr val="tx1"/>
                          </a:solidFill>
                          <a:latin typeface="Trebuchet MS" pitchFamily="34" charset="0"/>
                        </a:defRPr>
                      </a:lvl3pPr>
                      <a:lvl4pPr marL="1112838">
                        <a:spcBef>
                          <a:spcPct val="25000"/>
                        </a:spcBef>
                        <a:buClr>
                          <a:schemeClr val="accent2"/>
                        </a:buClr>
                        <a:buFont typeface="Wingdings" pitchFamily="2" charset="2"/>
                        <a:defRPr sz="1400">
                          <a:solidFill>
                            <a:schemeClr val="tx1"/>
                          </a:solidFill>
                          <a:latin typeface="Trebuchet MS" pitchFamily="34" charset="0"/>
                        </a:defRPr>
                      </a:lvl4pPr>
                      <a:lvl5pPr>
                        <a:spcBef>
                          <a:spcPct val="25000"/>
                        </a:spcBef>
                        <a:buClr>
                          <a:schemeClr val="accent2"/>
                        </a:buClr>
                        <a:buFont typeface="Wingdings" pitchFamily="2" charset="2"/>
                        <a:defRPr sz="1200">
                          <a:solidFill>
                            <a:schemeClr val="tx1"/>
                          </a:solidFill>
                          <a:latin typeface="Trebuchet MS" pitchFamily="34" charset="0"/>
                        </a:defRPr>
                      </a:lvl5pPr>
                      <a:lvl6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6pPr>
                      <a:lvl7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7pPr>
                      <a:lvl8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8pPr>
                      <a:lvl9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9pPr>
                    </a:lstStyle>
                    <a:p>
                      <a:pPr marL="0" marR="0" lvl="0" indent="0" algn="ctr" defTabSz="914400" rtl="0" eaLnBrk="1" fontAlgn="base" latinLnBrk="0" hangingPunct="1">
                        <a:lnSpc>
                          <a:spcPct val="100000"/>
                        </a:lnSpc>
                        <a:spcBef>
                          <a:spcPct val="25000"/>
                        </a:spcBef>
                        <a:spcAft>
                          <a:spcPct val="0"/>
                        </a:spcAft>
                        <a:buClr>
                          <a:schemeClr val="accent2"/>
                        </a:buClr>
                        <a:buSzTx/>
                        <a:buFont typeface="Wingdings" pitchFamily="2" charset="2"/>
                        <a:buNone/>
                        <a:tabLst/>
                      </a:pPr>
                      <a:r>
                        <a:rPr kumimoji="0" lang="de-DE" altLang="en-US" sz="1200" b="0" i="0" u="none" strike="noStrike" cap="none" normalizeH="0" baseline="0" smtClean="0">
                          <a:ln>
                            <a:noFill/>
                          </a:ln>
                          <a:solidFill>
                            <a:schemeClr val="tx1"/>
                          </a:solidFill>
                          <a:effectLst/>
                          <a:latin typeface="Trebuchet MS" pitchFamily="34" charset="0"/>
                          <a:hlinkClick r:id="rId3" action="ppaction://hlinksldjump"/>
                        </a:rPr>
                        <a:t>301</a:t>
                      </a:r>
                      <a:endParaRPr kumimoji="0" lang="en-US" altLang="en-US" sz="1200" b="0" i="0" u="none" strike="noStrike" cap="none" normalizeH="0" baseline="0" smtClean="0">
                        <a:ln>
                          <a:noFill/>
                        </a:ln>
                        <a:solidFill>
                          <a:schemeClr val="tx1"/>
                        </a:solidFill>
                        <a:effectLst/>
                        <a:latin typeface="Trebuchet MS"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buClr>
                          <a:schemeClr val="accent2"/>
                        </a:buClr>
                        <a:buFont typeface="Wingdings" pitchFamily="2" charset="2"/>
                        <a:defRPr sz="2000">
                          <a:solidFill>
                            <a:schemeClr val="tx1"/>
                          </a:solidFill>
                          <a:latin typeface="Trebuchet MS" pitchFamily="34" charset="0"/>
                        </a:defRPr>
                      </a:lvl1pPr>
                      <a:lvl2pPr marL="381000" indent="-190500">
                        <a:spcBef>
                          <a:spcPct val="25000"/>
                        </a:spcBef>
                        <a:buClr>
                          <a:schemeClr val="accent2"/>
                        </a:buClr>
                        <a:buFont typeface="Wingdings" pitchFamily="2" charset="2"/>
                        <a:defRPr>
                          <a:solidFill>
                            <a:schemeClr val="tx1"/>
                          </a:solidFill>
                          <a:latin typeface="Trebuchet MS" pitchFamily="34" charset="0"/>
                        </a:defRPr>
                      </a:lvl2pPr>
                      <a:lvl3pPr marL="692150">
                        <a:spcBef>
                          <a:spcPct val="25000"/>
                        </a:spcBef>
                        <a:buClr>
                          <a:schemeClr val="accent2"/>
                        </a:buClr>
                        <a:buFont typeface="Wingdings" pitchFamily="2" charset="2"/>
                        <a:defRPr sz="1600">
                          <a:solidFill>
                            <a:schemeClr val="tx1"/>
                          </a:solidFill>
                          <a:latin typeface="Trebuchet MS" pitchFamily="34" charset="0"/>
                        </a:defRPr>
                      </a:lvl3pPr>
                      <a:lvl4pPr marL="1112838">
                        <a:spcBef>
                          <a:spcPct val="25000"/>
                        </a:spcBef>
                        <a:buClr>
                          <a:schemeClr val="accent2"/>
                        </a:buClr>
                        <a:buFont typeface="Wingdings" pitchFamily="2" charset="2"/>
                        <a:defRPr sz="1400">
                          <a:solidFill>
                            <a:schemeClr val="tx1"/>
                          </a:solidFill>
                          <a:latin typeface="Trebuchet MS" pitchFamily="34" charset="0"/>
                        </a:defRPr>
                      </a:lvl4pPr>
                      <a:lvl5pPr>
                        <a:spcBef>
                          <a:spcPct val="25000"/>
                        </a:spcBef>
                        <a:buClr>
                          <a:schemeClr val="accent2"/>
                        </a:buClr>
                        <a:buFont typeface="Wingdings" pitchFamily="2" charset="2"/>
                        <a:defRPr sz="1200">
                          <a:solidFill>
                            <a:schemeClr val="tx1"/>
                          </a:solidFill>
                          <a:latin typeface="Trebuchet MS" pitchFamily="34" charset="0"/>
                        </a:defRPr>
                      </a:lvl5pPr>
                      <a:lvl6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6pPr>
                      <a:lvl7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7pPr>
                      <a:lvl8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8pPr>
                      <a:lvl9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9pPr>
                    </a:lstStyle>
                    <a:p>
                      <a:pPr marL="0" marR="0" lvl="0" indent="0" algn="l" defTabSz="914400" rtl="0" eaLnBrk="1" fontAlgn="base" latinLnBrk="0" hangingPunct="1">
                        <a:lnSpc>
                          <a:spcPct val="100000"/>
                        </a:lnSpc>
                        <a:spcBef>
                          <a:spcPct val="25000"/>
                        </a:spcBef>
                        <a:spcAft>
                          <a:spcPct val="0"/>
                        </a:spcAft>
                        <a:buClr>
                          <a:schemeClr val="accent2"/>
                        </a:buClr>
                        <a:buSzPct val="80000"/>
                        <a:buFont typeface="Wingdings" pitchFamily="2" charset="2"/>
                        <a:buNone/>
                        <a:tabLst/>
                      </a:pPr>
                      <a:r>
                        <a:rPr kumimoji="0" lang="en-US" altLang="en-US" sz="1200" b="0" i="0" u="none" strike="noStrike" cap="none" normalizeH="0" baseline="0" smtClean="0">
                          <a:ln>
                            <a:noFill/>
                          </a:ln>
                          <a:solidFill>
                            <a:schemeClr val="tx1"/>
                          </a:solidFill>
                          <a:effectLst/>
                          <a:latin typeface="Trebuchet MS" pitchFamily="34" charset="0"/>
                        </a:rPr>
                        <a:t>The audit committee shall establish procedures for the confidential, anonymous submission by employees of the issuer of concerns regarding questionable accounting or auditing matters</a:t>
                      </a:r>
                      <a:endParaRPr kumimoji="0" lang="en-US" altLang="en-US" sz="1200" b="0" i="0" u="none" strike="noStrike" cap="none" normalizeH="0" baseline="0" smtClean="0">
                        <a:ln>
                          <a:noFill/>
                        </a:ln>
                        <a:solidFill>
                          <a:schemeClr val="tx1"/>
                        </a:solidFill>
                        <a:effectLst/>
                        <a:latin typeface="Trebuchet MS" pitchFamily="34" charset="0"/>
                        <a:cs typeface="Times New Roman" pitchFamily="18"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lvl1pPr>
                        <a:spcBef>
                          <a:spcPct val="25000"/>
                        </a:spcBef>
                        <a:buClr>
                          <a:schemeClr val="accent2"/>
                        </a:buClr>
                        <a:buFont typeface="Wingdings" pitchFamily="2" charset="2"/>
                        <a:defRPr sz="2000">
                          <a:solidFill>
                            <a:schemeClr val="tx1"/>
                          </a:solidFill>
                          <a:latin typeface="Trebuchet MS" pitchFamily="34" charset="0"/>
                        </a:defRPr>
                      </a:lvl1pPr>
                      <a:lvl2pPr marL="190500">
                        <a:spcBef>
                          <a:spcPct val="25000"/>
                        </a:spcBef>
                        <a:buClr>
                          <a:schemeClr val="accent2"/>
                        </a:buClr>
                        <a:buFont typeface="Wingdings" pitchFamily="2" charset="2"/>
                        <a:defRPr>
                          <a:solidFill>
                            <a:schemeClr val="tx1"/>
                          </a:solidFill>
                          <a:latin typeface="Trebuchet MS" pitchFamily="34" charset="0"/>
                        </a:defRPr>
                      </a:lvl2pPr>
                      <a:lvl3pPr marL="692150">
                        <a:spcBef>
                          <a:spcPct val="25000"/>
                        </a:spcBef>
                        <a:buClr>
                          <a:schemeClr val="accent2"/>
                        </a:buClr>
                        <a:buFont typeface="Wingdings" pitchFamily="2" charset="2"/>
                        <a:defRPr sz="1600">
                          <a:solidFill>
                            <a:schemeClr val="tx1"/>
                          </a:solidFill>
                          <a:latin typeface="Trebuchet MS" pitchFamily="34" charset="0"/>
                        </a:defRPr>
                      </a:lvl3pPr>
                      <a:lvl4pPr marL="1112838">
                        <a:spcBef>
                          <a:spcPct val="25000"/>
                        </a:spcBef>
                        <a:buClr>
                          <a:schemeClr val="accent2"/>
                        </a:buClr>
                        <a:buFont typeface="Wingdings" pitchFamily="2" charset="2"/>
                        <a:defRPr sz="1400">
                          <a:solidFill>
                            <a:schemeClr val="tx1"/>
                          </a:solidFill>
                          <a:latin typeface="Trebuchet MS" pitchFamily="34" charset="0"/>
                        </a:defRPr>
                      </a:lvl4pPr>
                      <a:lvl5pPr>
                        <a:spcBef>
                          <a:spcPct val="25000"/>
                        </a:spcBef>
                        <a:buClr>
                          <a:schemeClr val="accent2"/>
                        </a:buClr>
                        <a:buFont typeface="Wingdings" pitchFamily="2" charset="2"/>
                        <a:defRPr sz="1200">
                          <a:solidFill>
                            <a:schemeClr val="tx1"/>
                          </a:solidFill>
                          <a:latin typeface="Trebuchet MS" pitchFamily="34" charset="0"/>
                        </a:defRPr>
                      </a:lvl5pPr>
                      <a:lvl6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6pPr>
                      <a:lvl7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7pPr>
                      <a:lvl8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8pPr>
                      <a:lvl9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9pPr>
                    </a:lstStyle>
                    <a:p>
                      <a:pPr marL="0" marR="0" lvl="0" indent="0" algn="ctr" defTabSz="914400" rtl="0" eaLnBrk="1" fontAlgn="base" latinLnBrk="0" hangingPunct="1">
                        <a:lnSpc>
                          <a:spcPct val="100000"/>
                        </a:lnSpc>
                        <a:spcBef>
                          <a:spcPct val="25000"/>
                        </a:spcBef>
                        <a:spcAft>
                          <a:spcPct val="0"/>
                        </a:spcAft>
                        <a:buClr>
                          <a:schemeClr val="accent2"/>
                        </a:buClr>
                        <a:buSzTx/>
                        <a:buFont typeface="Wingdings" pitchFamily="2" charset="2"/>
                        <a:buNone/>
                        <a:tabLst/>
                      </a:pPr>
                      <a:r>
                        <a:rPr kumimoji="0" lang="de-DE" altLang="en-US" sz="1200" b="0" i="0" u="none" strike="noStrike" cap="none" normalizeH="0" baseline="0" smtClean="0">
                          <a:ln>
                            <a:noFill/>
                          </a:ln>
                          <a:solidFill>
                            <a:schemeClr val="tx1"/>
                          </a:solidFill>
                          <a:effectLst/>
                          <a:latin typeface="Trebuchet MS" pitchFamily="34" charset="0"/>
                          <a:hlinkClick r:id="rId4" action="ppaction://hlinksldjump"/>
                        </a:rPr>
                        <a:t>302</a:t>
                      </a:r>
                      <a:endParaRPr kumimoji="0" lang="en-US" altLang="en-US" sz="1200" b="0" i="0" u="none" strike="noStrike" cap="none" normalizeH="0" baseline="0" smtClean="0">
                        <a:ln>
                          <a:noFill/>
                        </a:ln>
                        <a:solidFill>
                          <a:schemeClr val="tx1"/>
                        </a:solidFill>
                        <a:effectLst/>
                        <a:latin typeface="Trebuchet MS"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90513" indent="-290513">
                        <a:spcBef>
                          <a:spcPct val="25000"/>
                        </a:spcBef>
                        <a:buClr>
                          <a:schemeClr val="accent2"/>
                        </a:buClr>
                        <a:buFont typeface="Wingdings" pitchFamily="2" charset="2"/>
                        <a:defRPr sz="2000">
                          <a:solidFill>
                            <a:schemeClr val="tx1"/>
                          </a:solidFill>
                          <a:latin typeface="Trebuchet MS" pitchFamily="34" charset="0"/>
                        </a:defRPr>
                      </a:lvl1pPr>
                      <a:lvl2pPr marL="481013">
                        <a:spcBef>
                          <a:spcPct val="25000"/>
                        </a:spcBef>
                        <a:buClr>
                          <a:schemeClr val="accent2"/>
                        </a:buClr>
                        <a:buFont typeface="Wingdings" pitchFamily="2" charset="2"/>
                        <a:defRPr>
                          <a:solidFill>
                            <a:schemeClr val="tx1"/>
                          </a:solidFill>
                          <a:latin typeface="Trebuchet MS" pitchFamily="34" charset="0"/>
                        </a:defRPr>
                      </a:lvl2pPr>
                      <a:lvl3pPr marL="692150">
                        <a:spcBef>
                          <a:spcPct val="25000"/>
                        </a:spcBef>
                        <a:buClr>
                          <a:schemeClr val="accent2"/>
                        </a:buClr>
                        <a:buFont typeface="Wingdings" pitchFamily="2" charset="2"/>
                        <a:defRPr sz="1600">
                          <a:solidFill>
                            <a:schemeClr val="tx1"/>
                          </a:solidFill>
                          <a:latin typeface="Trebuchet MS" pitchFamily="34" charset="0"/>
                        </a:defRPr>
                      </a:lvl3pPr>
                      <a:lvl4pPr marL="1112838">
                        <a:spcBef>
                          <a:spcPct val="25000"/>
                        </a:spcBef>
                        <a:buClr>
                          <a:schemeClr val="accent2"/>
                        </a:buClr>
                        <a:buFont typeface="Wingdings" pitchFamily="2" charset="2"/>
                        <a:defRPr sz="1400">
                          <a:solidFill>
                            <a:schemeClr val="tx1"/>
                          </a:solidFill>
                          <a:latin typeface="Trebuchet MS" pitchFamily="34" charset="0"/>
                        </a:defRPr>
                      </a:lvl4pPr>
                      <a:lvl5pPr>
                        <a:spcBef>
                          <a:spcPct val="25000"/>
                        </a:spcBef>
                        <a:buClr>
                          <a:schemeClr val="accent2"/>
                        </a:buClr>
                        <a:buFont typeface="Wingdings" pitchFamily="2" charset="2"/>
                        <a:defRPr sz="1200">
                          <a:solidFill>
                            <a:schemeClr val="tx1"/>
                          </a:solidFill>
                          <a:latin typeface="Trebuchet MS" pitchFamily="34" charset="0"/>
                        </a:defRPr>
                      </a:lvl5pPr>
                      <a:lvl6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6pPr>
                      <a:lvl7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7pPr>
                      <a:lvl8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8pPr>
                      <a:lvl9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9pPr>
                    </a:lstStyle>
                    <a:p>
                      <a:pPr marL="290513" marR="0" lvl="0" indent="-290513" algn="l" defTabSz="914400" rtl="0" eaLnBrk="1" fontAlgn="base" latinLnBrk="0" hangingPunct="1">
                        <a:lnSpc>
                          <a:spcPct val="100000"/>
                        </a:lnSpc>
                        <a:spcBef>
                          <a:spcPct val="20000"/>
                        </a:spcBef>
                        <a:spcAft>
                          <a:spcPct val="0"/>
                        </a:spcAft>
                        <a:buClr>
                          <a:schemeClr val="accent2"/>
                        </a:buClr>
                        <a:buSzTx/>
                        <a:buFont typeface="Wingdings" pitchFamily="2" charset="2"/>
                        <a:buChar char="§"/>
                        <a:tabLst/>
                      </a:pPr>
                      <a:r>
                        <a:rPr kumimoji="0" lang="en-US" altLang="en-US" sz="1200" b="0" i="0" u="none" strike="noStrike" cap="none" normalizeH="0" baseline="0" smtClean="0">
                          <a:ln>
                            <a:noFill/>
                          </a:ln>
                          <a:solidFill>
                            <a:schemeClr val="tx1"/>
                          </a:solidFill>
                          <a:effectLst/>
                          <a:latin typeface="Trebuchet MS" pitchFamily="34" charset="0"/>
                          <a:cs typeface="Arial" charset="0"/>
                        </a:rPr>
                        <a:t>Management responsibility for effective disclosure controls and procedures over financial reporting, operations and compliance</a:t>
                      </a:r>
                      <a:endParaRPr kumimoji="0" lang="en-US" altLang="en-US" sz="1200" b="0" i="0" u="none" strike="noStrike" cap="none" normalizeH="0" baseline="0" smtClean="0">
                        <a:ln>
                          <a:noFill/>
                        </a:ln>
                        <a:solidFill>
                          <a:schemeClr val="tx1"/>
                        </a:solidFill>
                        <a:effectLst/>
                        <a:latin typeface="Trebuchet MS" pitchFamily="34" charset="0"/>
                        <a:cs typeface="Times New Roman" pitchFamily="18" charset="0"/>
                      </a:endParaRPr>
                    </a:p>
                    <a:p>
                      <a:pPr marL="290513" marR="0" lvl="0" indent="-290513" algn="l" defTabSz="914400" rtl="0" eaLnBrk="1" fontAlgn="base" latinLnBrk="0" hangingPunct="1">
                        <a:lnSpc>
                          <a:spcPct val="100000"/>
                        </a:lnSpc>
                        <a:spcBef>
                          <a:spcPct val="20000"/>
                        </a:spcBef>
                        <a:spcAft>
                          <a:spcPct val="0"/>
                        </a:spcAft>
                        <a:buClr>
                          <a:schemeClr val="accent2"/>
                        </a:buClr>
                        <a:buSzTx/>
                        <a:buFont typeface="Wingdings" pitchFamily="2" charset="2"/>
                        <a:buChar char="§"/>
                        <a:tabLst/>
                      </a:pPr>
                      <a:r>
                        <a:rPr kumimoji="0" lang="en-US" altLang="en-US" sz="1200" b="0" i="0" u="none" strike="noStrike" cap="none" normalizeH="0" baseline="0" smtClean="0">
                          <a:ln>
                            <a:noFill/>
                          </a:ln>
                          <a:solidFill>
                            <a:schemeClr val="tx1"/>
                          </a:solidFill>
                          <a:effectLst/>
                          <a:latin typeface="Trebuchet MS" pitchFamily="34" charset="0"/>
                          <a:cs typeface="Arial" charset="0"/>
                        </a:rPr>
                        <a:t>Disclosure of significant deficiencies in internal control to audit committee and external auditors</a:t>
                      </a:r>
                      <a:endParaRPr kumimoji="0" lang="en-US" altLang="en-US" sz="1200" b="0" i="0" u="none" strike="noStrike" cap="none" normalizeH="0" baseline="0" smtClean="0">
                        <a:ln>
                          <a:noFill/>
                        </a:ln>
                        <a:solidFill>
                          <a:schemeClr val="tx1"/>
                        </a:solidFill>
                        <a:effectLst/>
                        <a:latin typeface="Trebuchet MS" pitchFamily="34" charset="0"/>
                        <a:cs typeface="Times New Roman" pitchFamily="18" charset="0"/>
                      </a:endParaRPr>
                    </a:p>
                    <a:p>
                      <a:pPr marL="290513" marR="0" lvl="0" indent="-290513" algn="l" defTabSz="914400" rtl="0" eaLnBrk="1" fontAlgn="base" latinLnBrk="0" hangingPunct="1">
                        <a:lnSpc>
                          <a:spcPct val="100000"/>
                        </a:lnSpc>
                        <a:spcBef>
                          <a:spcPct val="20000"/>
                        </a:spcBef>
                        <a:spcAft>
                          <a:spcPct val="0"/>
                        </a:spcAft>
                        <a:buClr>
                          <a:schemeClr val="accent2"/>
                        </a:buClr>
                        <a:buSzTx/>
                        <a:buFont typeface="Wingdings" pitchFamily="2" charset="2"/>
                        <a:buChar char="§"/>
                        <a:tabLst/>
                      </a:pPr>
                      <a:r>
                        <a:rPr kumimoji="0" lang="en-US" altLang="en-US" sz="1200" b="0" i="0" u="none" strike="noStrike" cap="none" normalizeH="0" baseline="0" smtClean="0">
                          <a:ln>
                            <a:noFill/>
                          </a:ln>
                          <a:solidFill>
                            <a:schemeClr val="tx1"/>
                          </a:solidFill>
                          <a:effectLst/>
                          <a:latin typeface="Trebuchet MS" pitchFamily="34" charset="0"/>
                          <a:cs typeface="Times New Roman" pitchFamily="18" charset="0"/>
                        </a:rPr>
                        <a:t>Certification of contents of SEC reports by CEO and CFO</a:t>
                      </a:r>
                      <a:r>
                        <a:rPr kumimoji="0" lang="en-GB" altLang="en-US" sz="1600" b="0" i="0" u="none" strike="noStrike" cap="none" normalizeH="0" baseline="0" smtClean="0">
                          <a:ln>
                            <a:noFill/>
                          </a:ln>
                          <a:solidFill>
                            <a:schemeClr val="tx1"/>
                          </a:solidFill>
                          <a:effectLst/>
                          <a:latin typeface="Trebuchet MS" pitchFamily="34" charset="0"/>
                          <a:cs typeface="Times New Roman" pitchFamily="18" charset="0"/>
                        </a:rPr>
                        <a:t> </a:t>
                      </a:r>
                      <a:endParaRPr kumimoji="0" lang="en-US" altLang="en-US" sz="1200" b="0" i="0" u="none" strike="noStrike" cap="none" normalizeH="0" baseline="0" smtClean="0">
                        <a:ln>
                          <a:noFill/>
                        </a:ln>
                        <a:solidFill>
                          <a:schemeClr val="tx1"/>
                        </a:solidFill>
                        <a:effectLst/>
                        <a:latin typeface="Trebuchet MS" pitchFamily="34" charset="0"/>
                        <a:cs typeface="Times New Roman" pitchFamily="18"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4900">
                <a:tc>
                  <a:txBody>
                    <a:bodyPr/>
                    <a:lstStyle>
                      <a:lvl1pPr>
                        <a:spcBef>
                          <a:spcPct val="25000"/>
                        </a:spcBef>
                        <a:buClr>
                          <a:schemeClr val="accent2"/>
                        </a:buClr>
                        <a:buFont typeface="Wingdings" pitchFamily="2" charset="2"/>
                        <a:defRPr sz="2000">
                          <a:solidFill>
                            <a:schemeClr val="tx1"/>
                          </a:solidFill>
                          <a:latin typeface="Trebuchet MS" pitchFamily="34" charset="0"/>
                        </a:defRPr>
                      </a:lvl1pPr>
                      <a:lvl2pPr marL="190500">
                        <a:spcBef>
                          <a:spcPct val="25000"/>
                        </a:spcBef>
                        <a:buClr>
                          <a:schemeClr val="accent2"/>
                        </a:buClr>
                        <a:buFont typeface="Wingdings" pitchFamily="2" charset="2"/>
                        <a:defRPr>
                          <a:solidFill>
                            <a:schemeClr val="tx1"/>
                          </a:solidFill>
                          <a:latin typeface="Trebuchet MS" pitchFamily="34" charset="0"/>
                        </a:defRPr>
                      </a:lvl2pPr>
                      <a:lvl3pPr marL="692150">
                        <a:spcBef>
                          <a:spcPct val="25000"/>
                        </a:spcBef>
                        <a:buClr>
                          <a:schemeClr val="accent2"/>
                        </a:buClr>
                        <a:buFont typeface="Wingdings" pitchFamily="2" charset="2"/>
                        <a:defRPr sz="1600">
                          <a:solidFill>
                            <a:schemeClr val="tx1"/>
                          </a:solidFill>
                          <a:latin typeface="Trebuchet MS" pitchFamily="34" charset="0"/>
                        </a:defRPr>
                      </a:lvl3pPr>
                      <a:lvl4pPr marL="1112838">
                        <a:spcBef>
                          <a:spcPct val="25000"/>
                        </a:spcBef>
                        <a:buClr>
                          <a:schemeClr val="accent2"/>
                        </a:buClr>
                        <a:buFont typeface="Wingdings" pitchFamily="2" charset="2"/>
                        <a:defRPr sz="1400">
                          <a:solidFill>
                            <a:schemeClr val="tx1"/>
                          </a:solidFill>
                          <a:latin typeface="Trebuchet MS" pitchFamily="34" charset="0"/>
                        </a:defRPr>
                      </a:lvl4pPr>
                      <a:lvl5pPr>
                        <a:spcBef>
                          <a:spcPct val="25000"/>
                        </a:spcBef>
                        <a:buClr>
                          <a:schemeClr val="accent2"/>
                        </a:buClr>
                        <a:buFont typeface="Wingdings" pitchFamily="2" charset="2"/>
                        <a:defRPr sz="1200">
                          <a:solidFill>
                            <a:schemeClr val="tx1"/>
                          </a:solidFill>
                          <a:latin typeface="Trebuchet MS" pitchFamily="34" charset="0"/>
                        </a:defRPr>
                      </a:lvl5pPr>
                      <a:lvl6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6pPr>
                      <a:lvl7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7pPr>
                      <a:lvl8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8pPr>
                      <a:lvl9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9pPr>
                    </a:lstStyle>
                    <a:p>
                      <a:pPr marL="0" marR="0" lvl="0" indent="0" algn="ctr" defTabSz="914400" rtl="0" eaLnBrk="1" fontAlgn="base" latinLnBrk="0" hangingPunct="1">
                        <a:lnSpc>
                          <a:spcPct val="100000"/>
                        </a:lnSpc>
                        <a:spcBef>
                          <a:spcPct val="25000"/>
                        </a:spcBef>
                        <a:spcAft>
                          <a:spcPct val="0"/>
                        </a:spcAft>
                        <a:buClr>
                          <a:schemeClr val="accent2"/>
                        </a:buClr>
                        <a:buSzTx/>
                        <a:buFont typeface="Wingdings" pitchFamily="2" charset="2"/>
                        <a:buNone/>
                        <a:tabLst/>
                      </a:pPr>
                      <a:r>
                        <a:rPr kumimoji="0" lang="de-DE" altLang="en-US" sz="1200" b="0" i="0" u="none" strike="noStrike" cap="none" normalizeH="0" baseline="0" smtClean="0">
                          <a:ln>
                            <a:noFill/>
                          </a:ln>
                          <a:solidFill>
                            <a:schemeClr val="tx1"/>
                          </a:solidFill>
                          <a:effectLst/>
                          <a:latin typeface="Trebuchet MS" pitchFamily="34" charset="0"/>
                          <a:hlinkClick r:id="rId5" action="ppaction://hlinksldjump"/>
                        </a:rPr>
                        <a:t>401</a:t>
                      </a:r>
                      <a:endParaRPr kumimoji="0" lang="en-US" altLang="en-US" sz="1200" b="0" i="0" u="none" strike="noStrike" cap="none" normalizeH="0" baseline="0" smtClean="0">
                        <a:ln>
                          <a:noFill/>
                        </a:ln>
                        <a:solidFill>
                          <a:schemeClr val="tx1"/>
                        </a:solidFill>
                        <a:effectLst/>
                        <a:latin typeface="Trebuchet MS"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90513" indent="-290513">
                        <a:spcBef>
                          <a:spcPct val="25000"/>
                        </a:spcBef>
                        <a:buClr>
                          <a:schemeClr val="accent2"/>
                        </a:buClr>
                        <a:buFont typeface="Wingdings" pitchFamily="2" charset="2"/>
                        <a:defRPr sz="2000">
                          <a:solidFill>
                            <a:schemeClr val="tx1"/>
                          </a:solidFill>
                          <a:latin typeface="Trebuchet MS" pitchFamily="34" charset="0"/>
                        </a:defRPr>
                      </a:lvl1pPr>
                      <a:lvl2pPr marL="571500">
                        <a:spcBef>
                          <a:spcPct val="25000"/>
                        </a:spcBef>
                        <a:buClr>
                          <a:schemeClr val="accent2"/>
                        </a:buClr>
                        <a:buFont typeface="Wingdings" pitchFamily="2" charset="2"/>
                        <a:defRPr>
                          <a:solidFill>
                            <a:schemeClr val="tx1"/>
                          </a:solidFill>
                          <a:latin typeface="Trebuchet MS" pitchFamily="34" charset="0"/>
                        </a:defRPr>
                      </a:lvl2pPr>
                      <a:lvl3pPr marL="762000">
                        <a:spcBef>
                          <a:spcPct val="25000"/>
                        </a:spcBef>
                        <a:buClr>
                          <a:schemeClr val="accent2"/>
                        </a:buClr>
                        <a:buFont typeface="Wingdings" pitchFamily="2" charset="2"/>
                        <a:defRPr sz="1600">
                          <a:solidFill>
                            <a:schemeClr val="tx1"/>
                          </a:solidFill>
                          <a:latin typeface="Trebuchet MS" pitchFamily="34" charset="0"/>
                        </a:defRPr>
                      </a:lvl3pPr>
                      <a:lvl4pPr marL="1112838">
                        <a:spcBef>
                          <a:spcPct val="25000"/>
                        </a:spcBef>
                        <a:buClr>
                          <a:schemeClr val="accent2"/>
                        </a:buClr>
                        <a:buFont typeface="Wingdings" pitchFamily="2" charset="2"/>
                        <a:defRPr sz="1400">
                          <a:solidFill>
                            <a:schemeClr val="tx1"/>
                          </a:solidFill>
                          <a:latin typeface="Trebuchet MS" pitchFamily="34" charset="0"/>
                        </a:defRPr>
                      </a:lvl4pPr>
                      <a:lvl5pPr>
                        <a:spcBef>
                          <a:spcPct val="25000"/>
                        </a:spcBef>
                        <a:buClr>
                          <a:schemeClr val="accent2"/>
                        </a:buClr>
                        <a:buFont typeface="Wingdings" pitchFamily="2" charset="2"/>
                        <a:defRPr sz="1200">
                          <a:solidFill>
                            <a:schemeClr val="tx1"/>
                          </a:solidFill>
                          <a:latin typeface="Trebuchet MS" pitchFamily="34" charset="0"/>
                        </a:defRPr>
                      </a:lvl5pPr>
                      <a:lvl6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6pPr>
                      <a:lvl7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7pPr>
                      <a:lvl8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8pPr>
                      <a:lvl9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9pPr>
                    </a:lstStyle>
                    <a:p>
                      <a:pPr marL="290513" marR="0" lvl="0" indent="-290513" algn="l" defTabSz="914400" rtl="0" eaLnBrk="0" fontAlgn="base" latinLnBrk="0" hangingPunct="0">
                        <a:lnSpc>
                          <a:spcPct val="100000"/>
                        </a:lnSpc>
                        <a:spcBef>
                          <a:spcPct val="50000"/>
                        </a:spcBef>
                        <a:spcAft>
                          <a:spcPct val="0"/>
                        </a:spcAft>
                        <a:buClrTx/>
                        <a:buSzTx/>
                        <a:buFont typeface="Wingdings" pitchFamily="2" charset="2"/>
                        <a:buChar char="§"/>
                        <a:tabLst/>
                      </a:pPr>
                      <a:r>
                        <a:rPr kumimoji="0" lang="en-US" altLang="en-US" sz="1200" b="0" i="0" u="none" strike="noStrike" cap="none" normalizeH="0" baseline="0" smtClean="0">
                          <a:ln>
                            <a:noFill/>
                          </a:ln>
                          <a:solidFill>
                            <a:schemeClr val="tx1"/>
                          </a:solidFill>
                          <a:effectLst/>
                          <a:latin typeface="Trebuchet MS" pitchFamily="34" charset="0"/>
                          <a:cs typeface="Arial" charset="0"/>
                        </a:rPr>
                        <a:t>Include in financial reports all material correcting adjustments that have been identified by the external auditors</a:t>
                      </a:r>
                    </a:p>
                    <a:p>
                      <a:pPr marL="290513" marR="0" lvl="0" indent="-290513" algn="l" defTabSz="914400" rtl="0" eaLnBrk="0" fontAlgn="base" latinLnBrk="0" hangingPunct="0">
                        <a:lnSpc>
                          <a:spcPct val="100000"/>
                        </a:lnSpc>
                        <a:spcBef>
                          <a:spcPct val="50000"/>
                        </a:spcBef>
                        <a:spcAft>
                          <a:spcPct val="0"/>
                        </a:spcAft>
                        <a:buClrTx/>
                        <a:buSzTx/>
                        <a:buFont typeface="Wingdings" pitchFamily="2" charset="2"/>
                        <a:buChar char="§"/>
                        <a:tabLst/>
                      </a:pPr>
                      <a:r>
                        <a:rPr kumimoji="0" lang="en-US" altLang="en-US" sz="1200" b="0" i="0" u="none" strike="noStrike" cap="none" normalizeH="0" baseline="0" smtClean="0">
                          <a:ln>
                            <a:noFill/>
                          </a:ln>
                          <a:solidFill>
                            <a:schemeClr val="tx1"/>
                          </a:solidFill>
                          <a:effectLst/>
                          <a:latin typeface="Trebuchet MS" pitchFamily="34" charset="0"/>
                          <a:cs typeface="Times New Roman" pitchFamily="18" charset="0"/>
                        </a:rPr>
                        <a:t>Provide investors with a clear understanding of the company’s off-balance sheet arrangements and their material effects</a:t>
                      </a:r>
                      <a:endParaRPr kumimoji="0" lang="en-US" altLang="en-US" sz="1200" b="0" i="0" u="none" strike="noStrike" cap="none" normalizeH="0" baseline="0" smtClean="0">
                        <a:ln>
                          <a:noFill/>
                        </a:ln>
                        <a:solidFill>
                          <a:schemeClr val="tx1"/>
                        </a:solidFill>
                        <a:effectLst/>
                        <a:latin typeface="Trebuchet MS"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lvl1pPr>
                        <a:spcBef>
                          <a:spcPct val="25000"/>
                        </a:spcBef>
                        <a:buClr>
                          <a:schemeClr val="accent2"/>
                        </a:buClr>
                        <a:buFont typeface="Wingdings" pitchFamily="2" charset="2"/>
                        <a:defRPr sz="2000">
                          <a:solidFill>
                            <a:schemeClr val="tx1"/>
                          </a:solidFill>
                          <a:latin typeface="Trebuchet MS" pitchFamily="34" charset="0"/>
                        </a:defRPr>
                      </a:lvl1pPr>
                      <a:lvl2pPr marL="190500">
                        <a:spcBef>
                          <a:spcPct val="25000"/>
                        </a:spcBef>
                        <a:buClr>
                          <a:schemeClr val="accent2"/>
                        </a:buClr>
                        <a:buFont typeface="Wingdings" pitchFamily="2" charset="2"/>
                        <a:defRPr>
                          <a:solidFill>
                            <a:schemeClr val="tx1"/>
                          </a:solidFill>
                          <a:latin typeface="Trebuchet MS" pitchFamily="34" charset="0"/>
                        </a:defRPr>
                      </a:lvl2pPr>
                      <a:lvl3pPr marL="692150">
                        <a:spcBef>
                          <a:spcPct val="25000"/>
                        </a:spcBef>
                        <a:buClr>
                          <a:schemeClr val="accent2"/>
                        </a:buClr>
                        <a:buFont typeface="Wingdings" pitchFamily="2" charset="2"/>
                        <a:defRPr sz="1600">
                          <a:solidFill>
                            <a:schemeClr val="tx1"/>
                          </a:solidFill>
                          <a:latin typeface="Trebuchet MS" pitchFamily="34" charset="0"/>
                        </a:defRPr>
                      </a:lvl3pPr>
                      <a:lvl4pPr marL="1112838">
                        <a:spcBef>
                          <a:spcPct val="25000"/>
                        </a:spcBef>
                        <a:buClr>
                          <a:schemeClr val="accent2"/>
                        </a:buClr>
                        <a:buFont typeface="Wingdings" pitchFamily="2" charset="2"/>
                        <a:defRPr sz="1400">
                          <a:solidFill>
                            <a:schemeClr val="tx1"/>
                          </a:solidFill>
                          <a:latin typeface="Trebuchet MS" pitchFamily="34" charset="0"/>
                        </a:defRPr>
                      </a:lvl4pPr>
                      <a:lvl5pPr>
                        <a:spcBef>
                          <a:spcPct val="25000"/>
                        </a:spcBef>
                        <a:buClr>
                          <a:schemeClr val="accent2"/>
                        </a:buClr>
                        <a:buFont typeface="Wingdings" pitchFamily="2" charset="2"/>
                        <a:defRPr sz="1200">
                          <a:solidFill>
                            <a:schemeClr val="tx1"/>
                          </a:solidFill>
                          <a:latin typeface="Trebuchet MS" pitchFamily="34" charset="0"/>
                        </a:defRPr>
                      </a:lvl5pPr>
                      <a:lvl6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6pPr>
                      <a:lvl7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7pPr>
                      <a:lvl8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8pPr>
                      <a:lvl9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9pPr>
                    </a:lstStyle>
                    <a:p>
                      <a:pPr marL="0" marR="0" lvl="0" indent="0" algn="ctr" defTabSz="914400" rtl="0" eaLnBrk="1" fontAlgn="base" latinLnBrk="0" hangingPunct="1">
                        <a:lnSpc>
                          <a:spcPct val="100000"/>
                        </a:lnSpc>
                        <a:spcBef>
                          <a:spcPct val="25000"/>
                        </a:spcBef>
                        <a:spcAft>
                          <a:spcPct val="0"/>
                        </a:spcAft>
                        <a:buClr>
                          <a:schemeClr val="accent2"/>
                        </a:buClr>
                        <a:buSzTx/>
                        <a:buFont typeface="Wingdings" pitchFamily="2" charset="2"/>
                        <a:buNone/>
                        <a:tabLst/>
                      </a:pPr>
                      <a:r>
                        <a:rPr kumimoji="0" lang="de-DE" altLang="en-US" sz="1200" b="0" i="0" u="none" strike="noStrike" cap="none" normalizeH="0" baseline="0" smtClean="0">
                          <a:ln>
                            <a:noFill/>
                          </a:ln>
                          <a:solidFill>
                            <a:schemeClr val="tx1"/>
                          </a:solidFill>
                          <a:effectLst/>
                          <a:latin typeface="Trebuchet MS" pitchFamily="34" charset="0"/>
                          <a:hlinkClick r:id="rId6" action="ppaction://hlinksldjump"/>
                        </a:rPr>
                        <a:t>404</a:t>
                      </a:r>
                      <a:endParaRPr kumimoji="0" lang="en-US" altLang="en-US" sz="1200" b="0" i="0" u="none" strike="noStrike" cap="none" normalizeH="0" baseline="0" smtClean="0">
                        <a:ln>
                          <a:noFill/>
                        </a:ln>
                        <a:solidFill>
                          <a:schemeClr val="tx1"/>
                        </a:solidFill>
                        <a:effectLst/>
                        <a:latin typeface="Trebuchet MS"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buClr>
                          <a:schemeClr val="accent2"/>
                        </a:buClr>
                        <a:buFont typeface="Wingdings" pitchFamily="2" charset="2"/>
                        <a:defRPr sz="2000">
                          <a:solidFill>
                            <a:schemeClr val="tx1"/>
                          </a:solidFill>
                          <a:latin typeface="Trebuchet MS" pitchFamily="34" charset="0"/>
                        </a:defRPr>
                      </a:lvl1pPr>
                      <a:lvl2pPr marL="381000" indent="-190500">
                        <a:spcBef>
                          <a:spcPct val="25000"/>
                        </a:spcBef>
                        <a:buClr>
                          <a:schemeClr val="accent2"/>
                        </a:buClr>
                        <a:buFont typeface="Wingdings" pitchFamily="2" charset="2"/>
                        <a:defRPr>
                          <a:solidFill>
                            <a:schemeClr val="tx1"/>
                          </a:solidFill>
                          <a:latin typeface="Trebuchet MS" pitchFamily="34" charset="0"/>
                        </a:defRPr>
                      </a:lvl2pPr>
                      <a:lvl3pPr marL="692150">
                        <a:spcBef>
                          <a:spcPct val="25000"/>
                        </a:spcBef>
                        <a:buClr>
                          <a:schemeClr val="accent2"/>
                        </a:buClr>
                        <a:buFont typeface="Wingdings" pitchFamily="2" charset="2"/>
                        <a:defRPr sz="1600">
                          <a:solidFill>
                            <a:schemeClr val="tx1"/>
                          </a:solidFill>
                          <a:latin typeface="Trebuchet MS" pitchFamily="34" charset="0"/>
                        </a:defRPr>
                      </a:lvl3pPr>
                      <a:lvl4pPr marL="1112838">
                        <a:spcBef>
                          <a:spcPct val="25000"/>
                        </a:spcBef>
                        <a:buClr>
                          <a:schemeClr val="accent2"/>
                        </a:buClr>
                        <a:buFont typeface="Wingdings" pitchFamily="2" charset="2"/>
                        <a:defRPr sz="1400">
                          <a:solidFill>
                            <a:schemeClr val="tx1"/>
                          </a:solidFill>
                          <a:latin typeface="Trebuchet MS" pitchFamily="34" charset="0"/>
                        </a:defRPr>
                      </a:lvl4pPr>
                      <a:lvl5pPr>
                        <a:spcBef>
                          <a:spcPct val="25000"/>
                        </a:spcBef>
                        <a:buClr>
                          <a:schemeClr val="accent2"/>
                        </a:buClr>
                        <a:buFont typeface="Wingdings" pitchFamily="2" charset="2"/>
                        <a:defRPr sz="1200">
                          <a:solidFill>
                            <a:schemeClr val="tx1"/>
                          </a:solidFill>
                          <a:latin typeface="Trebuchet MS" pitchFamily="34" charset="0"/>
                        </a:defRPr>
                      </a:lvl5pPr>
                      <a:lvl6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6pPr>
                      <a:lvl7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7pPr>
                      <a:lvl8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8pPr>
                      <a:lvl9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9pPr>
                    </a:lstStyle>
                    <a:p>
                      <a:pPr marL="0" marR="0" lvl="0" indent="0" algn="l" defTabSz="914400" rtl="0" eaLnBrk="0" fontAlgn="base" latinLnBrk="0" hangingPunct="0">
                        <a:lnSpc>
                          <a:spcPct val="100000"/>
                        </a:lnSpc>
                        <a:spcBef>
                          <a:spcPct val="0"/>
                        </a:spcBef>
                        <a:spcAft>
                          <a:spcPct val="20000"/>
                        </a:spcAft>
                        <a:buClr>
                          <a:schemeClr val="accent2"/>
                        </a:buClr>
                        <a:buSzTx/>
                        <a:buFont typeface="Wingdings" pitchFamily="2" charset="2"/>
                        <a:buNone/>
                        <a:tabLst/>
                      </a:pPr>
                      <a:r>
                        <a:rPr kumimoji="0" lang="en-US" altLang="en-US" sz="1200" b="0" i="0" u="none" strike="noStrike" cap="none" normalizeH="0" baseline="0" smtClean="0">
                          <a:ln>
                            <a:noFill/>
                          </a:ln>
                          <a:solidFill>
                            <a:schemeClr val="tx1"/>
                          </a:solidFill>
                          <a:effectLst/>
                          <a:latin typeface="Trebuchet MS" pitchFamily="34" charset="0"/>
                          <a:cs typeface="Times New Roman" pitchFamily="18" charset="0"/>
                        </a:rPr>
                        <a:t>Annual report should include a report by management on the effectiveness of internal control over financial reporting</a:t>
                      </a:r>
                      <a:r>
                        <a:rPr kumimoji="0" lang="en-GB" altLang="en-US" sz="1200" b="0" i="0" u="none" strike="noStrike" cap="none" normalizeH="0" baseline="0" smtClean="0">
                          <a:ln>
                            <a:noFill/>
                          </a:ln>
                          <a:solidFill>
                            <a:schemeClr val="tx1"/>
                          </a:solidFill>
                          <a:effectLst/>
                          <a:latin typeface="Trebuchet MS" pitchFamily="34" charset="0"/>
                          <a:cs typeface="Times New Roman" pitchFamily="18" charset="0"/>
                        </a:rPr>
                        <a:t> </a:t>
                      </a:r>
                    </a:p>
                    <a:p>
                      <a:pPr marL="381000" marR="0" lvl="1" indent="-190500"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en-GB" altLang="en-US" sz="1000" b="0" i="0" u="none" strike="noStrike" cap="none" normalizeH="0" baseline="0" smtClean="0">
                          <a:ln>
                            <a:noFill/>
                          </a:ln>
                          <a:solidFill>
                            <a:schemeClr val="tx1"/>
                          </a:solidFill>
                          <a:effectLst/>
                          <a:latin typeface="Trebuchet MS" pitchFamily="34" charset="0"/>
                          <a:cs typeface="Arial" charset="0"/>
                        </a:rPr>
                        <a:t>Documentation of control design and effectiveness testing</a:t>
                      </a:r>
                      <a:endParaRPr kumimoji="0" lang="en-GB" altLang="en-US" sz="1000" b="0" i="0" u="none" strike="noStrike" cap="none" normalizeH="0" baseline="0" smtClean="0">
                        <a:ln>
                          <a:noFill/>
                        </a:ln>
                        <a:solidFill>
                          <a:schemeClr val="tx1"/>
                        </a:solidFill>
                        <a:effectLst/>
                        <a:latin typeface="Trebuchet MS" pitchFamily="34" charset="0"/>
                        <a:cs typeface="Times New Roman" pitchFamily="18" charset="0"/>
                      </a:endParaRPr>
                    </a:p>
                    <a:p>
                      <a:pPr marL="381000" marR="0" lvl="1" indent="-190500"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en-GB" altLang="en-US" sz="1000" b="0" i="0" u="none" strike="noStrike" cap="none" normalizeH="0" baseline="0" smtClean="0">
                          <a:ln>
                            <a:noFill/>
                          </a:ln>
                          <a:solidFill>
                            <a:schemeClr val="tx1"/>
                          </a:solidFill>
                          <a:effectLst/>
                          <a:latin typeface="Trebuchet MS" pitchFamily="34" charset="0"/>
                          <a:cs typeface="Arial" charset="0"/>
                        </a:rPr>
                        <a:t>Disclosure</a:t>
                      </a:r>
                      <a:r>
                        <a:rPr kumimoji="0" lang="en-US" altLang="en-US" sz="1000" b="0" i="0" u="none" strike="noStrike" cap="none" normalizeH="0" baseline="0" smtClean="0">
                          <a:ln>
                            <a:noFill/>
                          </a:ln>
                          <a:solidFill>
                            <a:schemeClr val="tx1"/>
                          </a:solidFill>
                          <a:effectLst/>
                          <a:latin typeface="Trebuchet MS" pitchFamily="34" charset="0"/>
                          <a:cs typeface="Arial" charset="0"/>
                        </a:rPr>
                        <a:t> of any material weaknesses</a:t>
                      </a:r>
                      <a:r>
                        <a:rPr kumimoji="0" lang="en-GB" altLang="en-US" sz="1000" b="0" i="0" u="none" strike="noStrike" cap="none" normalizeH="0" baseline="0" smtClean="0">
                          <a:ln>
                            <a:noFill/>
                          </a:ln>
                          <a:solidFill>
                            <a:schemeClr val="tx1"/>
                          </a:solidFill>
                          <a:effectLst/>
                          <a:latin typeface="Trebuchet MS" pitchFamily="34" charset="0"/>
                          <a:cs typeface="Times New Roman" pitchFamily="18" charset="0"/>
                        </a:rPr>
                        <a:t> </a:t>
                      </a:r>
                    </a:p>
                    <a:p>
                      <a:pPr marL="381000" marR="0" lvl="1" indent="-190500" algn="l" defTabSz="914400" rtl="0" eaLnBrk="0" fontAlgn="base" latinLnBrk="0" hangingPunct="0">
                        <a:lnSpc>
                          <a:spcPct val="100000"/>
                        </a:lnSpc>
                        <a:spcBef>
                          <a:spcPct val="0"/>
                        </a:spcBef>
                        <a:spcAft>
                          <a:spcPct val="20000"/>
                        </a:spcAft>
                        <a:buClrTx/>
                        <a:buSzTx/>
                        <a:buFont typeface="Wingdings" pitchFamily="2" charset="2"/>
                        <a:buChar char="§"/>
                        <a:tabLst/>
                      </a:pPr>
                      <a:r>
                        <a:rPr kumimoji="0" lang="en-GB" altLang="en-US" sz="1000" b="0" i="0" u="none" strike="noStrike" cap="none" normalizeH="0" baseline="0" smtClean="0">
                          <a:ln>
                            <a:noFill/>
                          </a:ln>
                          <a:solidFill>
                            <a:schemeClr val="tx1"/>
                          </a:solidFill>
                          <a:effectLst/>
                          <a:latin typeface="Trebuchet MS" pitchFamily="34" charset="0"/>
                          <a:cs typeface="Times New Roman" pitchFamily="18" charset="0"/>
                        </a:rPr>
                        <a:t>Attestation by external auditors</a:t>
                      </a:r>
                    </a:p>
                    <a:p>
                      <a:pPr marL="0" marR="0" lvl="0" indent="0" algn="l" defTabSz="914400" rtl="0" eaLnBrk="0" fontAlgn="base" latinLnBrk="0" hangingPunct="0">
                        <a:lnSpc>
                          <a:spcPct val="100000"/>
                        </a:lnSpc>
                        <a:spcBef>
                          <a:spcPct val="0"/>
                        </a:spcBef>
                        <a:spcAft>
                          <a:spcPct val="20000"/>
                        </a:spcAft>
                        <a:buClrTx/>
                        <a:buSzTx/>
                        <a:buFontTx/>
                        <a:buNone/>
                        <a:tabLst/>
                      </a:pPr>
                      <a:r>
                        <a:rPr kumimoji="0" lang="en-GB" altLang="en-US" sz="1000" b="0" i="0" u="none" strike="noStrike" cap="none" normalizeH="0" baseline="0" smtClean="0">
                          <a:ln>
                            <a:noFill/>
                          </a:ln>
                          <a:solidFill>
                            <a:schemeClr val="tx1"/>
                          </a:solidFill>
                          <a:effectLst/>
                          <a:latin typeface="Trebuchet MS" pitchFamily="34" charset="0"/>
                          <a:cs typeface="Times New Roman" pitchFamily="18" charset="0"/>
                        </a:rPr>
                        <a:t>Note: Further periodic disclosure requirements are covered under Section 302</a:t>
                      </a:r>
                      <a:endParaRPr kumimoji="0" lang="en-US" altLang="en-US" sz="1000" b="0" i="0" u="none" strike="noStrike" cap="none" normalizeH="0" baseline="0" smtClean="0">
                        <a:ln>
                          <a:noFill/>
                        </a:ln>
                        <a:solidFill>
                          <a:schemeClr val="tx1"/>
                        </a:solidFill>
                        <a:effectLst/>
                        <a:latin typeface="Trebuchet MS" pitchFamily="34" charset="0"/>
                        <a:cs typeface="Times New Roman" pitchFamily="18"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lvl1pPr>
                        <a:spcBef>
                          <a:spcPct val="25000"/>
                        </a:spcBef>
                        <a:buClr>
                          <a:schemeClr val="accent2"/>
                        </a:buClr>
                        <a:buFont typeface="Wingdings" pitchFamily="2" charset="2"/>
                        <a:defRPr sz="2000">
                          <a:solidFill>
                            <a:schemeClr val="tx1"/>
                          </a:solidFill>
                          <a:latin typeface="Trebuchet MS" pitchFamily="34" charset="0"/>
                        </a:defRPr>
                      </a:lvl1pPr>
                      <a:lvl2pPr marL="190500">
                        <a:spcBef>
                          <a:spcPct val="25000"/>
                        </a:spcBef>
                        <a:buClr>
                          <a:schemeClr val="accent2"/>
                        </a:buClr>
                        <a:buFont typeface="Wingdings" pitchFamily="2" charset="2"/>
                        <a:defRPr>
                          <a:solidFill>
                            <a:schemeClr val="tx1"/>
                          </a:solidFill>
                          <a:latin typeface="Trebuchet MS" pitchFamily="34" charset="0"/>
                        </a:defRPr>
                      </a:lvl2pPr>
                      <a:lvl3pPr marL="692150">
                        <a:spcBef>
                          <a:spcPct val="25000"/>
                        </a:spcBef>
                        <a:buClr>
                          <a:schemeClr val="accent2"/>
                        </a:buClr>
                        <a:buFont typeface="Wingdings" pitchFamily="2" charset="2"/>
                        <a:defRPr sz="1600">
                          <a:solidFill>
                            <a:schemeClr val="tx1"/>
                          </a:solidFill>
                          <a:latin typeface="Trebuchet MS" pitchFamily="34" charset="0"/>
                        </a:defRPr>
                      </a:lvl3pPr>
                      <a:lvl4pPr marL="1112838">
                        <a:spcBef>
                          <a:spcPct val="25000"/>
                        </a:spcBef>
                        <a:buClr>
                          <a:schemeClr val="accent2"/>
                        </a:buClr>
                        <a:buFont typeface="Wingdings" pitchFamily="2" charset="2"/>
                        <a:defRPr sz="1400">
                          <a:solidFill>
                            <a:schemeClr val="tx1"/>
                          </a:solidFill>
                          <a:latin typeface="Trebuchet MS" pitchFamily="34" charset="0"/>
                        </a:defRPr>
                      </a:lvl4pPr>
                      <a:lvl5pPr>
                        <a:spcBef>
                          <a:spcPct val="25000"/>
                        </a:spcBef>
                        <a:buClr>
                          <a:schemeClr val="accent2"/>
                        </a:buClr>
                        <a:buFont typeface="Wingdings" pitchFamily="2" charset="2"/>
                        <a:defRPr sz="1200">
                          <a:solidFill>
                            <a:schemeClr val="tx1"/>
                          </a:solidFill>
                          <a:latin typeface="Trebuchet MS" pitchFamily="34" charset="0"/>
                        </a:defRPr>
                      </a:lvl5pPr>
                      <a:lvl6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6pPr>
                      <a:lvl7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7pPr>
                      <a:lvl8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8pPr>
                      <a:lvl9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9pPr>
                    </a:lstStyle>
                    <a:p>
                      <a:pPr marL="0" marR="0" lvl="0" indent="0" algn="ctr" defTabSz="914400" rtl="0" eaLnBrk="1" fontAlgn="base" latinLnBrk="0" hangingPunct="1">
                        <a:lnSpc>
                          <a:spcPct val="100000"/>
                        </a:lnSpc>
                        <a:spcBef>
                          <a:spcPct val="25000"/>
                        </a:spcBef>
                        <a:spcAft>
                          <a:spcPct val="0"/>
                        </a:spcAft>
                        <a:buClr>
                          <a:schemeClr val="accent2"/>
                        </a:buClr>
                        <a:buSzTx/>
                        <a:buFont typeface="Wingdings" pitchFamily="2" charset="2"/>
                        <a:buNone/>
                        <a:tabLst/>
                      </a:pPr>
                      <a:r>
                        <a:rPr kumimoji="0" lang="de-DE" altLang="en-US" sz="1200" b="0" i="0" u="none" strike="noStrike" cap="none" normalizeH="0" baseline="0" smtClean="0">
                          <a:ln>
                            <a:noFill/>
                          </a:ln>
                          <a:solidFill>
                            <a:schemeClr val="tx1"/>
                          </a:solidFill>
                          <a:effectLst/>
                          <a:latin typeface="Trebuchet MS" pitchFamily="34" charset="0"/>
                          <a:hlinkClick r:id="rId7" action="ppaction://hlinksldjump"/>
                        </a:rPr>
                        <a:t>409</a:t>
                      </a:r>
                      <a:endParaRPr kumimoji="0" lang="en-US" altLang="en-US" sz="1200" b="0" i="0" u="none" strike="noStrike" cap="none" normalizeH="0" baseline="0" smtClean="0">
                        <a:ln>
                          <a:noFill/>
                        </a:ln>
                        <a:solidFill>
                          <a:schemeClr val="tx1"/>
                        </a:solidFill>
                        <a:effectLst/>
                        <a:latin typeface="Trebuchet MS"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buClr>
                          <a:schemeClr val="accent2"/>
                        </a:buClr>
                        <a:buFont typeface="Wingdings" pitchFamily="2" charset="2"/>
                        <a:defRPr sz="2000">
                          <a:solidFill>
                            <a:schemeClr val="tx1"/>
                          </a:solidFill>
                          <a:latin typeface="Trebuchet MS" pitchFamily="34" charset="0"/>
                        </a:defRPr>
                      </a:lvl1pPr>
                      <a:lvl2pPr marL="190500">
                        <a:spcBef>
                          <a:spcPct val="25000"/>
                        </a:spcBef>
                        <a:buClr>
                          <a:schemeClr val="accent2"/>
                        </a:buClr>
                        <a:buFont typeface="Wingdings" pitchFamily="2" charset="2"/>
                        <a:defRPr>
                          <a:solidFill>
                            <a:schemeClr val="tx1"/>
                          </a:solidFill>
                          <a:latin typeface="Trebuchet MS" pitchFamily="34" charset="0"/>
                        </a:defRPr>
                      </a:lvl2pPr>
                      <a:lvl3pPr marL="692150">
                        <a:spcBef>
                          <a:spcPct val="25000"/>
                        </a:spcBef>
                        <a:buClr>
                          <a:schemeClr val="accent2"/>
                        </a:buClr>
                        <a:buFont typeface="Wingdings" pitchFamily="2" charset="2"/>
                        <a:defRPr sz="1600">
                          <a:solidFill>
                            <a:schemeClr val="tx1"/>
                          </a:solidFill>
                          <a:latin typeface="Trebuchet MS" pitchFamily="34" charset="0"/>
                        </a:defRPr>
                      </a:lvl3pPr>
                      <a:lvl4pPr marL="1112838">
                        <a:spcBef>
                          <a:spcPct val="25000"/>
                        </a:spcBef>
                        <a:buClr>
                          <a:schemeClr val="accent2"/>
                        </a:buClr>
                        <a:buFont typeface="Wingdings" pitchFamily="2" charset="2"/>
                        <a:defRPr sz="1400">
                          <a:solidFill>
                            <a:schemeClr val="tx1"/>
                          </a:solidFill>
                          <a:latin typeface="Trebuchet MS" pitchFamily="34" charset="0"/>
                        </a:defRPr>
                      </a:lvl4pPr>
                      <a:lvl5pPr>
                        <a:spcBef>
                          <a:spcPct val="25000"/>
                        </a:spcBef>
                        <a:buClr>
                          <a:schemeClr val="accent2"/>
                        </a:buClr>
                        <a:buFont typeface="Wingdings" pitchFamily="2" charset="2"/>
                        <a:defRPr sz="1200">
                          <a:solidFill>
                            <a:schemeClr val="tx1"/>
                          </a:solidFill>
                          <a:latin typeface="Trebuchet MS" pitchFamily="34" charset="0"/>
                        </a:defRPr>
                      </a:lvl5pPr>
                      <a:lvl6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6pPr>
                      <a:lvl7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7pPr>
                      <a:lvl8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8pPr>
                      <a:lvl9pPr fontAlgn="base">
                        <a:spcBef>
                          <a:spcPct val="25000"/>
                        </a:spcBef>
                        <a:spcAft>
                          <a:spcPct val="0"/>
                        </a:spcAft>
                        <a:buClr>
                          <a:schemeClr val="accent2"/>
                        </a:buClr>
                        <a:buFont typeface="Wingdings" pitchFamily="2" charset="2"/>
                        <a:defRPr sz="1200">
                          <a:solidFill>
                            <a:schemeClr val="tx1"/>
                          </a:solidFill>
                          <a:latin typeface="Trebuchet MS" pitchFamily="34" charset="0"/>
                        </a:defRPr>
                      </a:lvl9pPr>
                    </a:lstStyle>
                    <a:p>
                      <a:pPr marL="0" marR="0" lvl="0" indent="0" algn="l" defTabSz="914400" rtl="0" eaLnBrk="1" fontAlgn="base" latinLnBrk="0" hangingPunct="1">
                        <a:lnSpc>
                          <a:spcPct val="100000"/>
                        </a:lnSpc>
                        <a:spcBef>
                          <a:spcPct val="50000"/>
                        </a:spcBef>
                        <a:spcAft>
                          <a:spcPct val="0"/>
                        </a:spcAft>
                        <a:buClr>
                          <a:schemeClr val="accent2"/>
                        </a:buClr>
                        <a:buSzPct val="80000"/>
                        <a:buFont typeface="Wingdings" pitchFamily="2" charset="2"/>
                        <a:buNone/>
                        <a:tabLst/>
                      </a:pPr>
                      <a:r>
                        <a:rPr kumimoji="0" lang="en-US" altLang="en-US" sz="1200" b="0" i="0" u="none" strike="noStrike" cap="none" normalizeH="0" baseline="0" smtClean="0">
                          <a:ln>
                            <a:noFill/>
                          </a:ln>
                          <a:solidFill>
                            <a:schemeClr val="tx1"/>
                          </a:solidFill>
                          <a:effectLst/>
                          <a:latin typeface="Trebuchet MS" pitchFamily="34" charset="0"/>
                          <a:cs typeface="Arial" charset="0"/>
                        </a:rPr>
                        <a:t>Rapid and current information on material changes in the financial condition or operations, including trend and qualitative information </a:t>
                      </a:r>
                      <a:r>
                        <a:rPr kumimoji="0" lang="en-US" altLang="en-US" sz="1200" b="0" i="0" u="none" strike="noStrike" cap="none" normalizeH="0" baseline="0" smtClean="0">
                          <a:ln>
                            <a:noFill/>
                          </a:ln>
                          <a:solidFill>
                            <a:schemeClr val="tx1"/>
                          </a:solidFill>
                          <a:effectLst/>
                          <a:latin typeface="Trebuchet MS" pitchFamily="34" charset="0"/>
                          <a:cs typeface="Times New Roman" pitchFamily="18" charset="0"/>
                        </a:rPr>
                        <a:t>for protection of investors and in the public interest</a:t>
                      </a:r>
                      <a:r>
                        <a:rPr kumimoji="0" lang="en-US" altLang="en-US" sz="1200" b="0" i="0" u="none" strike="noStrike" cap="none" normalizeH="0" baseline="0" smtClean="0">
                          <a:ln>
                            <a:noFill/>
                          </a:ln>
                          <a:solidFill>
                            <a:schemeClr val="tx1"/>
                          </a:solidFill>
                          <a:effectLst/>
                          <a:latin typeface="Trebuchet MS" pitchFamily="34" charset="0"/>
                          <a:cs typeface="Arial" charset="0"/>
                        </a:rPr>
                        <a:t> </a:t>
                      </a:r>
                      <a:endParaRPr kumimoji="0" lang="en-US" altLang="en-US" sz="1200" b="0" i="0" u="none" strike="noStrike" cap="none" normalizeH="0" baseline="0" smtClean="0">
                        <a:ln>
                          <a:noFill/>
                        </a:ln>
                        <a:solidFill>
                          <a:schemeClr val="tx1"/>
                        </a:solidFill>
                        <a:effectLst/>
                        <a:latin typeface="Trebuchet MS" pitchFamily="34" charset="0"/>
                        <a:cs typeface="Times New Roman" pitchFamily="18"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r>
              <a:rPr lang="en-GB" altLang="en-US"/>
              <a:t>Sarbanes-Oxley Act Section 404</a:t>
            </a:r>
            <a:br>
              <a:rPr lang="en-GB" altLang="en-US"/>
            </a:br>
            <a:r>
              <a:rPr lang="en-GB" altLang="en-US" sz="2000"/>
              <a:t>a few tiny sentences stir up the business world</a:t>
            </a:r>
            <a:endParaRPr lang="en-GB" altLang="en-US" sz="2400"/>
          </a:p>
        </p:txBody>
      </p:sp>
      <p:pic>
        <p:nvPicPr>
          <p:cNvPr id="847875"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28663" y="1196975"/>
            <a:ext cx="7677150" cy="4822825"/>
          </a:xfrm>
          <a:noFill/>
          <a:ln cap="flat">
            <a:solidFill>
              <a:schemeClr val="accent2"/>
            </a:solidFill>
            <a:miter lim="800000"/>
            <a:headEnd type="none" w="sm" len="sm"/>
            <a:tailEnd type="none" w="sm" len="sm"/>
          </a:ln>
          <a:effectLst>
            <a:outerShdw dist="35921" dir="2700000" algn="ctr" rotWithShape="0">
              <a:schemeClr val="bg2"/>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r>
              <a:rPr lang="en-GB" altLang="en-US" b="1"/>
              <a:t>Recommendation: Don't go overboard on 404</a:t>
            </a:r>
            <a:endParaRPr lang="en-GB" altLang="en-US"/>
          </a:p>
        </p:txBody>
      </p:sp>
      <p:sp>
        <p:nvSpPr>
          <p:cNvPr id="849923" name="Rectangle 3"/>
          <p:cNvSpPr>
            <a:spLocks noGrp="1" noChangeArrowheads="1"/>
          </p:cNvSpPr>
          <p:nvPr>
            <p:ph type="body" idx="1"/>
          </p:nvPr>
        </p:nvSpPr>
        <p:spPr/>
        <p:txBody>
          <a:bodyPr/>
          <a:lstStyle/>
          <a:p>
            <a:pPr>
              <a:buFont typeface="Wingdings" pitchFamily="2" charset="2"/>
              <a:buNone/>
            </a:pPr>
            <a:r>
              <a:rPr lang="en-GB" altLang="en-US" sz="2000"/>
              <a:t>	Forrester analyst Michael Rasmussen offers these SOX 404 compliance tips.</a:t>
            </a:r>
          </a:p>
          <a:p>
            <a:pPr>
              <a:buFont typeface="Wingdings" pitchFamily="2" charset="2"/>
              <a:buAutoNum type="arabicPeriod"/>
            </a:pPr>
            <a:r>
              <a:rPr lang="en-GB" altLang="en-US" sz="2000" b="1">
                <a:solidFill>
                  <a:schemeClr val="accent2"/>
                </a:solidFill>
              </a:rPr>
              <a:t>Relevance</a:t>
            </a:r>
            <a:r>
              <a:rPr lang="en-GB" altLang="en-US" sz="2000"/>
              <a:t>: </a:t>
            </a:r>
            <a:br>
              <a:rPr lang="en-GB" altLang="en-US" sz="2000"/>
            </a:br>
            <a:r>
              <a:rPr lang="en-GB" altLang="en-US" sz="2000"/>
              <a:t>Focus on </a:t>
            </a:r>
            <a:r>
              <a:rPr lang="en-GB" altLang="en-US" sz="2000" b="1"/>
              <a:t>financial systems</a:t>
            </a:r>
            <a:r>
              <a:rPr lang="en-GB" altLang="en-US" sz="2000"/>
              <a:t> and processes. For example, processes that generate revenues are relevant - but archiving emails less so.</a:t>
            </a:r>
          </a:p>
          <a:p>
            <a:pPr>
              <a:buFont typeface="Wingdings" pitchFamily="2" charset="2"/>
              <a:buAutoNum type="arabicPeriod"/>
            </a:pPr>
            <a:r>
              <a:rPr lang="en-GB" altLang="en-US" sz="2000" b="1">
                <a:solidFill>
                  <a:schemeClr val="accent2"/>
                </a:solidFill>
              </a:rPr>
              <a:t>Risk</a:t>
            </a:r>
            <a:r>
              <a:rPr lang="en-GB" altLang="en-US" sz="2000"/>
              <a:t>:</a:t>
            </a:r>
            <a:br>
              <a:rPr lang="en-GB" altLang="en-US" sz="2000"/>
            </a:br>
            <a:r>
              <a:rPr lang="en-GB" altLang="en-US" sz="2000"/>
              <a:t>Materiality is meaningful because it guides judgments related to </a:t>
            </a:r>
            <a:r>
              <a:rPr lang="en-GB" altLang="en-US" sz="2000" b="1"/>
              <a:t>financial reporting</a:t>
            </a:r>
            <a:r>
              <a:rPr lang="en-GB" altLang="en-US" sz="2000"/>
              <a:t>. First-year SOX compliance focused too much on risks that were insignificant.</a:t>
            </a:r>
          </a:p>
          <a:p>
            <a:pPr>
              <a:buFont typeface="Wingdings" pitchFamily="2" charset="2"/>
              <a:buAutoNum type="arabicPeriod"/>
            </a:pPr>
            <a:r>
              <a:rPr lang="en-GB" altLang="en-US" sz="2000" b="1">
                <a:solidFill>
                  <a:schemeClr val="accent2"/>
                </a:solidFill>
              </a:rPr>
              <a:t>Reasonable</a:t>
            </a:r>
            <a:r>
              <a:rPr lang="en-GB" altLang="en-US" sz="2000"/>
              <a:t>:</a:t>
            </a:r>
            <a:br>
              <a:rPr lang="en-GB" altLang="en-US" sz="2000"/>
            </a:br>
            <a:r>
              <a:rPr lang="en-GB" altLang="en-US" sz="2000"/>
              <a:t>Absolute assurance is </a:t>
            </a:r>
            <a:r>
              <a:rPr lang="en-GB" altLang="en-US" sz="2000" b="1"/>
              <a:t>impossible</a:t>
            </a:r>
            <a:r>
              <a:rPr lang="en-GB" altLang="en-US" sz="2000"/>
              <a:t> to achieve and too expensive to attempt.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r>
              <a:rPr lang="en-GB" altLang="en-US" sz="2400"/>
              <a:t>GRC controls</a:t>
            </a:r>
            <a:br>
              <a:rPr lang="en-GB" altLang="en-US" sz="2400"/>
            </a:br>
            <a:r>
              <a:rPr lang="en-GB" altLang="en-US" sz="1800"/>
              <a:t>detective vs. preventive – manual vs. automated</a:t>
            </a:r>
          </a:p>
        </p:txBody>
      </p:sp>
      <p:sp>
        <p:nvSpPr>
          <p:cNvPr id="628739" name="Rectangle 3"/>
          <p:cNvSpPr>
            <a:spLocks noGrp="1" noChangeArrowheads="1"/>
          </p:cNvSpPr>
          <p:nvPr>
            <p:ph type="body" sz="half" idx="2"/>
          </p:nvPr>
        </p:nvSpPr>
        <p:spPr>
          <a:xfrm>
            <a:off x="4211638" y="1196975"/>
            <a:ext cx="4500562" cy="4822825"/>
          </a:xfrm>
        </p:spPr>
        <p:txBody>
          <a:bodyPr/>
          <a:lstStyle/>
          <a:p>
            <a:pPr marL="269875" indent="-269875"/>
            <a:r>
              <a:rPr lang="en-GB" altLang="en-US" sz="1400"/>
              <a:t>controls can be classified as preventive or detective.</a:t>
            </a:r>
          </a:p>
          <a:p>
            <a:pPr marL="719138" lvl="1" indent="-269875"/>
            <a:r>
              <a:rPr lang="en-GB" altLang="en-US" sz="1200"/>
              <a:t>They either prevent errors before they occur or</a:t>
            </a:r>
          </a:p>
          <a:p>
            <a:pPr marL="719138" lvl="1" indent="-269875"/>
            <a:r>
              <a:rPr lang="en-GB" altLang="en-US" sz="1200"/>
              <a:t>They detect errors after they have occurred but in time to correct them before they do real damage.</a:t>
            </a:r>
          </a:p>
          <a:p>
            <a:pPr marL="269875" indent="-269875"/>
            <a:r>
              <a:rPr lang="en-GB" altLang="en-US" sz="1400"/>
              <a:t>Both types of controls are important.</a:t>
            </a:r>
          </a:p>
          <a:p>
            <a:pPr marL="269875" indent="-269875"/>
            <a:r>
              <a:rPr lang="en-GB" altLang="en-US" sz="1400"/>
              <a:t>preventive controls are preferred to detective ones.</a:t>
            </a:r>
          </a:p>
          <a:p>
            <a:pPr marL="719138" lvl="1" indent="-269875"/>
            <a:r>
              <a:rPr lang="en-GB" altLang="en-US" sz="1200"/>
              <a:t>detective controls act after an error has occurred, this means that the undetected errors go on to have a negative impact on the business.</a:t>
            </a:r>
          </a:p>
          <a:p>
            <a:pPr marL="719138" lvl="1" indent="-269875"/>
            <a:r>
              <a:rPr lang="en-GB" altLang="en-US" sz="1200"/>
              <a:t>preventing errors is cheaper than to detecting and fixing them.</a:t>
            </a:r>
          </a:p>
          <a:p>
            <a:pPr marL="269875" indent="-269875"/>
            <a:r>
              <a:rPr lang="en-GB" altLang="en-US" sz="1400"/>
              <a:t>Preventive controls generally have a higher “economic value” to an organization.</a:t>
            </a:r>
          </a:p>
          <a:p>
            <a:pPr marL="269875" indent="-269875"/>
            <a:r>
              <a:rPr lang="en-GB" altLang="en-US" sz="1400"/>
              <a:t>detective controls may enable an acceptable control environment to meet minimal requirements.</a:t>
            </a:r>
          </a:p>
          <a:p>
            <a:pPr marL="269875" indent="-269875"/>
            <a:r>
              <a:rPr lang="en-GB" altLang="en-US" sz="1400"/>
              <a:t>To improve the bottom line a proper balance of detective and preventive controls is necessary.</a:t>
            </a:r>
          </a:p>
        </p:txBody>
      </p:sp>
      <p:pic>
        <p:nvPicPr>
          <p:cNvPr id="628740" name="Picture 4"/>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1728788"/>
            <a:ext cx="3924300" cy="3759200"/>
          </a:xfrm>
          <a:noFill/>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en-GB" altLang="en-US" sz="2400"/>
              <a:t>GRC controls</a:t>
            </a:r>
            <a:br>
              <a:rPr lang="en-GB" altLang="en-US" sz="2400"/>
            </a:br>
            <a:r>
              <a:rPr lang="en-GB" altLang="en-US" sz="1800"/>
              <a:t>examples in 4 categories</a:t>
            </a:r>
          </a:p>
        </p:txBody>
      </p:sp>
      <p:sp>
        <p:nvSpPr>
          <p:cNvPr id="630787" name="Rectangle 3"/>
          <p:cNvSpPr>
            <a:spLocks noGrp="1" noChangeArrowheads="1"/>
          </p:cNvSpPr>
          <p:nvPr>
            <p:ph type="body" sz="half" idx="1"/>
          </p:nvPr>
        </p:nvSpPr>
        <p:spPr>
          <a:ln>
            <a:solidFill>
              <a:schemeClr val="accent2"/>
            </a:solidFill>
            <a:miter lim="800000"/>
            <a:headEnd/>
            <a:tailEnd/>
          </a:ln>
        </p:spPr>
        <p:txBody>
          <a:bodyPr/>
          <a:lstStyle/>
          <a:p>
            <a:pPr>
              <a:buFont typeface="Wingdings" pitchFamily="2" charset="2"/>
              <a:buNone/>
            </a:pPr>
            <a:r>
              <a:rPr lang="en-GB" altLang="en-US" sz="1400" b="1"/>
              <a:t>	Examples of detective and preventive controls</a:t>
            </a:r>
          </a:p>
          <a:p>
            <a:r>
              <a:rPr lang="en-GB" altLang="en-US" sz="1400" b="1"/>
              <a:t>Detective Controls </a:t>
            </a:r>
            <a:r>
              <a:rPr lang="en-GB" altLang="en-US" sz="1400"/>
              <a:t>are designed to identify an error or exception after it has occurred. Examples include:</a:t>
            </a:r>
          </a:p>
          <a:p>
            <a:pPr lvl="1"/>
            <a:r>
              <a:rPr lang="en-GB" altLang="en-US" sz="1200"/>
              <a:t>Exception reports</a:t>
            </a:r>
          </a:p>
          <a:p>
            <a:pPr lvl="1"/>
            <a:r>
              <a:rPr lang="en-GB" altLang="en-US" sz="1200"/>
              <a:t>Reconciliations</a:t>
            </a:r>
          </a:p>
          <a:p>
            <a:pPr lvl="1"/>
            <a:r>
              <a:rPr lang="en-GB" altLang="en-US" sz="1200"/>
              <a:t>Reviews of operating performance</a:t>
            </a:r>
          </a:p>
          <a:p>
            <a:pPr lvl="1"/>
            <a:r>
              <a:rPr lang="en-GB" altLang="en-US" sz="1200"/>
              <a:t>Periodic inventories</a:t>
            </a:r>
            <a:br>
              <a:rPr lang="en-GB" altLang="en-US" sz="1200"/>
            </a:br>
            <a:r>
              <a:rPr lang="en-GB" altLang="en-US" sz="1200"/>
              <a:t/>
            </a:r>
            <a:br>
              <a:rPr lang="en-GB" altLang="en-US" sz="1200"/>
            </a:br>
            <a:r>
              <a:rPr lang="en-GB" altLang="en-US" sz="1200"/>
              <a:t/>
            </a:r>
            <a:br>
              <a:rPr lang="en-GB" altLang="en-US" sz="1200"/>
            </a:br>
            <a:endParaRPr lang="en-GB" altLang="en-US" sz="1200"/>
          </a:p>
          <a:p>
            <a:r>
              <a:rPr lang="en-GB" altLang="en-US" sz="1400" b="1"/>
              <a:t>Preventive Controls </a:t>
            </a:r>
            <a:r>
              <a:rPr lang="en-GB" altLang="en-US" sz="1400"/>
              <a:t>focus on preventing errors or exceptions. Examples include:</a:t>
            </a:r>
          </a:p>
          <a:p>
            <a:pPr lvl="1"/>
            <a:r>
              <a:rPr lang="en-GB" altLang="en-US" sz="1200"/>
              <a:t>Use of checklists</a:t>
            </a:r>
          </a:p>
          <a:p>
            <a:pPr lvl="1"/>
            <a:r>
              <a:rPr lang="en-GB" altLang="en-US" sz="1200"/>
              <a:t>Training</a:t>
            </a:r>
          </a:p>
          <a:p>
            <a:pPr lvl="1"/>
            <a:r>
              <a:rPr lang="en-GB" altLang="en-US" sz="1200"/>
              <a:t>Proper segregation of duties</a:t>
            </a:r>
          </a:p>
          <a:p>
            <a:pPr lvl="1"/>
            <a:r>
              <a:rPr lang="en-GB" altLang="en-US" sz="1200"/>
              <a:t>Authorization levels/approvals</a:t>
            </a:r>
          </a:p>
        </p:txBody>
      </p:sp>
      <p:sp>
        <p:nvSpPr>
          <p:cNvPr id="630788" name="Rectangle 4"/>
          <p:cNvSpPr>
            <a:spLocks noGrp="1" noChangeArrowheads="1"/>
          </p:cNvSpPr>
          <p:nvPr>
            <p:ph type="body" sz="half" idx="2"/>
          </p:nvPr>
        </p:nvSpPr>
        <p:spPr>
          <a:xfrm>
            <a:off x="4572000" y="1196975"/>
            <a:ext cx="4103688" cy="4822825"/>
          </a:xfrm>
          <a:ln>
            <a:solidFill>
              <a:schemeClr val="accent2"/>
            </a:solidFill>
            <a:miter lim="800000"/>
            <a:headEnd/>
            <a:tailEnd/>
          </a:ln>
        </p:spPr>
        <p:txBody>
          <a:bodyPr/>
          <a:lstStyle/>
          <a:p>
            <a:pPr>
              <a:buFont typeface="Wingdings" pitchFamily="2" charset="2"/>
              <a:buNone/>
            </a:pPr>
            <a:r>
              <a:rPr lang="en-GB" altLang="en-US" sz="1400" b="1"/>
              <a:t>	Examples of manual and automated controls</a:t>
            </a:r>
          </a:p>
          <a:p>
            <a:r>
              <a:rPr lang="en-GB" altLang="en-US" sz="1400" b="1"/>
              <a:t>Manual Controls </a:t>
            </a:r>
            <a:r>
              <a:rPr lang="en-GB" altLang="en-US" sz="1400"/>
              <a:t>operate through human intervention. They are the most flexible but are also subject to human error. Examples include:</a:t>
            </a:r>
          </a:p>
          <a:p>
            <a:pPr lvl="1"/>
            <a:r>
              <a:rPr lang="en-GB" altLang="en-US" sz="1200"/>
              <a:t>Comparison of amounts entered to source documents</a:t>
            </a:r>
          </a:p>
          <a:p>
            <a:pPr lvl="1"/>
            <a:r>
              <a:rPr lang="en-GB" altLang="en-US" sz="1200"/>
              <a:t>Signatures/initials noted on completed documents</a:t>
            </a:r>
          </a:p>
          <a:p>
            <a:pPr lvl="1"/>
            <a:r>
              <a:rPr lang="en-GB" altLang="en-US" sz="1200"/>
              <a:t>Budget-to-actual reviews</a:t>
            </a:r>
          </a:p>
          <a:p>
            <a:pPr lvl="1"/>
            <a:r>
              <a:rPr lang="en-GB" altLang="en-US" sz="1200"/>
              <a:t>Re-performance of computations</a:t>
            </a:r>
          </a:p>
          <a:p>
            <a:r>
              <a:rPr lang="en-GB" altLang="en-US" sz="1400" b="1"/>
              <a:t>Automated Controls </a:t>
            </a:r>
            <a:r>
              <a:rPr lang="en-GB" altLang="en-US" sz="1400"/>
              <a:t>operate through and within information technology systems. Examples include:</a:t>
            </a:r>
          </a:p>
          <a:p>
            <a:pPr lvl="1"/>
            <a:r>
              <a:rPr lang="en-GB" altLang="en-US" sz="1200"/>
              <a:t>System access controls</a:t>
            </a:r>
          </a:p>
          <a:p>
            <a:pPr lvl="1"/>
            <a:r>
              <a:rPr lang="en-GB" altLang="en-US" sz="1200"/>
              <a:t>Data entry requirements prior to transaction processing</a:t>
            </a:r>
          </a:p>
          <a:p>
            <a:pPr lvl="1"/>
            <a:r>
              <a:rPr lang="en-GB" altLang="en-US" sz="1200"/>
              <a:t>Automated balancing and reconciliations</a:t>
            </a:r>
          </a:p>
          <a:p>
            <a:pPr lvl="1"/>
            <a:r>
              <a:rPr lang="en-GB" altLang="en-US" sz="1200"/>
              <a:t>Automated flags that identify possible invalid or duplicate entries/data</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p:txBody>
          <a:bodyPr/>
          <a:lstStyle/>
          <a:p>
            <a:pPr>
              <a:tabLst>
                <a:tab pos="2335213" algn="l"/>
              </a:tabLst>
            </a:pPr>
            <a:r>
              <a:rPr lang="en-GB" altLang="en-US"/>
              <a:t>ISACA GRC–Advice</a:t>
            </a:r>
            <a:br>
              <a:rPr lang="en-GB" altLang="en-US"/>
            </a:br>
            <a:r>
              <a:rPr lang="en-GB" altLang="en-US" sz="1800"/>
              <a:t>Think Big, Implement Small</a:t>
            </a:r>
          </a:p>
        </p:txBody>
      </p:sp>
      <p:pic>
        <p:nvPicPr>
          <p:cNvPr id="845827"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376363"/>
            <a:ext cx="9144000" cy="4684712"/>
          </a:xfrm>
          <a:noFill/>
          <a:ln/>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ctrTitle"/>
          </p:nvPr>
        </p:nvSpPr>
        <p:spPr/>
        <p:txBody>
          <a:bodyPr/>
          <a:lstStyle/>
          <a:p>
            <a:r>
              <a:rPr lang="en-GB" altLang="en-US"/>
              <a:t>governance</a:t>
            </a:r>
          </a:p>
        </p:txBody>
      </p:sp>
      <p:sp>
        <p:nvSpPr>
          <p:cNvPr id="823299" name="Rectangle 3"/>
          <p:cNvSpPr>
            <a:spLocks noGrp="1" noChangeArrowheads="1"/>
          </p:cNvSpPr>
          <p:nvPr>
            <p:ph type="subTitle" idx="1"/>
          </p:nvPr>
        </p:nvSpPr>
        <p:spPr/>
        <p:txBody>
          <a:bodyPr/>
          <a:lstStyle/>
          <a:p>
            <a:r>
              <a:rPr lang="en-GB" altLang="en-US" b="1"/>
              <a:t>By governance we mean </a:t>
            </a:r>
            <a:r>
              <a:rPr lang="en-GB" altLang="en-US" b="1" i="1"/>
              <a:t>‘the systems and processes concerned with ensuring the overall direction, effectiveness, supervision and accountability of an organisation’.</a:t>
            </a:r>
            <a:r>
              <a:rPr lang="en-GB" altLang="en-US"/>
              <a:t>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r>
              <a:rPr lang="en-GB" altLang="en-US" sz="2400"/>
              <a:t>What is GRC?</a:t>
            </a:r>
            <a:br>
              <a:rPr lang="en-GB" altLang="en-US" sz="2400"/>
            </a:br>
            <a:r>
              <a:rPr lang="en-GB" altLang="en-US" sz="1800"/>
              <a:t>Governance, Risk, and Compliance</a:t>
            </a:r>
            <a:endParaRPr lang="en-GB" altLang="en-US" sz="2400"/>
          </a:p>
        </p:txBody>
      </p:sp>
      <p:sp>
        <p:nvSpPr>
          <p:cNvPr id="626691" name="Rectangle 3"/>
          <p:cNvSpPr>
            <a:spLocks noGrp="1" noChangeArrowheads="1"/>
          </p:cNvSpPr>
          <p:nvPr>
            <p:ph type="body" idx="1"/>
          </p:nvPr>
        </p:nvSpPr>
        <p:spPr>
          <a:xfrm>
            <a:off x="611188" y="1196975"/>
            <a:ext cx="7993062" cy="1439863"/>
          </a:xfrm>
          <a:ln>
            <a:solidFill>
              <a:schemeClr val="accent2"/>
            </a:solidFill>
            <a:miter lim="800000"/>
            <a:headEnd/>
            <a:tailEnd/>
          </a:ln>
        </p:spPr>
        <p:txBody>
          <a:bodyPr/>
          <a:lstStyle/>
          <a:p>
            <a:r>
              <a:rPr lang="en-GB" altLang="en-US" sz="1600" b="1"/>
              <a:t>Governance</a:t>
            </a:r>
            <a:r>
              <a:rPr lang="en-GB" altLang="en-US" sz="1600"/>
              <a:t>. </a:t>
            </a:r>
            <a:br>
              <a:rPr lang="en-GB" altLang="en-US" sz="1600"/>
            </a:br>
            <a:r>
              <a:rPr lang="en-GB" altLang="en-US" sz="1600"/>
              <a:t>The culture, policies, processes, laws, and institutions that define the structure by which companies are directed and managed. Corporate governance includes the relationships among stakeholders and the goals for which the corporation is governed.</a:t>
            </a:r>
          </a:p>
        </p:txBody>
      </p:sp>
      <p:sp>
        <p:nvSpPr>
          <p:cNvPr id="626692" name="Rectangle 4"/>
          <p:cNvSpPr>
            <a:spLocks noChangeArrowheads="1"/>
          </p:cNvSpPr>
          <p:nvPr/>
        </p:nvSpPr>
        <p:spPr bwMode="auto">
          <a:xfrm>
            <a:off x="611188" y="2924175"/>
            <a:ext cx="7993062" cy="143986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spcBef>
                <a:spcPct val="25000"/>
              </a:spcBef>
              <a:buClr>
                <a:schemeClr val="accent2"/>
              </a:buClr>
              <a:buFont typeface="Wingdings" pitchFamily="2" charset="2"/>
              <a:buChar char="o"/>
              <a:defRPr sz="2400">
                <a:solidFill>
                  <a:schemeClr val="tx1"/>
                </a:solidFill>
                <a:latin typeface="Trebuchet MS" pitchFamily="34" charset="0"/>
              </a:defRPr>
            </a:lvl1pPr>
            <a:lvl2pPr marL="908050" indent="-436563">
              <a:spcBef>
                <a:spcPct val="25000"/>
              </a:spcBef>
              <a:buClr>
                <a:schemeClr val="accent2"/>
              </a:buClr>
              <a:buFont typeface="Wingdings" pitchFamily="2" charset="2"/>
              <a:buChar char="n"/>
              <a:defRPr sz="2000">
                <a:solidFill>
                  <a:schemeClr val="tx1"/>
                </a:solidFill>
                <a:latin typeface="Trebuchet MS" pitchFamily="34" charset="0"/>
              </a:defRPr>
            </a:lvl2pPr>
            <a:lvl3pPr marL="1304925" indent="-395288">
              <a:spcBef>
                <a:spcPct val="25000"/>
              </a:spcBef>
              <a:buClr>
                <a:schemeClr val="accent2"/>
              </a:buClr>
              <a:buFont typeface="Wingdings" pitchFamily="2" charset="2"/>
              <a:buChar char="o"/>
              <a:defRPr>
                <a:solidFill>
                  <a:schemeClr val="tx1"/>
                </a:solidFill>
                <a:latin typeface="Trebuchet MS" pitchFamily="34" charset="0"/>
              </a:defRPr>
            </a:lvl3pPr>
            <a:lvl4pPr marL="1693863" indent="-387350">
              <a:spcBef>
                <a:spcPct val="25000"/>
              </a:spcBef>
              <a:buClr>
                <a:schemeClr val="accent2"/>
              </a:buClr>
              <a:buFont typeface="Wingdings" pitchFamily="2" charset="2"/>
              <a:buChar char="n"/>
              <a:defRPr sz="1600">
                <a:solidFill>
                  <a:schemeClr val="tx1"/>
                </a:solidFill>
                <a:latin typeface="Trebuchet MS" pitchFamily="34" charset="0"/>
              </a:defRPr>
            </a:lvl4pPr>
            <a:lvl5pPr marL="2093913" indent="-398463">
              <a:spcBef>
                <a:spcPct val="25000"/>
              </a:spcBef>
              <a:buClr>
                <a:schemeClr val="accent2"/>
              </a:buClr>
              <a:buFont typeface="Wingdings" pitchFamily="2" charset="2"/>
              <a:buChar char="§"/>
              <a:defRPr sz="1400">
                <a:solidFill>
                  <a:schemeClr val="tx1"/>
                </a:solidFill>
                <a:latin typeface="Trebuchet MS" pitchFamily="34" charset="0"/>
              </a:defRPr>
            </a:lvl5pPr>
            <a:lvl6pPr marL="2551113" indent="-398463" fontAlgn="base">
              <a:spcBef>
                <a:spcPct val="25000"/>
              </a:spcBef>
              <a:spcAft>
                <a:spcPct val="0"/>
              </a:spcAft>
              <a:buClr>
                <a:schemeClr val="accent2"/>
              </a:buClr>
              <a:buFont typeface="Wingdings" pitchFamily="2" charset="2"/>
              <a:buChar char="§"/>
              <a:defRPr sz="1400">
                <a:solidFill>
                  <a:schemeClr val="tx1"/>
                </a:solidFill>
                <a:latin typeface="Trebuchet MS" pitchFamily="34" charset="0"/>
              </a:defRPr>
            </a:lvl6pPr>
            <a:lvl7pPr marL="3008313" indent="-398463" fontAlgn="base">
              <a:spcBef>
                <a:spcPct val="25000"/>
              </a:spcBef>
              <a:spcAft>
                <a:spcPct val="0"/>
              </a:spcAft>
              <a:buClr>
                <a:schemeClr val="accent2"/>
              </a:buClr>
              <a:buFont typeface="Wingdings" pitchFamily="2" charset="2"/>
              <a:buChar char="§"/>
              <a:defRPr sz="1400">
                <a:solidFill>
                  <a:schemeClr val="tx1"/>
                </a:solidFill>
                <a:latin typeface="Trebuchet MS" pitchFamily="34" charset="0"/>
              </a:defRPr>
            </a:lvl7pPr>
            <a:lvl8pPr marL="3465513" indent="-398463" fontAlgn="base">
              <a:spcBef>
                <a:spcPct val="25000"/>
              </a:spcBef>
              <a:spcAft>
                <a:spcPct val="0"/>
              </a:spcAft>
              <a:buClr>
                <a:schemeClr val="accent2"/>
              </a:buClr>
              <a:buFont typeface="Wingdings" pitchFamily="2" charset="2"/>
              <a:buChar char="§"/>
              <a:defRPr sz="1400">
                <a:solidFill>
                  <a:schemeClr val="tx1"/>
                </a:solidFill>
                <a:latin typeface="Trebuchet MS" pitchFamily="34" charset="0"/>
              </a:defRPr>
            </a:lvl8pPr>
            <a:lvl9pPr marL="3922713" indent="-398463" fontAlgn="base">
              <a:spcBef>
                <a:spcPct val="25000"/>
              </a:spcBef>
              <a:spcAft>
                <a:spcPct val="0"/>
              </a:spcAft>
              <a:buClr>
                <a:schemeClr val="accent2"/>
              </a:buClr>
              <a:buFont typeface="Wingdings" pitchFamily="2" charset="2"/>
              <a:buChar char="§"/>
              <a:defRPr sz="1400">
                <a:solidFill>
                  <a:schemeClr val="tx1"/>
                </a:solidFill>
                <a:latin typeface="Trebuchet MS" pitchFamily="34" charset="0"/>
              </a:defRPr>
            </a:lvl9pPr>
          </a:lstStyle>
          <a:p>
            <a:r>
              <a:rPr lang="en-GB" altLang="en-US" sz="1600" b="1"/>
              <a:t>Risk</a:t>
            </a:r>
            <a:r>
              <a:rPr lang="en-GB" altLang="en-US" sz="1600"/>
              <a:t>. </a:t>
            </a:r>
            <a:br>
              <a:rPr lang="en-GB" altLang="en-US" sz="1600"/>
            </a:br>
            <a:r>
              <a:rPr lang="en-GB" altLang="en-US" sz="1600"/>
              <a:t>The effect of uncertainty on business objectives; risk management is the coordinated activities to direct and control an organization to realize opportunities while managing adverse events.</a:t>
            </a:r>
          </a:p>
        </p:txBody>
      </p:sp>
      <p:sp>
        <p:nvSpPr>
          <p:cNvPr id="626693" name="Rectangle 5"/>
          <p:cNvSpPr>
            <a:spLocks noChangeArrowheads="1"/>
          </p:cNvSpPr>
          <p:nvPr/>
        </p:nvSpPr>
        <p:spPr bwMode="auto">
          <a:xfrm>
            <a:off x="611188" y="4652963"/>
            <a:ext cx="7993062" cy="143986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spcBef>
                <a:spcPct val="25000"/>
              </a:spcBef>
              <a:buClr>
                <a:schemeClr val="accent2"/>
              </a:buClr>
              <a:buFont typeface="Wingdings" pitchFamily="2" charset="2"/>
              <a:buChar char="o"/>
              <a:defRPr sz="2400">
                <a:solidFill>
                  <a:schemeClr val="tx1"/>
                </a:solidFill>
                <a:latin typeface="Trebuchet MS" pitchFamily="34" charset="0"/>
              </a:defRPr>
            </a:lvl1pPr>
            <a:lvl2pPr marL="908050" indent="-436563">
              <a:spcBef>
                <a:spcPct val="25000"/>
              </a:spcBef>
              <a:buClr>
                <a:schemeClr val="accent2"/>
              </a:buClr>
              <a:buFont typeface="Wingdings" pitchFamily="2" charset="2"/>
              <a:buChar char="n"/>
              <a:defRPr sz="2000">
                <a:solidFill>
                  <a:schemeClr val="tx1"/>
                </a:solidFill>
                <a:latin typeface="Trebuchet MS" pitchFamily="34" charset="0"/>
              </a:defRPr>
            </a:lvl2pPr>
            <a:lvl3pPr marL="1304925" indent="-395288">
              <a:spcBef>
                <a:spcPct val="25000"/>
              </a:spcBef>
              <a:buClr>
                <a:schemeClr val="accent2"/>
              </a:buClr>
              <a:buFont typeface="Wingdings" pitchFamily="2" charset="2"/>
              <a:buChar char="o"/>
              <a:defRPr>
                <a:solidFill>
                  <a:schemeClr val="tx1"/>
                </a:solidFill>
                <a:latin typeface="Trebuchet MS" pitchFamily="34" charset="0"/>
              </a:defRPr>
            </a:lvl3pPr>
            <a:lvl4pPr marL="1693863" indent="-387350">
              <a:spcBef>
                <a:spcPct val="25000"/>
              </a:spcBef>
              <a:buClr>
                <a:schemeClr val="accent2"/>
              </a:buClr>
              <a:buFont typeface="Wingdings" pitchFamily="2" charset="2"/>
              <a:buChar char="n"/>
              <a:defRPr sz="1600">
                <a:solidFill>
                  <a:schemeClr val="tx1"/>
                </a:solidFill>
                <a:latin typeface="Trebuchet MS" pitchFamily="34" charset="0"/>
              </a:defRPr>
            </a:lvl4pPr>
            <a:lvl5pPr marL="2093913" indent="-398463">
              <a:spcBef>
                <a:spcPct val="25000"/>
              </a:spcBef>
              <a:buClr>
                <a:schemeClr val="accent2"/>
              </a:buClr>
              <a:buFont typeface="Wingdings" pitchFamily="2" charset="2"/>
              <a:buChar char="§"/>
              <a:defRPr sz="1400">
                <a:solidFill>
                  <a:schemeClr val="tx1"/>
                </a:solidFill>
                <a:latin typeface="Trebuchet MS" pitchFamily="34" charset="0"/>
              </a:defRPr>
            </a:lvl5pPr>
            <a:lvl6pPr marL="2551113" indent="-398463" fontAlgn="base">
              <a:spcBef>
                <a:spcPct val="25000"/>
              </a:spcBef>
              <a:spcAft>
                <a:spcPct val="0"/>
              </a:spcAft>
              <a:buClr>
                <a:schemeClr val="accent2"/>
              </a:buClr>
              <a:buFont typeface="Wingdings" pitchFamily="2" charset="2"/>
              <a:buChar char="§"/>
              <a:defRPr sz="1400">
                <a:solidFill>
                  <a:schemeClr val="tx1"/>
                </a:solidFill>
                <a:latin typeface="Trebuchet MS" pitchFamily="34" charset="0"/>
              </a:defRPr>
            </a:lvl6pPr>
            <a:lvl7pPr marL="3008313" indent="-398463" fontAlgn="base">
              <a:spcBef>
                <a:spcPct val="25000"/>
              </a:spcBef>
              <a:spcAft>
                <a:spcPct val="0"/>
              </a:spcAft>
              <a:buClr>
                <a:schemeClr val="accent2"/>
              </a:buClr>
              <a:buFont typeface="Wingdings" pitchFamily="2" charset="2"/>
              <a:buChar char="§"/>
              <a:defRPr sz="1400">
                <a:solidFill>
                  <a:schemeClr val="tx1"/>
                </a:solidFill>
                <a:latin typeface="Trebuchet MS" pitchFamily="34" charset="0"/>
              </a:defRPr>
            </a:lvl7pPr>
            <a:lvl8pPr marL="3465513" indent="-398463" fontAlgn="base">
              <a:spcBef>
                <a:spcPct val="25000"/>
              </a:spcBef>
              <a:spcAft>
                <a:spcPct val="0"/>
              </a:spcAft>
              <a:buClr>
                <a:schemeClr val="accent2"/>
              </a:buClr>
              <a:buFont typeface="Wingdings" pitchFamily="2" charset="2"/>
              <a:buChar char="§"/>
              <a:defRPr sz="1400">
                <a:solidFill>
                  <a:schemeClr val="tx1"/>
                </a:solidFill>
                <a:latin typeface="Trebuchet MS" pitchFamily="34" charset="0"/>
              </a:defRPr>
            </a:lvl8pPr>
            <a:lvl9pPr marL="3922713" indent="-398463" fontAlgn="base">
              <a:spcBef>
                <a:spcPct val="25000"/>
              </a:spcBef>
              <a:spcAft>
                <a:spcPct val="0"/>
              </a:spcAft>
              <a:buClr>
                <a:schemeClr val="accent2"/>
              </a:buClr>
              <a:buFont typeface="Wingdings" pitchFamily="2" charset="2"/>
              <a:buChar char="§"/>
              <a:defRPr sz="1400">
                <a:solidFill>
                  <a:schemeClr val="tx1"/>
                </a:solidFill>
                <a:latin typeface="Trebuchet MS" pitchFamily="34" charset="0"/>
              </a:defRPr>
            </a:lvl9pPr>
          </a:lstStyle>
          <a:p>
            <a:r>
              <a:rPr lang="en-GB" altLang="en-US" sz="1600" b="1"/>
              <a:t>Compliance</a:t>
            </a:r>
            <a:r>
              <a:rPr lang="en-GB" altLang="en-US" sz="1600"/>
              <a:t>. </a:t>
            </a:r>
            <a:br>
              <a:rPr lang="en-GB" altLang="en-US" sz="1600"/>
            </a:br>
            <a:r>
              <a:rPr lang="en-GB" altLang="en-US" sz="1600"/>
              <a:t>The act of adhering to, and demonstrating adherence to, external laws and regulations as well as corporate policies and procedures; compliance management is the coordinated activities to stay within internally and externally mandated boundaries.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pPr>
              <a:spcBef>
                <a:spcPct val="25000"/>
              </a:spcBef>
            </a:pPr>
            <a:r>
              <a:rPr lang="en-GB" altLang="en-US"/>
              <a:t>What is Corporate Governance</a:t>
            </a:r>
            <a:br>
              <a:rPr lang="en-GB" altLang="en-US"/>
            </a:br>
            <a:r>
              <a:rPr lang="en-GB" altLang="en-US" sz="1800"/>
              <a:t>“Grandfather” of Corporate Governance Definitions</a:t>
            </a:r>
          </a:p>
        </p:txBody>
      </p:sp>
      <p:sp>
        <p:nvSpPr>
          <p:cNvPr id="829443" name="Rectangle 3"/>
          <p:cNvSpPr>
            <a:spLocks noGrp="1" noChangeArrowheads="1"/>
          </p:cNvSpPr>
          <p:nvPr>
            <p:ph type="body" sz="half" idx="2"/>
          </p:nvPr>
        </p:nvSpPr>
        <p:spPr>
          <a:xfrm>
            <a:off x="4464050" y="1196975"/>
            <a:ext cx="4103688" cy="4822825"/>
          </a:xfrm>
        </p:spPr>
        <p:txBody>
          <a:bodyPr/>
          <a:lstStyle/>
          <a:p>
            <a:r>
              <a:rPr lang="en-GB" altLang="en-US" sz="1600"/>
              <a:t>Corporate governance is the system by which business corporations are </a:t>
            </a:r>
            <a:r>
              <a:rPr lang="en-GB" altLang="en-US" sz="1600" b="1"/>
              <a:t>directed </a:t>
            </a:r>
            <a:r>
              <a:rPr lang="en-GB" altLang="en-US" sz="1600"/>
              <a:t>and </a:t>
            </a:r>
            <a:r>
              <a:rPr lang="en-GB" altLang="en-US" sz="1600" b="1"/>
              <a:t>controlled</a:t>
            </a:r>
            <a:r>
              <a:rPr lang="en-GB" altLang="en-US" sz="1600"/>
              <a:t>.</a:t>
            </a:r>
          </a:p>
          <a:p>
            <a:r>
              <a:rPr lang="en-GB" altLang="en-US" sz="1600"/>
              <a:t>The corporate governance structure specifies the </a:t>
            </a:r>
            <a:r>
              <a:rPr lang="en-GB" altLang="en-US" sz="1600" b="1"/>
              <a:t>distribution of rights and responsibilities </a:t>
            </a:r>
            <a:r>
              <a:rPr lang="en-GB" altLang="en-US" sz="1600"/>
              <a:t>among different participants in the corporation, such as, the board, managers, shareholders and other stakeholders, and spells out the </a:t>
            </a:r>
            <a:r>
              <a:rPr lang="en-GB" altLang="en-US" sz="1600" b="1"/>
              <a:t>rules and procedures for making decisions </a:t>
            </a:r>
            <a:r>
              <a:rPr lang="en-GB" altLang="en-US" sz="1600"/>
              <a:t>on corporate affairs.</a:t>
            </a:r>
          </a:p>
          <a:p>
            <a:r>
              <a:rPr lang="en-GB" altLang="en-US" sz="1600"/>
              <a:t>By doing this, it also provides the structure through which the company </a:t>
            </a:r>
            <a:r>
              <a:rPr lang="en-GB" altLang="en-US" sz="1600" b="1"/>
              <a:t>objectives are set</a:t>
            </a:r>
            <a:r>
              <a:rPr lang="en-GB" altLang="en-US" sz="1600"/>
              <a:t>, and the means of attaining those objectives and </a:t>
            </a:r>
            <a:r>
              <a:rPr lang="en-GB" altLang="en-US" sz="1600" b="1"/>
              <a:t>monitoring performance</a:t>
            </a:r>
            <a:r>
              <a:rPr lang="en-GB" altLang="en-US" sz="1600"/>
              <a:t>.</a:t>
            </a:r>
          </a:p>
          <a:p>
            <a:pPr algn="r">
              <a:buFont typeface="Wingdings" pitchFamily="2" charset="2"/>
              <a:buNone/>
            </a:pPr>
            <a:r>
              <a:rPr lang="en-GB" altLang="en-US" sz="1200"/>
              <a:t>Attributed to: </a:t>
            </a:r>
            <a:br>
              <a:rPr lang="en-GB" altLang="en-US" sz="1200"/>
            </a:br>
            <a:r>
              <a:rPr lang="en-GB" altLang="en-US" sz="1200"/>
              <a:t>OECD Principles of Corporate Governance, 1999 (revised 2004)</a:t>
            </a:r>
          </a:p>
        </p:txBody>
      </p:sp>
      <p:pic>
        <p:nvPicPr>
          <p:cNvPr id="829444" name="Picture 4"/>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71538" y="1196975"/>
            <a:ext cx="3314700" cy="4822825"/>
          </a:xfrm>
          <a:noFill/>
          <a:ln cap="flat">
            <a:solidFill>
              <a:schemeClr val="accent2"/>
            </a:solidFill>
            <a:miter lim="800000"/>
            <a:headEnd type="none" w="sm" len="sm"/>
            <a:tailEnd type="none" w="sm" len="sm"/>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p:txBody>
          <a:bodyPr/>
          <a:lstStyle/>
          <a:p>
            <a:r>
              <a:rPr lang="en-GB" altLang="en-US" b="1"/>
              <a:t>History of COBIT</a:t>
            </a:r>
            <a:endParaRPr lang="de-DE" altLang="en-US" b="1"/>
          </a:p>
        </p:txBody>
      </p:sp>
      <p:sp>
        <p:nvSpPr>
          <p:cNvPr id="891907" name="Rectangle 3"/>
          <p:cNvSpPr>
            <a:spLocks noGrp="1" noChangeArrowheads="1"/>
          </p:cNvSpPr>
          <p:nvPr>
            <p:ph type="body" idx="1"/>
          </p:nvPr>
        </p:nvSpPr>
        <p:spPr/>
        <p:txBody>
          <a:bodyPr/>
          <a:lstStyle/>
          <a:p>
            <a:r>
              <a:rPr lang="en-GB" altLang="en-US" b="1"/>
              <a:t>1996 - COBIT was developed by ISACF (Information Systems Audit and Control Foundation)</a:t>
            </a:r>
          </a:p>
          <a:p>
            <a:r>
              <a:rPr lang="en-GB" altLang="en-US" b="1"/>
              <a:t>1998 – Founding of the ITGI (IT Governance Institute)</a:t>
            </a:r>
          </a:p>
          <a:p>
            <a:r>
              <a:rPr lang="en-GB" altLang="en-US" b="1"/>
              <a:t>1998 – ITGI begins an initiative for better IT Governance, focused around COBIT</a:t>
            </a:r>
          </a:p>
          <a:p>
            <a:r>
              <a:rPr lang="en-GB" altLang="en-US">
                <a:hlinkClick r:id="rId3"/>
              </a:rPr>
              <a:t>http://www.isaca.org</a:t>
            </a:r>
            <a:endParaRPr lang="en-GB" altLang="en-US"/>
          </a:p>
          <a:p>
            <a:r>
              <a:rPr lang="en-GB" altLang="en-US">
                <a:hlinkClick r:id="rId4"/>
              </a:rPr>
              <a:t>http://www.itgi.org</a:t>
            </a:r>
            <a:r>
              <a:rPr lang="en-GB" altLang="en-US"/>
              <a:t> </a:t>
            </a:r>
            <a:endParaRPr lang="de-DE" altLang="en-US"/>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p:txBody>
          <a:bodyPr/>
          <a:lstStyle/>
          <a:p>
            <a:r>
              <a:rPr lang="de-DE" altLang="en-US"/>
              <a:t>CObIT</a:t>
            </a:r>
          </a:p>
        </p:txBody>
      </p:sp>
      <p:pic>
        <p:nvPicPr>
          <p:cNvPr id="893956"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12863" y="1835150"/>
            <a:ext cx="6507162" cy="3546475"/>
          </a:xfrm>
          <a:noFill/>
          <a:ln/>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altLang="en-US" sz="2400"/>
              <a:t>IAM-Governance &amp; IT-Governance</a:t>
            </a:r>
            <a:br>
              <a:rPr lang="en-GB" altLang="en-US" sz="2400"/>
            </a:br>
            <a:r>
              <a:rPr lang="en-GB" altLang="en-US" sz="1800"/>
              <a:t>IT-Governance-Reference models cover IAM too – in principle</a:t>
            </a:r>
          </a:p>
        </p:txBody>
      </p:sp>
      <p:grpSp>
        <p:nvGrpSpPr>
          <p:cNvPr id="229389" name="Group 13"/>
          <p:cNvGrpSpPr>
            <a:grpSpLocks/>
          </p:cNvGrpSpPr>
          <p:nvPr/>
        </p:nvGrpSpPr>
        <p:grpSpPr bwMode="auto">
          <a:xfrm>
            <a:off x="225425" y="1700213"/>
            <a:ext cx="8235950" cy="3959225"/>
            <a:chOff x="142" y="1071"/>
            <a:chExt cx="5188" cy="2494"/>
          </a:xfrm>
        </p:grpSpPr>
        <p:pic>
          <p:nvPicPr>
            <p:cNvPr id="229379" name="Picture 3"/>
            <p:cNvPicPr>
              <a:picLocks noChangeAspect="1" noChangeArrowheads="1"/>
            </p:cNvPicPr>
            <p:nvPr/>
          </p:nvPicPr>
          <p:blipFill>
            <a:blip r:embed="rId3">
              <a:extLst>
                <a:ext uri="{28A0092B-C50C-407E-A947-70E740481C1C}">
                  <a14:useLocalDpi xmlns:a14="http://schemas.microsoft.com/office/drawing/2010/main" val="0"/>
                </a:ext>
              </a:extLst>
            </a:blip>
            <a:srcRect t="5630" r="3911"/>
            <a:stretch>
              <a:fillRect/>
            </a:stretch>
          </p:blipFill>
          <p:spPr bwMode="auto">
            <a:xfrm>
              <a:off x="357" y="1126"/>
              <a:ext cx="4843" cy="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9380" name="AutoShape 4"/>
            <p:cNvSpPr>
              <a:spLocks noChangeArrowheads="1"/>
            </p:cNvSpPr>
            <p:nvPr/>
          </p:nvSpPr>
          <p:spPr bwMode="auto">
            <a:xfrm rot="-5400000">
              <a:off x="-120" y="2558"/>
              <a:ext cx="728" cy="20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AEAEA"/>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altLang="en-US" sz="1600"/>
            </a:p>
          </p:txBody>
        </p:sp>
        <p:sp>
          <p:nvSpPr>
            <p:cNvPr id="229381" name="Text Box 5"/>
            <p:cNvSpPr txBox="1">
              <a:spLocks noChangeArrowheads="1"/>
            </p:cNvSpPr>
            <p:nvPr/>
          </p:nvSpPr>
          <p:spPr bwMode="auto">
            <a:xfrm>
              <a:off x="266" y="2478"/>
              <a:ext cx="6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6699FF"/>
                </a:buClr>
                <a:buSzPct val="80000"/>
                <a:buFont typeface="Wingdings" pitchFamily="2" charset="2"/>
                <a:buNone/>
              </a:pPr>
              <a:r>
                <a:rPr lang="en-GB" altLang="en-US" sz="1200">
                  <a:solidFill>
                    <a:schemeClr val="folHlink"/>
                  </a:solidFill>
                  <a:latin typeface="Gill Sans Ultra Bold" pitchFamily="34" charset="0"/>
                </a:rPr>
                <a:t>Technical</a:t>
              </a:r>
              <a:br>
                <a:rPr lang="en-GB" altLang="en-US" sz="1200">
                  <a:solidFill>
                    <a:schemeClr val="folHlink"/>
                  </a:solidFill>
                  <a:latin typeface="Gill Sans Ultra Bold" pitchFamily="34" charset="0"/>
                </a:rPr>
              </a:br>
              <a:r>
                <a:rPr lang="en-GB" altLang="en-US" sz="1200">
                  <a:solidFill>
                    <a:schemeClr val="folHlink"/>
                  </a:solidFill>
                  <a:latin typeface="Gill Sans Ultra Bold" pitchFamily="34" charset="0"/>
                </a:rPr>
                <a:t>view</a:t>
              </a:r>
              <a:endParaRPr lang="en-GB" altLang="en-US" sz="1200">
                <a:solidFill>
                  <a:schemeClr val="folHlink"/>
                </a:solidFill>
                <a:latin typeface="Gill Sans MT" pitchFamily="34" charset="0"/>
              </a:endParaRPr>
            </a:p>
          </p:txBody>
        </p:sp>
        <p:sp>
          <p:nvSpPr>
            <p:cNvPr id="229382" name="AutoShape 6"/>
            <p:cNvSpPr>
              <a:spLocks noChangeArrowheads="1"/>
            </p:cNvSpPr>
            <p:nvPr/>
          </p:nvSpPr>
          <p:spPr bwMode="auto">
            <a:xfrm rot="5400000" flipV="1">
              <a:off x="-119" y="1333"/>
              <a:ext cx="728" cy="20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AEAEA"/>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GB" altLang="en-US" sz="1600"/>
            </a:p>
          </p:txBody>
        </p:sp>
        <p:sp>
          <p:nvSpPr>
            <p:cNvPr id="229383" name="Text Box 7"/>
            <p:cNvSpPr txBox="1">
              <a:spLocks noChangeArrowheads="1"/>
            </p:cNvSpPr>
            <p:nvPr/>
          </p:nvSpPr>
          <p:spPr bwMode="auto">
            <a:xfrm>
              <a:off x="266" y="1253"/>
              <a:ext cx="6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6699FF"/>
                </a:buClr>
                <a:buSzPct val="80000"/>
                <a:buFont typeface="Wingdings" pitchFamily="2" charset="2"/>
                <a:buNone/>
              </a:pPr>
              <a:r>
                <a:rPr lang="en-GB" altLang="en-US" sz="1200">
                  <a:solidFill>
                    <a:schemeClr val="folHlink"/>
                  </a:solidFill>
                  <a:latin typeface="Gill Sans Ultra Bold" pitchFamily="34" charset="0"/>
                </a:rPr>
                <a:t>Business</a:t>
              </a:r>
              <a:br>
                <a:rPr lang="en-GB" altLang="en-US" sz="1200">
                  <a:solidFill>
                    <a:schemeClr val="folHlink"/>
                  </a:solidFill>
                  <a:latin typeface="Gill Sans Ultra Bold" pitchFamily="34" charset="0"/>
                </a:rPr>
              </a:br>
              <a:r>
                <a:rPr lang="en-GB" altLang="en-US" sz="1200">
                  <a:solidFill>
                    <a:schemeClr val="folHlink"/>
                  </a:solidFill>
                  <a:latin typeface="Gill Sans Ultra Bold" pitchFamily="34" charset="0"/>
                </a:rPr>
                <a:t>view</a:t>
              </a:r>
              <a:endParaRPr lang="en-GB" altLang="en-US" sz="1200">
                <a:solidFill>
                  <a:schemeClr val="folHlink"/>
                </a:solidFill>
                <a:latin typeface="Gill Sans MT" pitchFamily="34" charset="0"/>
              </a:endParaRPr>
            </a:p>
          </p:txBody>
        </p:sp>
        <p:sp>
          <p:nvSpPr>
            <p:cNvPr id="229384" name="Text Box 8"/>
            <p:cNvSpPr txBox="1">
              <a:spLocks noChangeArrowheads="1"/>
            </p:cNvSpPr>
            <p:nvPr/>
          </p:nvSpPr>
          <p:spPr bwMode="auto">
            <a:xfrm>
              <a:off x="3356" y="1842"/>
              <a:ext cx="882"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a:t>Maturity level</a:t>
              </a:r>
            </a:p>
          </p:txBody>
        </p:sp>
        <p:sp>
          <p:nvSpPr>
            <p:cNvPr id="229385" name="Text Box 9"/>
            <p:cNvSpPr txBox="1">
              <a:spLocks noChangeArrowheads="1"/>
            </p:cNvSpPr>
            <p:nvPr/>
          </p:nvSpPr>
          <p:spPr bwMode="auto">
            <a:xfrm>
              <a:off x="3719" y="2160"/>
              <a:ext cx="1320"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a:t>Business architecture</a:t>
              </a:r>
            </a:p>
          </p:txBody>
        </p:sp>
        <p:sp>
          <p:nvSpPr>
            <p:cNvPr id="229386" name="Text Box 10"/>
            <p:cNvSpPr txBox="1">
              <a:spLocks noChangeArrowheads="1"/>
            </p:cNvSpPr>
            <p:nvPr/>
          </p:nvSpPr>
          <p:spPr bwMode="auto">
            <a:xfrm>
              <a:off x="4150" y="2546"/>
              <a:ext cx="1180"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400"/>
                <a:t>Security- and service management</a:t>
              </a:r>
            </a:p>
          </p:txBody>
        </p:sp>
        <p:sp>
          <p:nvSpPr>
            <p:cNvPr id="229387" name="Text Box 11"/>
            <p:cNvSpPr txBox="1">
              <a:spLocks noChangeArrowheads="1"/>
            </p:cNvSpPr>
            <p:nvPr/>
          </p:nvSpPr>
          <p:spPr bwMode="auto">
            <a:xfrm>
              <a:off x="4490" y="3158"/>
              <a:ext cx="66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a:t>processes</a:t>
              </a:r>
            </a:p>
          </p:txBody>
        </p:sp>
        <p:sp>
          <p:nvSpPr>
            <p:cNvPr id="229388" name="Text Box 12"/>
            <p:cNvSpPr txBox="1">
              <a:spLocks noChangeArrowheads="1"/>
            </p:cNvSpPr>
            <p:nvPr/>
          </p:nvSpPr>
          <p:spPr bwMode="auto">
            <a:xfrm>
              <a:off x="1179" y="3203"/>
              <a:ext cx="2800"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a:t>Enterprise specific processes and procedures    </a:t>
              </a: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4" name="Line 10"/>
          <p:cNvSpPr>
            <a:spLocks noChangeShapeType="1"/>
          </p:cNvSpPr>
          <p:nvPr/>
        </p:nvSpPr>
        <p:spPr bwMode="auto">
          <a:xfrm>
            <a:off x="3276600" y="4905375"/>
            <a:ext cx="2663825" cy="0"/>
          </a:xfrm>
          <a:prstGeom prst="line">
            <a:avLst/>
          </a:prstGeom>
          <a:noFill/>
          <a:ln w="38100">
            <a:solidFill>
              <a:schemeClr val="accent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1440" name="Line 16"/>
          <p:cNvSpPr>
            <a:spLocks noChangeShapeType="1"/>
          </p:cNvSpPr>
          <p:nvPr/>
        </p:nvSpPr>
        <p:spPr bwMode="auto">
          <a:xfrm flipH="1">
            <a:off x="4572000" y="2097088"/>
            <a:ext cx="0" cy="3455987"/>
          </a:xfrm>
          <a:prstGeom prst="line">
            <a:avLst/>
          </a:prstGeom>
          <a:noFill/>
          <a:ln w="38100">
            <a:solidFill>
              <a:schemeClr val="accent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1426" name="Rectangle 2"/>
          <p:cNvSpPr>
            <a:spLocks noGrp="1" noChangeArrowheads="1"/>
          </p:cNvSpPr>
          <p:nvPr>
            <p:ph type="title"/>
          </p:nvPr>
        </p:nvSpPr>
        <p:spPr/>
        <p:txBody>
          <a:bodyPr/>
          <a:lstStyle/>
          <a:p>
            <a:r>
              <a:rPr lang="en-GB" altLang="en-US" sz="2400"/>
              <a:t>You can’t take a model of the shelf</a:t>
            </a:r>
            <a:br>
              <a:rPr lang="en-GB" altLang="en-US" sz="2400"/>
            </a:br>
            <a:r>
              <a:rPr lang="en-GB" altLang="en-US" sz="1800"/>
              <a:t>there is no “one fits all” – need to compose from several sources.</a:t>
            </a:r>
          </a:p>
        </p:txBody>
      </p:sp>
      <p:pic>
        <p:nvPicPr>
          <p:cNvPr id="231427"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r="70297" b="38734"/>
          <a:stretch>
            <a:fillRect/>
          </a:stretch>
        </p:blipFill>
        <p:spPr>
          <a:xfrm>
            <a:off x="647700" y="1268413"/>
            <a:ext cx="2376488" cy="26289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31428" name="Text Box 4"/>
          <p:cNvSpPr txBox="1">
            <a:spLocks noChangeArrowheads="1"/>
          </p:cNvSpPr>
          <p:nvPr/>
        </p:nvSpPr>
        <p:spPr bwMode="auto">
          <a:xfrm>
            <a:off x="179388" y="4149725"/>
            <a:ext cx="3021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a:solidFill>
                  <a:schemeClr val="tx2"/>
                </a:solidFill>
              </a:rPr>
              <a:t>Mapping to the business architecture</a:t>
            </a:r>
          </a:p>
        </p:txBody>
      </p:sp>
      <p:sp>
        <p:nvSpPr>
          <p:cNvPr id="231429" name="Text Box 5"/>
          <p:cNvSpPr txBox="1">
            <a:spLocks noChangeArrowheads="1"/>
          </p:cNvSpPr>
          <p:nvPr/>
        </p:nvSpPr>
        <p:spPr bwMode="auto">
          <a:xfrm>
            <a:off x="6624638" y="2008188"/>
            <a:ext cx="2268537" cy="2511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pPr>
            <a:r>
              <a:rPr lang="en-GB" altLang="en-US" sz="1400">
                <a:solidFill>
                  <a:schemeClr val="tx2"/>
                </a:solidFill>
              </a:rPr>
              <a:t>Compliance</a:t>
            </a:r>
          </a:p>
          <a:p>
            <a:pPr>
              <a:lnSpc>
                <a:spcPct val="95000"/>
              </a:lnSpc>
            </a:pPr>
            <a:endParaRPr lang="en-GB" altLang="en-US" sz="1400">
              <a:solidFill>
                <a:schemeClr val="tx2"/>
              </a:solidFill>
            </a:endParaRPr>
          </a:p>
          <a:p>
            <a:pPr>
              <a:lnSpc>
                <a:spcPct val="95000"/>
              </a:lnSpc>
            </a:pPr>
            <a:endParaRPr lang="en-GB" altLang="en-US" sz="1400">
              <a:solidFill>
                <a:schemeClr val="tx2"/>
              </a:solidFill>
            </a:endParaRPr>
          </a:p>
          <a:p>
            <a:pPr>
              <a:lnSpc>
                <a:spcPct val="95000"/>
              </a:lnSpc>
            </a:pPr>
            <a:r>
              <a:rPr lang="en-GB" altLang="en-US" sz="1400">
                <a:solidFill>
                  <a:schemeClr val="tx2"/>
                </a:solidFill>
              </a:rPr>
              <a:t>IT-alignment /</a:t>
            </a:r>
            <a:br>
              <a:rPr lang="en-GB" altLang="en-US" sz="1400">
                <a:solidFill>
                  <a:schemeClr val="tx2"/>
                </a:solidFill>
              </a:rPr>
            </a:br>
            <a:r>
              <a:rPr lang="en-GB" altLang="en-US" sz="1400">
                <a:solidFill>
                  <a:schemeClr val="tx2"/>
                </a:solidFill>
              </a:rPr>
              <a:t>IT-Value contribution</a:t>
            </a:r>
          </a:p>
          <a:p>
            <a:pPr>
              <a:lnSpc>
                <a:spcPct val="95000"/>
              </a:lnSpc>
            </a:pPr>
            <a:endParaRPr lang="en-GB" altLang="en-US" sz="1400">
              <a:solidFill>
                <a:schemeClr val="tx2"/>
              </a:solidFill>
            </a:endParaRPr>
          </a:p>
          <a:p>
            <a:pPr>
              <a:lnSpc>
                <a:spcPct val="95000"/>
              </a:lnSpc>
            </a:pPr>
            <a:endParaRPr lang="en-GB" altLang="en-US" sz="1400">
              <a:solidFill>
                <a:schemeClr val="tx2"/>
              </a:solidFill>
            </a:endParaRPr>
          </a:p>
          <a:p>
            <a:pPr>
              <a:lnSpc>
                <a:spcPct val="95000"/>
              </a:lnSpc>
            </a:pPr>
            <a:r>
              <a:rPr lang="en-GB" altLang="en-US" sz="1400">
                <a:solidFill>
                  <a:schemeClr val="tx2"/>
                </a:solidFill>
              </a:rPr>
              <a:t>Security</a:t>
            </a:r>
          </a:p>
          <a:p>
            <a:pPr>
              <a:lnSpc>
                <a:spcPct val="95000"/>
              </a:lnSpc>
            </a:pPr>
            <a:endParaRPr lang="en-GB" altLang="en-US" sz="1400">
              <a:solidFill>
                <a:schemeClr val="tx2"/>
              </a:solidFill>
            </a:endParaRPr>
          </a:p>
          <a:p>
            <a:pPr>
              <a:lnSpc>
                <a:spcPct val="95000"/>
              </a:lnSpc>
            </a:pPr>
            <a:endParaRPr lang="en-GB" altLang="en-US" sz="1400">
              <a:solidFill>
                <a:schemeClr val="tx2"/>
              </a:solidFill>
            </a:endParaRPr>
          </a:p>
          <a:p>
            <a:pPr>
              <a:lnSpc>
                <a:spcPct val="95000"/>
              </a:lnSpc>
            </a:pPr>
            <a:r>
              <a:rPr lang="en-GB" altLang="en-US" sz="1400">
                <a:solidFill>
                  <a:schemeClr val="tx2"/>
                </a:solidFill>
              </a:rPr>
              <a:t>Service Management</a:t>
            </a:r>
          </a:p>
          <a:p>
            <a:pPr>
              <a:lnSpc>
                <a:spcPct val="95000"/>
              </a:lnSpc>
            </a:pPr>
            <a:endParaRPr lang="en-GB" altLang="en-US" sz="1400">
              <a:solidFill>
                <a:schemeClr val="tx2"/>
              </a:solidFill>
            </a:endParaRPr>
          </a:p>
        </p:txBody>
      </p:sp>
      <p:sp>
        <p:nvSpPr>
          <p:cNvPr id="231430" name="Text Box 6"/>
          <p:cNvSpPr txBox="1">
            <a:spLocks noChangeArrowheads="1"/>
          </p:cNvSpPr>
          <p:nvPr/>
        </p:nvSpPr>
        <p:spPr bwMode="auto">
          <a:xfrm>
            <a:off x="4716463" y="2097088"/>
            <a:ext cx="1152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a:solidFill>
                  <a:schemeClr val="tx2"/>
                </a:solidFill>
              </a:rPr>
              <a:t> IT-strategy </a:t>
            </a:r>
          </a:p>
        </p:txBody>
      </p:sp>
      <p:sp>
        <p:nvSpPr>
          <p:cNvPr id="231431" name="Text Box 7"/>
          <p:cNvSpPr txBox="1">
            <a:spLocks noChangeArrowheads="1"/>
          </p:cNvSpPr>
          <p:nvPr/>
        </p:nvSpPr>
        <p:spPr bwMode="auto">
          <a:xfrm>
            <a:off x="3359150" y="2097088"/>
            <a:ext cx="1087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a:solidFill>
                  <a:schemeClr val="tx2"/>
                </a:solidFill>
              </a:rPr>
              <a:t>Corporate</a:t>
            </a:r>
            <a:br>
              <a:rPr lang="en-GB" altLang="en-US" sz="1200">
                <a:solidFill>
                  <a:schemeClr val="tx2"/>
                </a:solidFill>
              </a:rPr>
            </a:br>
            <a:r>
              <a:rPr lang="en-GB" altLang="en-US" sz="1200">
                <a:solidFill>
                  <a:schemeClr val="tx2"/>
                </a:solidFill>
              </a:rPr>
              <a:t>strategy     </a:t>
            </a:r>
          </a:p>
        </p:txBody>
      </p:sp>
      <p:sp>
        <p:nvSpPr>
          <p:cNvPr id="231432" name="Rectangle 8"/>
          <p:cNvSpPr>
            <a:spLocks noChangeArrowheads="1"/>
          </p:cNvSpPr>
          <p:nvPr/>
        </p:nvSpPr>
        <p:spPr bwMode="auto">
          <a:xfrm>
            <a:off x="3276600" y="2060575"/>
            <a:ext cx="2627313" cy="3492500"/>
          </a:xfrm>
          <a:prstGeom prst="rect">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1433" name="Line 9"/>
          <p:cNvSpPr>
            <a:spLocks noChangeShapeType="1"/>
          </p:cNvSpPr>
          <p:nvPr/>
        </p:nvSpPr>
        <p:spPr bwMode="auto">
          <a:xfrm>
            <a:off x="3276600" y="2744788"/>
            <a:ext cx="2627313" cy="0"/>
          </a:xfrm>
          <a:prstGeom prst="line">
            <a:avLst/>
          </a:prstGeom>
          <a:noFill/>
          <a:ln w="38100">
            <a:solidFill>
              <a:schemeClr val="accent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1435" name="Oval 11"/>
          <p:cNvSpPr>
            <a:spLocks noChangeArrowheads="1"/>
          </p:cNvSpPr>
          <p:nvPr/>
        </p:nvSpPr>
        <p:spPr bwMode="auto">
          <a:xfrm>
            <a:off x="3779838" y="2708275"/>
            <a:ext cx="900112" cy="1296988"/>
          </a:xfrm>
          <a:prstGeom prst="ellipse">
            <a:avLst/>
          </a:prstGeom>
          <a:solidFill>
            <a:srgbClr val="A3B2C1">
              <a:alpha val="50000"/>
            </a:srgbClr>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000" b="1"/>
              <a:t>COSO</a:t>
            </a:r>
          </a:p>
        </p:txBody>
      </p:sp>
      <p:sp>
        <p:nvSpPr>
          <p:cNvPr id="231436" name="Oval 12"/>
          <p:cNvSpPr>
            <a:spLocks noChangeArrowheads="1"/>
          </p:cNvSpPr>
          <p:nvPr/>
        </p:nvSpPr>
        <p:spPr bwMode="auto">
          <a:xfrm>
            <a:off x="4572000" y="2816225"/>
            <a:ext cx="900113" cy="1296988"/>
          </a:xfrm>
          <a:prstGeom prst="ellipse">
            <a:avLst/>
          </a:prstGeom>
          <a:solidFill>
            <a:srgbClr val="A3B2C1">
              <a:alpha val="50000"/>
            </a:srgbClr>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000" b="1"/>
              <a:t>CoBIT</a:t>
            </a:r>
          </a:p>
        </p:txBody>
      </p:sp>
      <p:sp>
        <p:nvSpPr>
          <p:cNvPr id="231437" name="Oval 13"/>
          <p:cNvSpPr>
            <a:spLocks noChangeArrowheads="1"/>
          </p:cNvSpPr>
          <p:nvPr/>
        </p:nvSpPr>
        <p:spPr bwMode="auto">
          <a:xfrm>
            <a:off x="4679950" y="3860800"/>
            <a:ext cx="720725" cy="1296988"/>
          </a:xfrm>
          <a:prstGeom prst="ellipse">
            <a:avLst/>
          </a:prstGeom>
          <a:solidFill>
            <a:srgbClr val="A3B2C1">
              <a:alpha val="50000"/>
            </a:srgbClr>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000" b="1"/>
              <a:t>ITIL</a:t>
            </a:r>
          </a:p>
        </p:txBody>
      </p:sp>
      <p:sp>
        <p:nvSpPr>
          <p:cNvPr id="231438" name="Oval 14"/>
          <p:cNvSpPr>
            <a:spLocks noChangeArrowheads="1"/>
          </p:cNvSpPr>
          <p:nvPr/>
        </p:nvSpPr>
        <p:spPr bwMode="auto">
          <a:xfrm>
            <a:off x="5364163" y="2779713"/>
            <a:ext cx="468312" cy="2017712"/>
          </a:xfrm>
          <a:prstGeom prst="ellipse">
            <a:avLst/>
          </a:prstGeom>
          <a:solidFill>
            <a:srgbClr val="A3B2C1">
              <a:alpha val="50000"/>
            </a:srgbClr>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000" b="1"/>
              <a:t>ISO</a:t>
            </a:r>
            <a:br>
              <a:rPr lang="de-DE" altLang="en-US" sz="1000" b="1"/>
            </a:br>
            <a:r>
              <a:rPr lang="de-DE" altLang="en-US" sz="1000" b="1"/>
              <a:t>17799</a:t>
            </a:r>
          </a:p>
        </p:txBody>
      </p:sp>
      <p:sp>
        <p:nvSpPr>
          <p:cNvPr id="231439" name="Oval 15"/>
          <p:cNvSpPr>
            <a:spLocks noChangeArrowheads="1"/>
          </p:cNvSpPr>
          <p:nvPr/>
        </p:nvSpPr>
        <p:spPr bwMode="auto">
          <a:xfrm>
            <a:off x="4859338" y="2384425"/>
            <a:ext cx="504825" cy="431800"/>
          </a:xfrm>
          <a:prstGeom prst="ellipse">
            <a:avLst/>
          </a:prstGeom>
          <a:solidFill>
            <a:srgbClr val="A3B2C1">
              <a:alpha val="50000"/>
            </a:srgbClr>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en-US" sz="1000" b="1"/>
              <a:t>ValIT</a:t>
            </a:r>
          </a:p>
        </p:txBody>
      </p:sp>
      <p:sp>
        <p:nvSpPr>
          <p:cNvPr id="231441" name="Text Box 17"/>
          <p:cNvSpPr txBox="1">
            <a:spLocks noChangeArrowheads="1"/>
          </p:cNvSpPr>
          <p:nvPr/>
        </p:nvSpPr>
        <p:spPr bwMode="auto">
          <a:xfrm>
            <a:off x="3276600" y="5049838"/>
            <a:ext cx="1155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a:solidFill>
                  <a:schemeClr val="tx2"/>
                </a:solidFill>
              </a:rPr>
              <a:t> business-</a:t>
            </a:r>
            <a:br>
              <a:rPr lang="en-GB" altLang="en-US" sz="1200">
                <a:solidFill>
                  <a:schemeClr val="tx2"/>
                </a:solidFill>
              </a:rPr>
            </a:br>
            <a:r>
              <a:rPr lang="en-GB" altLang="en-US" sz="1200">
                <a:solidFill>
                  <a:schemeClr val="tx2"/>
                </a:solidFill>
              </a:rPr>
              <a:t>architecture </a:t>
            </a:r>
          </a:p>
        </p:txBody>
      </p:sp>
      <p:sp>
        <p:nvSpPr>
          <p:cNvPr id="231442" name="Text Box 18"/>
          <p:cNvSpPr txBox="1">
            <a:spLocks noChangeArrowheads="1"/>
          </p:cNvSpPr>
          <p:nvPr/>
        </p:nvSpPr>
        <p:spPr bwMode="auto">
          <a:xfrm>
            <a:off x="4932363" y="5084763"/>
            <a:ext cx="931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a:solidFill>
                  <a:schemeClr val="tx2"/>
                </a:solidFill>
              </a:rPr>
              <a:t> IT-infra-</a:t>
            </a:r>
            <a:br>
              <a:rPr lang="en-GB" altLang="en-US" sz="1200">
                <a:solidFill>
                  <a:schemeClr val="tx2"/>
                </a:solidFill>
              </a:rPr>
            </a:br>
            <a:r>
              <a:rPr lang="en-GB" altLang="en-US" sz="1200">
                <a:solidFill>
                  <a:schemeClr val="tx2"/>
                </a:solidFill>
              </a:rPr>
              <a:t>structure </a:t>
            </a:r>
          </a:p>
        </p:txBody>
      </p:sp>
      <p:sp>
        <p:nvSpPr>
          <p:cNvPr id="231443" name="Oval 19"/>
          <p:cNvSpPr>
            <a:spLocks noChangeArrowheads="1"/>
          </p:cNvSpPr>
          <p:nvPr/>
        </p:nvSpPr>
        <p:spPr bwMode="auto">
          <a:xfrm>
            <a:off x="6318250" y="4041775"/>
            <a:ext cx="252413" cy="252413"/>
          </a:xfrm>
          <a:prstGeom prst="ellipse">
            <a:avLst/>
          </a:prstGeom>
          <a:solidFill>
            <a:schemeClr val="accent2"/>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1444" name="Oval 20"/>
          <p:cNvSpPr>
            <a:spLocks noChangeArrowheads="1"/>
          </p:cNvSpPr>
          <p:nvPr/>
        </p:nvSpPr>
        <p:spPr bwMode="auto">
          <a:xfrm>
            <a:off x="6318250" y="2673350"/>
            <a:ext cx="252413" cy="252413"/>
          </a:xfrm>
          <a:prstGeom prst="ellipse">
            <a:avLst/>
          </a:prstGeom>
          <a:solidFill>
            <a:schemeClr val="folHlink"/>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1445" name="Oval 21"/>
          <p:cNvSpPr>
            <a:spLocks noChangeArrowheads="1"/>
          </p:cNvSpPr>
          <p:nvPr/>
        </p:nvSpPr>
        <p:spPr bwMode="auto">
          <a:xfrm>
            <a:off x="6318250" y="2060575"/>
            <a:ext cx="252413" cy="252413"/>
          </a:xfrm>
          <a:prstGeom prst="ellipse">
            <a:avLst/>
          </a:prstGeom>
          <a:solidFill>
            <a:srgbClr val="FFFF00"/>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1446" name="Oval 22"/>
          <p:cNvSpPr>
            <a:spLocks noChangeArrowheads="1"/>
          </p:cNvSpPr>
          <p:nvPr/>
        </p:nvSpPr>
        <p:spPr bwMode="auto">
          <a:xfrm>
            <a:off x="6318250" y="3429000"/>
            <a:ext cx="252413" cy="252413"/>
          </a:xfrm>
          <a:prstGeom prst="ellipse">
            <a:avLst/>
          </a:prstGeom>
          <a:solidFill>
            <a:srgbClr val="00CC00"/>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1447" name="Oval 23"/>
          <p:cNvSpPr>
            <a:spLocks noChangeArrowheads="1"/>
          </p:cNvSpPr>
          <p:nvPr/>
        </p:nvSpPr>
        <p:spPr bwMode="auto">
          <a:xfrm>
            <a:off x="4067175" y="2852738"/>
            <a:ext cx="252413" cy="252412"/>
          </a:xfrm>
          <a:prstGeom prst="ellipse">
            <a:avLst/>
          </a:prstGeom>
          <a:solidFill>
            <a:srgbClr val="FFFF00"/>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1448" name="Oval 24"/>
          <p:cNvSpPr>
            <a:spLocks noChangeArrowheads="1"/>
          </p:cNvSpPr>
          <p:nvPr/>
        </p:nvSpPr>
        <p:spPr bwMode="auto">
          <a:xfrm>
            <a:off x="4932363" y="2924175"/>
            <a:ext cx="252412" cy="252413"/>
          </a:xfrm>
          <a:prstGeom prst="ellipse">
            <a:avLst/>
          </a:prstGeom>
          <a:solidFill>
            <a:srgbClr val="FFFF00"/>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1449" name="Oval 25"/>
          <p:cNvSpPr>
            <a:spLocks noChangeArrowheads="1"/>
          </p:cNvSpPr>
          <p:nvPr/>
        </p:nvSpPr>
        <p:spPr bwMode="auto">
          <a:xfrm>
            <a:off x="5508625" y="2960688"/>
            <a:ext cx="252413" cy="252412"/>
          </a:xfrm>
          <a:prstGeom prst="ellipse">
            <a:avLst/>
          </a:prstGeom>
          <a:solidFill>
            <a:srgbClr val="FFFF00"/>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1450" name="Oval 26"/>
          <p:cNvSpPr>
            <a:spLocks noChangeArrowheads="1"/>
          </p:cNvSpPr>
          <p:nvPr/>
        </p:nvSpPr>
        <p:spPr bwMode="auto">
          <a:xfrm>
            <a:off x="5508625" y="3429000"/>
            <a:ext cx="252413" cy="252413"/>
          </a:xfrm>
          <a:prstGeom prst="ellipse">
            <a:avLst/>
          </a:prstGeom>
          <a:solidFill>
            <a:srgbClr val="00CC00"/>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1451" name="Oval 27"/>
          <p:cNvSpPr>
            <a:spLocks noChangeArrowheads="1"/>
          </p:cNvSpPr>
          <p:nvPr/>
        </p:nvSpPr>
        <p:spPr bwMode="auto">
          <a:xfrm>
            <a:off x="4967288" y="2636838"/>
            <a:ext cx="252412" cy="252412"/>
          </a:xfrm>
          <a:prstGeom prst="ellipse">
            <a:avLst/>
          </a:prstGeom>
          <a:solidFill>
            <a:schemeClr val="folHlink"/>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1452" name="Oval 28"/>
          <p:cNvSpPr>
            <a:spLocks noChangeArrowheads="1"/>
          </p:cNvSpPr>
          <p:nvPr/>
        </p:nvSpPr>
        <p:spPr bwMode="auto">
          <a:xfrm>
            <a:off x="5076825" y="3176588"/>
            <a:ext cx="252413" cy="252412"/>
          </a:xfrm>
          <a:prstGeom prst="ellipse">
            <a:avLst/>
          </a:prstGeom>
          <a:solidFill>
            <a:schemeClr val="folHlink"/>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1454" name="Oval 30"/>
          <p:cNvSpPr>
            <a:spLocks noChangeArrowheads="1"/>
          </p:cNvSpPr>
          <p:nvPr/>
        </p:nvSpPr>
        <p:spPr bwMode="auto">
          <a:xfrm>
            <a:off x="4932363" y="4149725"/>
            <a:ext cx="252412" cy="252413"/>
          </a:xfrm>
          <a:prstGeom prst="ellipse">
            <a:avLst/>
          </a:prstGeom>
          <a:solidFill>
            <a:schemeClr val="accent2"/>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1455" name="Text Box 31"/>
          <p:cNvSpPr txBox="1">
            <a:spLocks noChangeArrowheads="1"/>
          </p:cNvSpPr>
          <p:nvPr/>
        </p:nvSpPr>
        <p:spPr bwMode="auto">
          <a:xfrm>
            <a:off x="935038" y="4689475"/>
            <a:ext cx="233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chemeClr val="tx2"/>
                </a:solidFill>
              </a:rPr>
              <a:t>Corporate governance </a:t>
            </a:r>
            <a:r>
              <a:rPr lang="en-GB" altLang="en-US" sz="1200" b="1">
                <a:solidFill>
                  <a:schemeClr val="tx2"/>
                </a:solidFill>
                <a:sym typeface="Wingdings" pitchFamily="2" charset="2"/>
              </a:rPr>
              <a:t> </a:t>
            </a:r>
            <a:endParaRPr lang="en-GB" altLang="en-US" sz="1200" b="1">
              <a:solidFill>
                <a:schemeClr val="tx2"/>
              </a:solidFill>
            </a:endParaRPr>
          </a:p>
        </p:txBody>
      </p:sp>
      <p:sp>
        <p:nvSpPr>
          <p:cNvPr id="231456" name="Text Box 32"/>
          <p:cNvSpPr txBox="1">
            <a:spLocks noChangeArrowheads="1"/>
          </p:cNvSpPr>
          <p:nvPr/>
        </p:nvSpPr>
        <p:spPr bwMode="auto">
          <a:xfrm>
            <a:off x="5903913" y="4652963"/>
            <a:ext cx="1619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chemeClr val="tx2"/>
                </a:solidFill>
                <a:sym typeface="Wingdings" pitchFamily="2" charset="2"/>
              </a:rPr>
              <a:t> </a:t>
            </a:r>
            <a:r>
              <a:rPr lang="en-GB" altLang="en-US" sz="1200" b="1">
                <a:solidFill>
                  <a:schemeClr val="tx2"/>
                </a:solidFill>
              </a:rPr>
              <a:t>IT governance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r>
              <a:rPr lang="en-US" altLang="en-US"/>
              <a:t>So where to start?</a:t>
            </a:r>
            <a:br>
              <a:rPr lang="en-US" altLang="en-US"/>
            </a:br>
            <a:r>
              <a:rPr lang="en-US" altLang="en-US" sz="1800"/>
              <a:t>Taking the helicopter view IT-governance starts with COBIT.</a:t>
            </a:r>
            <a:endParaRPr lang="de-DE" altLang="en-US" sz="2400"/>
          </a:p>
        </p:txBody>
      </p:sp>
      <p:sp>
        <p:nvSpPr>
          <p:cNvPr id="634883" name="Rectangle 3"/>
          <p:cNvSpPr>
            <a:spLocks noGrp="1" noChangeArrowheads="1" noTextEdit="1"/>
          </p:cNvSpPr>
          <p:nvPr>
            <p:ph type="clipArt" sz="half" idx="1"/>
          </p:nvPr>
        </p:nvSpPr>
        <p:spPr/>
      </p:sp>
      <p:pic>
        <p:nvPicPr>
          <p:cNvPr id="634884" name="Picture 4"/>
          <p:cNvPicPr>
            <a:picLocks noChangeAspect="1" noChangeArrowheads="1"/>
          </p:cNvPicPr>
          <p:nvPr>
            <p:ph type="body" idx="1"/>
          </p:nvPr>
        </p:nvPicPr>
        <p:blipFill>
          <a:blip r:embed="rId3" cstate="print">
            <a:extLst>
              <a:ext uri="{28A0092B-C50C-407E-A947-70E740481C1C}">
                <a14:useLocalDpi xmlns:a14="http://schemas.microsoft.com/office/drawing/2010/main" val="0"/>
              </a:ext>
            </a:extLst>
          </a:blip>
          <a:srcRect t="5630" r="3911"/>
          <a:stretch>
            <a:fillRect/>
          </a:stretch>
        </p:blipFill>
        <p:spPr>
          <a:xfrm>
            <a:off x="315913" y="2273300"/>
            <a:ext cx="4695825" cy="2363788"/>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634885" name="AutoShape 5"/>
          <p:cNvSpPr>
            <a:spLocks noChangeArrowheads="1"/>
          </p:cNvSpPr>
          <p:nvPr/>
        </p:nvSpPr>
        <p:spPr bwMode="auto">
          <a:xfrm rot="-5400000">
            <a:off x="-146050" y="3660775"/>
            <a:ext cx="706438" cy="1984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AEAEA"/>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ltLang="en-US" sz="1600"/>
          </a:p>
        </p:txBody>
      </p:sp>
      <p:sp>
        <p:nvSpPr>
          <p:cNvPr id="634886" name="Text Box 6"/>
          <p:cNvSpPr txBox="1">
            <a:spLocks noChangeArrowheads="1"/>
          </p:cNvSpPr>
          <p:nvPr/>
        </p:nvSpPr>
        <p:spPr bwMode="auto">
          <a:xfrm>
            <a:off x="228600" y="3606800"/>
            <a:ext cx="925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6699FF"/>
              </a:buClr>
              <a:buSzPct val="80000"/>
              <a:buFont typeface="Wingdings" pitchFamily="2" charset="2"/>
              <a:buNone/>
            </a:pPr>
            <a:r>
              <a:rPr lang="en-GB" altLang="en-US" sz="1000">
                <a:solidFill>
                  <a:schemeClr val="folHlink"/>
                </a:solidFill>
                <a:latin typeface="Gill Sans Ultra Bold" pitchFamily="34" charset="0"/>
              </a:rPr>
              <a:t>Technical</a:t>
            </a:r>
            <a:br>
              <a:rPr lang="en-GB" altLang="en-US" sz="1000">
                <a:solidFill>
                  <a:schemeClr val="folHlink"/>
                </a:solidFill>
                <a:latin typeface="Gill Sans Ultra Bold" pitchFamily="34" charset="0"/>
              </a:rPr>
            </a:br>
            <a:r>
              <a:rPr lang="en-GB" altLang="en-US" sz="1000">
                <a:solidFill>
                  <a:schemeClr val="folHlink"/>
                </a:solidFill>
                <a:latin typeface="Gill Sans Ultra Bold" pitchFamily="34" charset="0"/>
              </a:rPr>
              <a:t>view</a:t>
            </a:r>
            <a:endParaRPr lang="en-GB" altLang="en-US" sz="1000">
              <a:solidFill>
                <a:schemeClr val="folHlink"/>
              </a:solidFill>
              <a:latin typeface="Gill Sans MT" pitchFamily="34" charset="0"/>
            </a:endParaRPr>
          </a:p>
        </p:txBody>
      </p:sp>
      <p:sp>
        <p:nvSpPr>
          <p:cNvPr id="634887" name="AutoShape 7"/>
          <p:cNvSpPr>
            <a:spLocks noChangeArrowheads="1"/>
          </p:cNvSpPr>
          <p:nvPr/>
        </p:nvSpPr>
        <p:spPr bwMode="auto">
          <a:xfrm rot="5400000" flipV="1">
            <a:off x="-145256" y="2474119"/>
            <a:ext cx="706438" cy="1968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AEAEA"/>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ltLang="en-US" sz="1600"/>
          </a:p>
        </p:txBody>
      </p:sp>
      <p:sp>
        <p:nvSpPr>
          <p:cNvPr id="634888" name="Text Box 8"/>
          <p:cNvSpPr txBox="1">
            <a:spLocks noChangeArrowheads="1"/>
          </p:cNvSpPr>
          <p:nvPr/>
        </p:nvSpPr>
        <p:spPr bwMode="auto">
          <a:xfrm>
            <a:off x="228600" y="2419350"/>
            <a:ext cx="873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rgbClr val="6699FF"/>
              </a:buClr>
              <a:buSzPct val="80000"/>
              <a:buFont typeface="Wingdings" pitchFamily="2" charset="2"/>
              <a:buNone/>
            </a:pPr>
            <a:r>
              <a:rPr lang="en-GB" altLang="en-US" sz="1000">
                <a:solidFill>
                  <a:schemeClr val="folHlink"/>
                </a:solidFill>
                <a:latin typeface="Gill Sans Ultra Bold" pitchFamily="34" charset="0"/>
              </a:rPr>
              <a:t>Business</a:t>
            </a:r>
            <a:br>
              <a:rPr lang="en-GB" altLang="en-US" sz="1000">
                <a:solidFill>
                  <a:schemeClr val="folHlink"/>
                </a:solidFill>
                <a:latin typeface="Gill Sans Ultra Bold" pitchFamily="34" charset="0"/>
              </a:rPr>
            </a:br>
            <a:r>
              <a:rPr lang="en-GB" altLang="en-US" sz="1000">
                <a:solidFill>
                  <a:schemeClr val="folHlink"/>
                </a:solidFill>
                <a:latin typeface="Gill Sans Ultra Bold" pitchFamily="34" charset="0"/>
              </a:rPr>
              <a:t>view</a:t>
            </a:r>
            <a:endParaRPr lang="en-GB" altLang="en-US" sz="1000">
              <a:solidFill>
                <a:schemeClr val="folHlink"/>
              </a:solidFill>
              <a:latin typeface="Gill Sans MT" pitchFamily="34" charset="0"/>
            </a:endParaRPr>
          </a:p>
        </p:txBody>
      </p:sp>
      <p:sp>
        <p:nvSpPr>
          <p:cNvPr id="634889" name="Text Box 9"/>
          <p:cNvSpPr txBox="1">
            <a:spLocks noChangeArrowheads="1"/>
          </p:cNvSpPr>
          <p:nvPr/>
        </p:nvSpPr>
        <p:spPr bwMode="auto">
          <a:xfrm>
            <a:off x="3224213" y="3017838"/>
            <a:ext cx="1054100"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a:t>Maturity level</a:t>
            </a:r>
          </a:p>
        </p:txBody>
      </p:sp>
      <p:sp>
        <p:nvSpPr>
          <p:cNvPr id="634890" name="Text Box 10"/>
          <p:cNvSpPr txBox="1">
            <a:spLocks noChangeArrowheads="1"/>
          </p:cNvSpPr>
          <p:nvPr/>
        </p:nvSpPr>
        <p:spPr bwMode="auto">
          <a:xfrm>
            <a:off x="3576638" y="3325813"/>
            <a:ext cx="1555750"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a:t>Business architecture</a:t>
            </a:r>
          </a:p>
        </p:txBody>
      </p:sp>
      <p:sp>
        <p:nvSpPr>
          <p:cNvPr id="634891" name="Text Box 11"/>
          <p:cNvSpPr txBox="1">
            <a:spLocks noChangeArrowheads="1"/>
          </p:cNvSpPr>
          <p:nvPr/>
        </p:nvSpPr>
        <p:spPr bwMode="auto">
          <a:xfrm>
            <a:off x="3924300" y="3573463"/>
            <a:ext cx="1143000" cy="549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a:t>Security- and service management</a:t>
            </a:r>
          </a:p>
        </p:txBody>
      </p:sp>
      <p:sp>
        <p:nvSpPr>
          <p:cNvPr id="634892" name="Text Box 12"/>
          <p:cNvSpPr txBox="1">
            <a:spLocks noChangeArrowheads="1"/>
          </p:cNvSpPr>
          <p:nvPr/>
        </p:nvSpPr>
        <p:spPr bwMode="auto">
          <a:xfrm>
            <a:off x="4324350" y="4292600"/>
            <a:ext cx="814388"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a:t>processes</a:t>
            </a:r>
          </a:p>
        </p:txBody>
      </p:sp>
      <p:sp>
        <p:nvSpPr>
          <p:cNvPr id="634893" name="Text Box 13"/>
          <p:cNvSpPr txBox="1">
            <a:spLocks noChangeArrowheads="1"/>
          </p:cNvSpPr>
          <p:nvPr/>
        </p:nvSpPr>
        <p:spPr bwMode="auto">
          <a:xfrm>
            <a:off x="1112838" y="4310063"/>
            <a:ext cx="2936875" cy="174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pPr>
            <a:r>
              <a:rPr lang="en-GB" altLang="en-US" sz="900"/>
              <a:t>Enterprise specific processes and procedures    </a:t>
            </a:r>
          </a:p>
        </p:txBody>
      </p:sp>
      <p:sp>
        <p:nvSpPr>
          <p:cNvPr id="634894" name="Rectangle 14"/>
          <p:cNvSpPr>
            <a:spLocks noGrp="1" noChangeArrowheads="1"/>
          </p:cNvSpPr>
          <p:nvPr>
            <p:ph type="body" sz="half" idx="2"/>
          </p:nvPr>
        </p:nvSpPr>
        <p:spPr/>
        <p:txBody>
          <a:bodyPr/>
          <a:lstStyle/>
          <a:p>
            <a:pPr>
              <a:lnSpc>
                <a:spcPct val="80000"/>
              </a:lnSpc>
            </a:pPr>
            <a:r>
              <a:rPr lang="en-US" altLang="en-US" sz="1800"/>
              <a:t>In a top-down integration of reference models corporate governance meets IT-governance in the COSO / COBIT model.</a:t>
            </a:r>
          </a:p>
          <a:p>
            <a:pPr>
              <a:lnSpc>
                <a:spcPct val="80000"/>
              </a:lnSpc>
            </a:pPr>
            <a:r>
              <a:rPr lang="en-US" altLang="en-US" sz="1800"/>
              <a:t>It is followed by a maturity model level</a:t>
            </a:r>
          </a:p>
          <a:p>
            <a:pPr>
              <a:lnSpc>
                <a:spcPct val="80000"/>
              </a:lnSpc>
            </a:pPr>
            <a:r>
              <a:rPr lang="en-US" altLang="en-US" sz="1800"/>
              <a:t>By a business architecture level</a:t>
            </a:r>
          </a:p>
          <a:p>
            <a:pPr>
              <a:lnSpc>
                <a:spcPct val="80000"/>
              </a:lnSpc>
            </a:pPr>
            <a:r>
              <a:rPr lang="en-US" altLang="en-US" sz="1800"/>
              <a:t>a security and service management level </a:t>
            </a:r>
          </a:p>
          <a:p>
            <a:pPr>
              <a:lnSpc>
                <a:spcPct val="80000"/>
              </a:lnSpc>
            </a:pPr>
            <a:r>
              <a:rPr lang="en-US" altLang="en-US" sz="1800"/>
              <a:t>and finally the process level.</a:t>
            </a:r>
            <a:r>
              <a:rPr lang="de-DE" altLang="en-US" sz="1800"/>
              <a:t> </a:t>
            </a:r>
          </a:p>
          <a:p>
            <a:pPr>
              <a:lnSpc>
                <a:spcPct val="80000"/>
              </a:lnSpc>
            </a:pPr>
            <a:r>
              <a:rPr lang="en-US" altLang="en-US" sz="1800"/>
              <a:t>The business side (IT demand) is best expressed in terms of CSO / COBIT.</a:t>
            </a:r>
          </a:p>
          <a:p>
            <a:pPr>
              <a:lnSpc>
                <a:spcPct val="80000"/>
              </a:lnSpc>
            </a:pPr>
            <a:r>
              <a:rPr lang="en-US" altLang="en-US" sz="1800"/>
              <a:t>The Quality- and IT-security Standards are positioned more at the operational level. </a:t>
            </a:r>
          </a:p>
          <a:p>
            <a:pPr>
              <a:lnSpc>
                <a:spcPct val="80000"/>
              </a:lnSpc>
            </a:pPr>
            <a:r>
              <a:rPr lang="en-US" altLang="en-US" sz="1800"/>
              <a:t>CMMi is located somewhere in-between</a:t>
            </a:r>
            <a:r>
              <a:rPr lang="de-DE" altLang="en-US" sz="1800"/>
              <a:t>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lstStyle/>
          <a:p>
            <a:r>
              <a:rPr lang="en-US" altLang="en-US"/>
              <a:t>COSO…The Internal Control Framework</a:t>
            </a:r>
            <a:endParaRPr lang="en-GB" altLang="en-US"/>
          </a:p>
        </p:txBody>
      </p:sp>
      <p:sp>
        <p:nvSpPr>
          <p:cNvPr id="864259" name="Rectangle 3"/>
          <p:cNvSpPr>
            <a:spLocks noGrp="1" noChangeArrowheads="1"/>
          </p:cNvSpPr>
          <p:nvPr>
            <p:ph type="body" idx="1"/>
          </p:nvPr>
        </p:nvSpPr>
        <p:spPr>
          <a:xfrm>
            <a:off x="566738" y="1196975"/>
            <a:ext cx="8001000" cy="4860925"/>
          </a:xfrm>
        </p:spPr>
        <p:txBody>
          <a:bodyPr/>
          <a:lstStyle/>
          <a:p>
            <a:pPr marL="358775" indent="-358775"/>
            <a:r>
              <a:rPr lang="en-US" altLang="en-US" sz="2000"/>
              <a:t>COSO = </a:t>
            </a:r>
            <a:r>
              <a:rPr lang="en-US" altLang="en-US" sz="2000">
                <a:solidFill>
                  <a:srgbClr val="0000FF"/>
                </a:solidFill>
              </a:rPr>
              <a:t>Co</a:t>
            </a:r>
            <a:r>
              <a:rPr lang="en-US" altLang="en-US" sz="2000"/>
              <a:t>mmittee of </a:t>
            </a:r>
            <a:r>
              <a:rPr lang="en-US" altLang="en-US" sz="2000">
                <a:solidFill>
                  <a:srgbClr val="0000FF"/>
                </a:solidFill>
              </a:rPr>
              <a:t>S</a:t>
            </a:r>
            <a:r>
              <a:rPr lang="en-US" altLang="en-US" sz="2000"/>
              <a:t>ponsoring </a:t>
            </a:r>
            <a:r>
              <a:rPr lang="en-US" altLang="en-US" sz="2000">
                <a:solidFill>
                  <a:srgbClr val="0000FF"/>
                </a:solidFill>
              </a:rPr>
              <a:t>O</a:t>
            </a:r>
            <a:r>
              <a:rPr lang="en-US" altLang="en-US" sz="2000"/>
              <a:t>rganizations of the Treadway Commission</a:t>
            </a:r>
          </a:p>
          <a:p>
            <a:pPr marL="358775" indent="-358775"/>
            <a:r>
              <a:rPr lang="en-US" altLang="en-US" sz="2000"/>
              <a:t>Internal Control is defined as a process, effected by an entity’s board of directors, management and other personnel, designed to provide reasonable assurance regarding the achievement of objectives in the following categories:</a:t>
            </a:r>
          </a:p>
          <a:p>
            <a:pPr marL="601663" lvl="1" indent="-63500"/>
            <a:r>
              <a:rPr lang="en-US" altLang="en-US" sz="1800"/>
              <a:t>Effectiveness and efficiency of operations</a:t>
            </a:r>
          </a:p>
          <a:p>
            <a:pPr marL="601663" lvl="1" indent="-63500"/>
            <a:r>
              <a:rPr lang="en-US" altLang="en-US" sz="1800"/>
              <a:t>Reliability of financial reporting</a:t>
            </a:r>
          </a:p>
          <a:p>
            <a:pPr marL="601663" lvl="1" indent="-63500"/>
            <a:r>
              <a:rPr lang="en-US" altLang="en-US" sz="1800"/>
              <a:t>Compliance with applicable laws and regulations</a:t>
            </a:r>
          </a:p>
          <a:p>
            <a:pPr marL="358775" indent="-358775"/>
            <a:r>
              <a:rPr lang="en-US" altLang="en-US" sz="2000"/>
              <a:t>COBIT = </a:t>
            </a:r>
            <a:r>
              <a:rPr lang="en-US" altLang="en-US" sz="2000">
                <a:solidFill>
                  <a:srgbClr val="0000FF"/>
                </a:solidFill>
              </a:rPr>
              <a:t>C</a:t>
            </a:r>
            <a:r>
              <a:rPr lang="en-US" altLang="en-US" sz="2000"/>
              <a:t>ontrol </a:t>
            </a:r>
            <a:r>
              <a:rPr lang="en-US" altLang="en-US" sz="2000">
                <a:solidFill>
                  <a:srgbClr val="0000FF"/>
                </a:solidFill>
              </a:rPr>
              <a:t>Ob</a:t>
            </a:r>
            <a:r>
              <a:rPr lang="en-US" altLang="en-US" sz="2000"/>
              <a:t>jectives for </a:t>
            </a:r>
            <a:r>
              <a:rPr lang="en-US" altLang="en-US" sz="2000">
                <a:solidFill>
                  <a:srgbClr val="0000FF"/>
                </a:solidFill>
              </a:rPr>
              <a:t>I</a:t>
            </a:r>
            <a:r>
              <a:rPr lang="en-US" altLang="en-US" sz="2000"/>
              <a:t>nformation and related </a:t>
            </a:r>
            <a:r>
              <a:rPr lang="en-US" altLang="en-US" sz="2000">
                <a:solidFill>
                  <a:srgbClr val="0000FF"/>
                </a:solidFill>
              </a:rPr>
              <a:t>T</a:t>
            </a:r>
            <a:r>
              <a:rPr lang="en-US" altLang="en-US" sz="2000"/>
              <a:t>echnology, a robust framework approach for managing risk and control of information technology.</a:t>
            </a:r>
            <a:endParaRPr lang="en-GB" altLang="en-US" sz="200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9" name="Rectangle 9"/>
          <p:cNvSpPr>
            <a:spLocks noGrp="1" noChangeArrowheads="1"/>
          </p:cNvSpPr>
          <p:nvPr>
            <p:ph type="title"/>
          </p:nvPr>
        </p:nvSpPr>
        <p:spPr/>
        <p:txBody>
          <a:bodyPr/>
          <a:lstStyle/>
          <a:p>
            <a:r>
              <a:rPr lang="en-GB" altLang="en-US" sz="2400"/>
              <a:t>CObIT Components</a:t>
            </a:r>
            <a:br>
              <a:rPr lang="en-GB" altLang="en-US" sz="2400"/>
            </a:br>
            <a:r>
              <a:rPr lang="en-GB" altLang="en-US" sz="1800"/>
              <a:t>Designed for three distinct audiences</a:t>
            </a:r>
          </a:p>
        </p:txBody>
      </p:sp>
      <p:sp>
        <p:nvSpPr>
          <p:cNvPr id="896011" name="Rectangle 11"/>
          <p:cNvSpPr>
            <a:spLocks noGrp="1" noChangeArrowheads="1"/>
          </p:cNvSpPr>
          <p:nvPr>
            <p:ph type="body" sz="half" idx="2"/>
          </p:nvPr>
        </p:nvSpPr>
        <p:spPr>
          <a:xfrm>
            <a:off x="4572000" y="1196975"/>
            <a:ext cx="4103688" cy="4822825"/>
          </a:xfrm>
        </p:spPr>
        <p:txBody>
          <a:bodyPr/>
          <a:lstStyle/>
          <a:p>
            <a:r>
              <a:rPr lang="en-GB" altLang="en-US" sz="2000"/>
              <a:t>Management</a:t>
            </a:r>
          </a:p>
          <a:p>
            <a:pPr lvl="1"/>
            <a:r>
              <a:rPr lang="en-GB" altLang="en-US" sz="1800"/>
              <a:t>To help them balance risk and control investment in an often unpredictable IT environment</a:t>
            </a:r>
          </a:p>
          <a:p>
            <a:r>
              <a:rPr lang="en-GB" altLang="en-US" sz="2000"/>
              <a:t>Users</a:t>
            </a:r>
          </a:p>
          <a:p>
            <a:r>
              <a:rPr lang="en-GB" altLang="en-US" sz="2000"/>
              <a:t>To obtain assurance on the security and controls of IT services</a:t>
            </a:r>
          </a:p>
          <a:p>
            <a:r>
              <a:rPr lang="en-GB" altLang="en-US" sz="2000"/>
              <a:t>Information Systems Auditors</a:t>
            </a:r>
          </a:p>
          <a:p>
            <a:pPr lvl="1"/>
            <a:r>
              <a:rPr lang="en-GB" altLang="en-US" sz="1800"/>
              <a:t>To substantiate their opinions and/or provide advice to management on internal controls</a:t>
            </a:r>
          </a:p>
        </p:txBody>
      </p:sp>
      <p:pic>
        <p:nvPicPr>
          <p:cNvPr id="896012" name="Picture 12"/>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66738" y="1885950"/>
            <a:ext cx="3924300" cy="3444875"/>
          </a:xfrm>
          <a:noFill/>
          <a:ln/>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p:txBody>
          <a:bodyPr/>
          <a:lstStyle/>
          <a:p>
            <a:r>
              <a:rPr lang="en-US" altLang="en-US"/>
              <a:t>The Five Components of COSO</a:t>
            </a:r>
            <a:endParaRPr lang="en-GB" altLang="en-US"/>
          </a:p>
        </p:txBody>
      </p:sp>
      <p:sp>
        <p:nvSpPr>
          <p:cNvPr id="866307" name="Rectangle 3"/>
          <p:cNvSpPr>
            <a:spLocks noGrp="1" noChangeArrowheads="1"/>
          </p:cNvSpPr>
          <p:nvPr>
            <p:ph type="body" idx="1"/>
          </p:nvPr>
        </p:nvSpPr>
        <p:spPr>
          <a:xfrm>
            <a:off x="4211638" y="1160463"/>
            <a:ext cx="4633912" cy="5013325"/>
          </a:xfrm>
          <a:noFill/>
          <a:ln/>
        </p:spPr>
        <p:txBody>
          <a:bodyPr/>
          <a:lstStyle/>
          <a:p>
            <a:pPr marL="190500" indent="-190500"/>
            <a:r>
              <a:rPr lang="en-US" altLang="en-US" sz="1800" b="1">
                <a:solidFill>
                  <a:schemeClr val="accent1"/>
                </a:solidFill>
              </a:rPr>
              <a:t>Monitoring:</a:t>
            </a:r>
            <a:br>
              <a:rPr lang="en-US" altLang="en-US" sz="1800" b="1">
                <a:solidFill>
                  <a:schemeClr val="accent1"/>
                </a:solidFill>
              </a:rPr>
            </a:br>
            <a:r>
              <a:rPr lang="en-US" altLang="en-US" sz="1800"/>
              <a:t>Assessment of control system over time</a:t>
            </a:r>
            <a:br>
              <a:rPr lang="en-US" altLang="en-US" sz="1800"/>
            </a:br>
            <a:endParaRPr lang="en-US" altLang="en-US" sz="1800"/>
          </a:p>
          <a:p>
            <a:pPr marL="190500" indent="-190500">
              <a:spcBef>
                <a:spcPct val="5000"/>
              </a:spcBef>
            </a:pPr>
            <a:r>
              <a:rPr lang="en-GB" altLang="en-US" sz="1800" b="1">
                <a:solidFill>
                  <a:schemeClr val="accent1"/>
                </a:solidFill>
              </a:rPr>
              <a:t>Information &amp; Communication:</a:t>
            </a:r>
            <a:br>
              <a:rPr lang="en-GB" altLang="en-US" sz="1800" b="1">
                <a:solidFill>
                  <a:schemeClr val="accent1"/>
                </a:solidFill>
              </a:rPr>
            </a:br>
            <a:r>
              <a:rPr lang="en-GB" altLang="en-US" sz="1800"/>
              <a:t>Access and flow of information</a:t>
            </a:r>
            <a:br>
              <a:rPr lang="en-GB" altLang="en-US" sz="1800"/>
            </a:br>
            <a:endParaRPr lang="en-GB" altLang="en-US" sz="1800"/>
          </a:p>
          <a:p>
            <a:pPr marL="190500" indent="-190500">
              <a:spcBef>
                <a:spcPct val="5000"/>
              </a:spcBef>
            </a:pPr>
            <a:r>
              <a:rPr lang="en-GB" altLang="en-US" sz="1800" b="1">
                <a:solidFill>
                  <a:schemeClr val="accent1"/>
                </a:solidFill>
              </a:rPr>
              <a:t>Control Activities:</a:t>
            </a:r>
            <a:br>
              <a:rPr lang="en-GB" altLang="en-US" sz="1800" b="1">
                <a:solidFill>
                  <a:schemeClr val="accent1"/>
                </a:solidFill>
              </a:rPr>
            </a:br>
            <a:r>
              <a:rPr lang="en-GB" altLang="en-US" sz="1800"/>
              <a:t>Policies/procedures that ensure directives are carried out</a:t>
            </a:r>
            <a:br>
              <a:rPr lang="en-GB" altLang="en-US" sz="1800"/>
            </a:br>
            <a:endParaRPr lang="en-GB" altLang="en-US" sz="1800"/>
          </a:p>
          <a:p>
            <a:pPr marL="190500" indent="-190500">
              <a:spcBef>
                <a:spcPct val="5000"/>
              </a:spcBef>
            </a:pPr>
            <a:r>
              <a:rPr lang="en-GB" altLang="en-US" sz="1800" b="1">
                <a:solidFill>
                  <a:schemeClr val="accent1"/>
                </a:solidFill>
              </a:rPr>
              <a:t>Risk Assessment</a:t>
            </a:r>
            <a:r>
              <a:rPr lang="en-GB" altLang="en-US" sz="1800" b="1"/>
              <a:t>: </a:t>
            </a:r>
            <a:br>
              <a:rPr lang="en-GB" altLang="en-US" sz="1800" b="1"/>
            </a:br>
            <a:r>
              <a:rPr lang="en-GB" altLang="en-US" sz="1800"/>
              <a:t>Identification and analysis of risks to achieving objectives</a:t>
            </a:r>
            <a:br>
              <a:rPr lang="en-GB" altLang="en-US" sz="1800"/>
            </a:br>
            <a:endParaRPr lang="en-GB" altLang="en-US" sz="1800"/>
          </a:p>
          <a:p>
            <a:pPr marL="190500" indent="-190500">
              <a:spcBef>
                <a:spcPct val="5000"/>
              </a:spcBef>
            </a:pPr>
            <a:r>
              <a:rPr lang="en-GB" altLang="en-US" sz="1800" b="1">
                <a:solidFill>
                  <a:schemeClr val="accent1"/>
                </a:solidFill>
              </a:rPr>
              <a:t>Control Environment:</a:t>
            </a:r>
            <a:br>
              <a:rPr lang="en-GB" altLang="en-US" sz="1800" b="1">
                <a:solidFill>
                  <a:schemeClr val="accent1"/>
                </a:solidFill>
              </a:rPr>
            </a:br>
            <a:r>
              <a:rPr lang="en-GB" altLang="en-US" sz="1800"/>
              <a:t>Sets the tone, influencing control consciousness </a:t>
            </a:r>
          </a:p>
          <a:p>
            <a:pPr marL="190500" indent="-190500"/>
            <a:endParaRPr lang="en-GB" altLang="en-US" sz="1800"/>
          </a:p>
          <a:p>
            <a:pPr marL="190500" indent="-190500"/>
            <a:endParaRPr lang="en-GB" altLang="en-US" sz="1800"/>
          </a:p>
        </p:txBody>
      </p:sp>
      <p:sp>
        <p:nvSpPr>
          <p:cNvPr id="866308" name="AutoShape 4"/>
          <p:cNvSpPr>
            <a:spLocks noChangeArrowheads="1"/>
          </p:cNvSpPr>
          <p:nvPr/>
        </p:nvSpPr>
        <p:spPr bwMode="auto">
          <a:xfrm>
            <a:off x="0" y="1600200"/>
            <a:ext cx="457200" cy="2133600"/>
          </a:xfrm>
          <a:prstGeom prst="upArrow">
            <a:avLst>
              <a:gd name="adj1" fmla="val 50000"/>
              <a:gd name="adj2" fmla="val 116667"/>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nchor="ctr"/>
          <a:lstStyle/>
          <a:p>
            <a:endParaRPr lang="en-GB"/>
          </a:p>
        </p:txBody>
      </p:sp>
      <p:sp>
        <p:nvSpPr>
          <p:cNvPr id="866309" name="AutoShape 5"/>
          <p:cNvSpPr>
            <a:spLocks noChangeAspect="1" noChangeArrowheads="1" noTextEdit="1"/>
          </p:cNvSpPr>
          <p:nvPr/>
        </p:nvSpPr>
        <p:spPr bwMode="auto">
          <a:xfrm>
            <a:off x="609600" y="1066800"/>
            <a:ext cx="3276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66310" name="Freeform 6"/>
          <p:cNvSpPr>
            <a:spLocks/>
          </p:cNvSpPr>
          <p:nvPr/>
        </p:nvSpPr>
        <p:spPr bwMode="auto">
          <a:xfrm>
            <a:off x="3044825" y="2925763"/>
            <a:ext cx="777875" cy="1571625"/>
          </a:xfrm>
          <a:custGeom>
            <a:avLst/>
            <a:gdLst>
              <a:gd name="T0" fmla="*/ 0 w 490"/>
              <a:gd name="T1" fmla="*/ 669 h 990"/>
              <a:gd name="T2" fmla="*/ 490 w 490"/>
              <a:gd name="T3" fmla="*/ 0 h 990"/>
              <a:gd name="T4" fmla="*/ 490 w 490"/>
              <a:gd name="T5" fmla="*/ 308 h 990"/>
              <a:gd name="T6" fmla="*/ 1 w 490"/>
              <a:gd name="T7" fmla="*/ 990 h 990"/>
              <a:gd name="T8" fmla="*/ 0 w 490"/>
              <a:gd name="T9" fmla="*/ 669 h 990"/>
            </a:gdLst>
            <a:ahLst/>
            <a:cxnLst>
              <a:cxn ang="0">
                <a:pos x="T0" y="T1"/>
              </a:cxn>
              <a:cxn ang="0">
                <a:pos x="T2" y="T3"/>
              </a:cxn>
              <a:cxn ang="0">
                <a:pos x="T4" y="T5"/>
              </a:cxn>
              <a:cxn ang="0">
                <a:pos x="T6" y="T7"/>
              </a:cxn>
              <a:cxn ang="0">
                <a:pos x="T8" y="T9"/>
              </a:cxn>
            </a:cxnLst>
            <a:rect l="0" t="0" r="r" b="b"/>
            <a:pathLst>
              <a:path w="490" h="990">
                <a:moveTo>
                  <a:pt x="0" y="669"/>
                </a:moveTo>
                <a:lnTo>
                  <a:pt x="490" y="0"/>
                </a:lnTo>
                <a:lnTo>
                  <a:pt x="490" y="308"/>
                </a:lnTo>
                <a:lnTo>
                  <a:pt x="1" y="990"/>
                </a:lnTo>
                <a:lnTo>
                  <a:pt x="0" y="669"/>
                </a:lnTo>
                <a:close/>
              </a:path>
            </a:pathLst>
          </a:custGeom>
          <a:solidFill>
            <a:srgbClr val="3D0275"/>
          </a:solidFill>
          <a:ln w="26988">
            <a:solidFill>
              <a:srgbClr val="8253A1"/>
            </a:solidFill>
            <a:prstDash val="solid"/>
            <a:round/>
            <a:headEnd/>
            <a:tailEnd/>
          </a:ln>
        </p:spPr>
        <p:txBody>
          <a:bodyPr/>
          <a:lstStyle/>
          <a:p>
            <a:endParaRPr lang="en-GB"/>
          </a:p>
        </p:txBody>
      </p:sp>
      <p:sp>
        <p:nvSpPr>
          <p:cNvPr id="866311" name="Rectangle 7"/>
          <p:cNvSpPr>
            <a:spLocks noChangeArrowheads="1"/>
          </p:cNvSpPr>
          <p:nvPr/>
        </p:nvSpPr>
        <p:spPr bwMode="auto">
          <a:xfrm>
            <a:off x="685800" y="3962400"/>
            <a:ext cx="2374900" cy="519113"/>
          </a:xfrm>
          <a:prstGeom prst="rect">
            <a:avLst/>
          </a:prstGeom>
          <a:solidFill>
            <a:schemeClr val="hlink"/>
          </a:solidFill>
          <a:ln w="27051">
            <a:solidFill>
              <a:srgbClr val="333399"/>
            </a:solidFill>
            <a:miter lim="800000"/>
            <a:headEnd/>
            <a:tailEnd/>
          </a:ln>
        </p:spPr>
        <p:txBody>
          <a:bodyPr/>
          <a:lstStyle/>
          <a:p>
            <a:endParaRPr lang="en-GB"/>
          </a:p>
        </p:txBody>
      </p:sp>
      <p:sp>
        <p:nvSpPr>
          <p:cNvPr id="866312" name="Freeform 8"/>
          <p:cNvSpPr>
            <a:spLocks/>
          </p:cNvSpPr>
          <p:nvPr/>
        </p:nvSpPr>
        <p:spPr bwMode="auto">
          <a:xfrm>
            <a:off x="2254250" y="3990975"/>
            <a:ext cx="1588" cy="509588"/>
          </a:xfrm>
          <a:custGeom>
            <a:avLst/>
            <a:gdLst>
              <a:gd name="T0" fmla="*/ 0 h 321"/>
              <a:gd name="T1" fmla="*/ 321 h 321"/>
              <a:gd name="T2" fmla="*/ 0 h 321"/>
            </a:gdLst>
            <a:ahLst/>
            <a:cxnLst>
              <a:cxn ang="0">
                <a:pos x="0" y="T0"/>
              </a:cxn>
              <a:cxn ang="0">
                <a:pos x="0" y="T1"/>
              </a:cxn>
              <a:cxn ang="0">
                <a:pos x="0" y="T2"/>
              </a:cxn>
            </a:cxnLst>
            <a:rect l="0" t="0" r="r" b="b"/>
            <a:pathLst>
              <a:path h="321">
                <a:moveTo>
                  <a:pt x="0" y="0"/>
                </a:moveTo>
                <a:lnTo>
                  <a:pt x="0" y="321"/>
                </a:lnTo>
                <a:lnTo>
                  <a:pt x="0" y="0"/>
                </a:lnTo>
                <a:close/>
              </a:path>
            </a:pathLst>
          </a:custGeom>
          <a:solidFill>
            <a:srgbClr val="3D0275"/>
          </a:solidFill>
          <a:ln w="26988">
            <a:solidFill>
              <a:srgbClr val="8253A1"/>
            </a:solidFill>
            <a:prstDash val="solid"/>
            <a:round/>
            <a:headEnd/>
            <a:tailEnd/>
          </a:ln>
        </p:spPr>
        <p:txBody>
          <a:bodyPr/>
          <a:lstStyle/>
          <a:p>
            <a:endParaRPr lang="en-GB"/>
          </a:p>
        </p:txBody>
      </p:sp>
      <p:sp>
        <p:nvSpPr>
          <p:cNvPr id="866313" name="Freeform 9"/>
          <p:cNvSpPr>
            <a:spLocks/>
          </p:cNvSpPr>
          <p:nvPr/>
        </p:nvSpPr>
        <p:spPr bwMode="auto">
          <a:xfrm>
            <a:off x="1463675" y="3990975"/>
            <a:ext cx="1588" cy="519113"/>
          </a:xfrm>
          <a:custGeom>
            <a:avLst/>
            <a:gdLst>
              <a:gd name="T0" fmla="*/ 0 h 327"/>
              <a:gd name="T1" fmla="*/ 327 h 327"/>
              <a:gd name="T2" fmla="*/ 0 h 327"/>
            </a:gdLst>
            <a:ahLst/>
            <a:cxnLst>
              <a:cxn ang="0">
                <a:pos x="0" y="T0"/>
              </a:cxn>
              <a:cxn ang="0">
                <a:pos x="0" y="T1"/>
              </a:cxn>
              <a:cxn ang="0">
                <a:pos x="0" y="T2"/>
              </a:cxn>
            </a:cxnLst>
            <a:rect l="0" t="0" r="r" b="b"/>
            <a:pathLst>
              <a:path h="327">
                <a:moveTo>
                  <a:pt x="0" y="0"/>
                </a:moveTo>
                <a:lnTo>
                  <a:pt x="0" y="327"/>
                </a:lnTo>
                <a:lnTo>
                  <a:pt x="0" y="0"/>
                </a:lnTo>
                <a:close/>
              </a:path>
            </a:pathLst>
          </a:custGeom>
          <a:solidFill>
            <a:srgbClr val="3D0275"/>
          </a:solidFill>
          <a:ln w="26988">
            <a:solidFill>
              <a:srgbClr val="8253A1"/>
            </a:solidFill>
            <a:prstDash val="solid"/>
            <a:round/>
            <a:headEnd/>
            <a:tailEnd/>
          </a:ln>
        </p:spPr>
        <p:txBody>
          <a:bodyPr/>
          <a:lstStyle/>
          <a:p>
            <a:endParaRPr lang="en-GB"/>
          </a:p>
        </p:txBody>
      </p:sp>
      <p:sp>
        <p:nvSpPr>
          <p:cNvPr id="866314" name="Freeform 10"/>
          <p:cNvSpPr>
            <a:spLocks/>
          </p:cNvSpPr>
          <p:nvPr/>
        </p:nvSpPr>
        <p:spPr bwMode="auto">
          <a:xfrm>
            <a:off x="677863" y="4229100"/>
            <a:ext cx="234950" cy="276225"/>
          </a:xfrm>
          <a:custGeom>
            <a:avLst/>
            <a:gdLst>
              <a:gd name="T0" fmla="*/ 0 w 148"/>
              <a:gd name="T1" fmla="*/ 174 h 174"/>
              <a:gd name="T2" fmla="*/ 148 w 148"/>
              <a:gd name="T3" fmla="*/ 0 h 174"/>
              <a:gd name="T4" fmla="*/ 0 w 148"/>
              <a:gd name="T5" fmla="*/ 174 h 174"/>
            </a:gdLst>
            <a:ahLst/>
            <a:cxnLst>
              <a:cxn ang="0">
                <a:pos x="T0" y="T1"/>
              </a:cxn>
              <a:cxn ang="0">
                <a:pos x="T2" y="T3"/>
              </a:cxn>
              <a:cxn ang="0">
                <a:pos x="T4" y="T5"/>
              </a:cxn>
            </a:cxnLst>
            <a:rect l="0" t="0" r="r" b="b"/>
            <a:pathLst>
              <a:path w="148" h="174">
                <a:moveTo>
                  <a:pt x="0" y="174"/>
                </a:moveTo>
                <a:lnTo>
                  <a:pt x="148" y="0"/>
                </a:lnTo>
                <a:lnTo>
                  <a:pt x="0" y="174"/>
                </a:lnTo>
                <a:close/>
              </a:path>
            </a:pathLst>
          </a:custGeom>
          <a:solidFill>
            <a:srgbClr val="3D0275"/>
          </a:solidFill>
          <a:ln w="26988">
            <a:solidFill>
              <a:srgbClr val="8253A1"/>
            </a:solidFill>
            <a:prstDash val="solid"/>
            <a:round/>
            <a:headEnd/>
            <a:tailEnd/>
          </a:ln>
        </p:spPr>
        <p:txBody>
          <a:bodyPr/>
          <a:lstStyle/>
          <a:p>
            <a:endParaRPr lang="en-GB"/>
          </a:p>
        </p:txBody>
      </p:sp>
      <p:sp>
        <p:nvSpPr>
          <p:cNvPr id="866315" name="Line 11"/>
          <p:cNvSpPr>
            <a:spLocks noChangeShapeType="1"/>
          </p:cNvSpPr>
          <p:nvPr/>
        </p:nvSpPr>
        <p:spPr bwMode="auto">
          <a:xfrm>
            <a:off x="909638" y="3986213"/>
            <a:ext cx="1587" cy="238125"/>
          </a:xfrm>
          <a:prstGeom prst="line">
            <a:avLst/>
          </a:prstGeom>
          <a:noFill/>
          <a:ln w="26988">
            <a:solidFill>
              <a:srgbClr val="8253A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16" name="Freeform 12"/>
          <p:cNvSpPr>
            <a:spLocks/>
          </p:cNvSpPr>
          <p:nvPr/>
        </p:nvSpPr>
        <p:spPr bwMode="auto">
          <a:xfrm>
            <a:off x="909638" y="4222750"/>
            <a:ext cx="558800" cy="1588"/>
          </a:xfrm>
          <a:custGeom>
            <a:avLst/>
            <a:gdLst>
              <a:gd name="T0" fmla="*/ 0 w 352"/>
              <a:gd name="T1" fmla="*/ 1 h 1"/>
              <a:gd name="T2" fmla="*/ 4 w 352"/>
              <a:gd name="T3" fmla="*/ 1 h 1"/>
              <a:gd name="T4" fmla="*/ 15 w 352"/>
              <a:gd name="T5" fmla="*/ 1 h 1"/>
              <a:gd name="T6" fmla="*/ 32 w 352"/>
              <a:gd name="T7" fmla="*/ 1 h 1"/>
              <a:gd name="T8" fmla="*/ 55 w 352"/>
              <a:gd name="T9" fmla="*/ 1 h 1"/>
              <a:gd name="T10" fmla="*/ 81 w 352"/>
              <a:gd name="T11" fmla="*/ 0 h 1"/>
              <a:gd name="T12" fmla="*/ 111 w 352"/>
              <a:gd name="T13" fmla="*/ 0 h 1"/>
              <a:gd name="T14" fmla="*/ 143 w 352"/>
              <a:gd name="T15" fmla="*/ 0 h 1"/>
              <a:gd name="T16" fmla="*/ 176 w 352"/>
              <a:gd name="T17" fmla="*/ 0 h 1"/>
              <a:gd name="T18" fmla="*/ 209 w 352"/>
              <a:gd name="T19" fmla="*/ 0 h 1"/>
              <a:gd name="T20" fmla="*/ 240 w 352"/>
              <a:gd name="T21" fmla="*/ 0 h 1"/>
              <a:gd name="T22" fmla="*/ 270 w 352"/>
              <a:gd name="T23" fmla="*/ 0 h 1"/>
              <a:gd name="T24" fmla="*/ 297 w 352"/>
              <a:gd name="T25" fmla="*/ 0 h 1"/>
              <a:gd name="T26" fmla="*/ 319 w 352"/>
              <a:gd name="T27" fmla="*/ 0 h 1"/>
              <a:gd name="T28" fmla="*/ 337 w 352"/>
              <a:gd name="T29" fmla="*/ 0 h 1"/>
              <a:gd name="T30" fmla="*/ 348 w 352"/>
              <a:gd name="T31" fmla="*/ 1 h 1"/>
              <a:gd name="T32" fmla="*/ 352 w 352"/>
              <a:gd name="T3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2" h="1">
                <a:moveTo>
                  <a:pt x="0" y="1"/>
                </a:moveTo>
                <a:lnTo>
                  <a:pt x="4" y="1"/>
                </a:lnTo>
                <a:lnTo>
                  <a:pt x="15" y="1"/>
                </a:lnTo>
                <a:lnTo>
                  <a:pt x="32" y="1"/>
                </a:lnTo>
                <a:lnTo>
                  <a:pt x="55" y="1"/>
                </a:lnTo>
                <a:lnTo>
                  <a:pt x="81" y="0"/>
                </a:lnTo>
                <a:lnTo>
                  <a:pt x="111" y="0"/>
                </a:lnTo>
                <a:lnTo>
                  <a:pt x="143" y="0"/>
                </a:lnTo>
                <a:lnTo>
                  <a:pt x="176" y="0"/>
                </a:lnTo>
                <a:lnTo>
                  <a:pt x="209" y="0"/>
                </a:lnTo>
                <a:lnTo>
                  <a:pt x="240" y="0"/>
                </a:lnTo>
                <a:lnTo>
                  <a:pt x="270" y="0"/>
                </a:lnTo>
                <a:lnTo>
                  <a:pt x="297" y="0"/>
                </a:lnTo>
                <a:lnTo>
                  <a:pt x="319" y="0"/>
                </a:lnTo>
                <a:lnTo>
                  <a:pt x="337" y="0"/>
                </a:lnTo>
                <a:lnTo>
                  <a:pt x="348" y="1"/>
                </a:lnTo>
                <a:lnTo>
                  <a:pt x="352" y="1"/>
                </a:lnTo>
              </a:path>
            </a:pathLst>
          </a:custGeom>
          <a:noFill/>
          <a:ln w="26988">
            <a:solidFill>
              <a:srgbClr val="8253A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317" name="Freeform 13"/>
          <p:cNvSpPr>
            <a:spLocks/>
          </p:cNvSpPr>
          <p:nvPr/>
        </p:nvSpPr>
        <p:spPr bwMode="auto">
          <a:xfrm>
            <a:off x="909638" y="4208463"/>
            <a:ext cx="1587" cy="33337"/>
          </a:xfrm>
          <a:custGeom>
            <a:avLst/>
            <a:gdLst>
              <a:gd name="T0" fmla="*/ 21 h 21"/>
              <a:gd name="T1" fmla="*/ 0 h 21"/>
              <a:gd name="T2" fmla="*/ 21 h 21"/>
            </a:gdLst>
            <a:ahLst/>
            <a:cxnLst>
              <a:cxn ang="0">
                <a:pos x="0" y="T0"/>
              </a:cxn>
              <a:cxn ang="0">
                <a:pos x="0" y="T1"/>
              </a:cxn>
              <a:cxn ang="0">
                <a:pos x="0" y="T2"/>
              </a:cxn>
            </a:cxnLst>
            <a:rect l="0" t="0" r="r" b="b"/>
            <a:pathLst>
              <a:path h="21">
                <a:moveTo>
                  <a:pt x="0" y="21"/>
                </a:moveTo>
                <a:lnTo>
                  <a:pt x="0" y="0"/>
                </a:lnTo>
                <a:lnTo>
                  <a:pt x="0" y="21"/>
                </a:lnTo>
                <a:close/>
              </a:path>
            </a:pathLst>
          </a:custGeom>
          <a:solidFill>
            <a:srgbClr val="8253A1"/>
          </a:solidFill>
          <a:ln w="0">
            <a:solidFill>
              <a:srgbClr val="8253A1"/>
            </a:solidFill>
            <a:prstDash val="solid"/>
            <a:round/>
            <a:headEnd/>
            <a:tailEnd/>
          </a:ln>
        </p:spPr>
        <p:txBody>
          <a:bodyPr/>
          <a:lstStyle/>
          <a:p>
            <a:endParaRPr lang="en-GB"/>
          </a:p>
        </p:txBody>
      </p:sp>
      <p:sp>
        <p:nvSpPr>
          <p:cNvPr id="866318" name="Freeform 14"/>
          <p:cNvSpPr>
            <a:spLocks/>
          </p:cNvSpPr>
          <p:nvPr/>
        </p:nvSpPr>
        <p:spPr bwMode="auto">
          <a:xfrm>
            <a:off x="1454150" y="4224338"/>
            <a:ext cx="26988" cy="1587"/>
          </a:xfrm>
          <a:custGeom>
            <a:avLst/>
            <a:gdLst>
              <a:gd name="T0" fmla="*/ 17 w 17"/>
              <a:gd name="T1" fmla="*/ 0 w 17"/>
              <a:gd name="T2" fmla="*/ 17 w 17"/>
            </a:gdLst>
            <a:ahLst/>
            <a:cxnLst>
              <a:cxn ang="0">
                <a:pos x="T0" y="0"/>
              </a:cxn>
              <a:cxn ang="0">
                <a:pos x="T1" y="0"/>
              </a:cxn>
              <a:cxn ang="0">
                <a:pos x="T2" y="0"/>
              </a:cxn>
            </a:cxnLst>
            <a:rect l="0" t="0" r="r" b="b"/>
            <a:pathLst>
              <a:path w="17">
                <a:moveTo>
                  <a:pt x="17" y="0"/>
                </a:moveTo>
                <a:lnTo>
                  <a:pt x="0" y="0"/>
                </a:lnTo>
                <a:lnTo>
                  <a:pt x="17" y="0"/>
                </a:lnTo>
                <a:close/>
              </a:path>
            </a:pathLst>
          </a:custGeom>
          <a:solidFill>
            <a:srgbClr val="8253A1"/>
          </a:solidFill>
          <a:ln w="0">
            <a:solidFill>
              <a:srgbClr val="8253A1"/>
            </a:solidFill>
            <a:prstDash val="solid"/>
            <a:round/>
            <a:headEnd/>
            <a:tailEnd/>
          </a:ln>
        </p:spPr>
        <p:txBody>
          <a:bodyPr/>
          <a:lstStyle/>
          <a:p>
            <a:endParaRPr lang="en-GB"/>
          </a:p>
        </p:txBody>
      </p:sp>
      <p:sp>
        <p:nvSpPr>
          <p:cNvPr id="866319" name="Freeform 15"/>
          <p:cNvSpPr>
            <a:spLocks/>
          </p:cNvSpPr>
          <p:nvPr/>
        </p:nvSpPr>
        <p:spPr bwMode="auto">
          <a:xfrm>
            <a:off x="1454150" y="4222750"/>
            <a:ext cx="236538" cy="276225"/>
          </a:xfrm>
          <a:custGeom>
            <a:avLst/>
            <a:gdLst>
              <a:gd name="T0" fmla="*/ 0 w 149"/>
              <a:gd name="T1" fmla="*/ 174 h 174"/>
              <a:gd name="T2" fmla="*/ 149 w 149"/>
              <a:gd name="T3" fmla="*/ 0 h 174"/>
              <a:gd name="T4" fmla="*/ 0 w 149"/>
              <a:gd name="T5" fmla="*/ 174 h 174"/>
            </a:gdLst>
            <a:ahLst/>
            <a:cxnLst>
              <a:cxn ang="0">
                <a:pos x="T0" y="T1"/>
              </a:cxn>
              <a:cxn ang="0">
                <a:pos x="T2" y="T3"/>
              </a:cxn>
              <a:cxn ang="0">
                <a:pos x="T4" y="T5"/>
              </a:cxn>
            </a:cxnLst>
            <a:rect l="0" t="0" r="r" b="b"/>
            <a:pathLst>
              <a:path w="149" h="174">
                <a:moveTo>
                  <a:pt x="0" y="174"/>
                </a:moveTo>
                <a:lnTo>
                  <a:pt x="149" y="0"/>
                </a:lnTo>
                <a:lnTo>
                  <a:pt x="0" y="174"/>
                </a:lnTo>
                <a:close/>
              </a:path>
            </a:pathLst>
          </a:custGeom>
          <a:solidFill>
            <a:srgbClr val="3D0275"/>
          </a:solidFill>
          <a:ln w="26988">
            <a:solidFill>
              <a:srgbClr val="8253A1"/>
            </a:solidFill>
            <a:prstDash val="solid"/>
            <a:round/>
            <a:headEnd/>
            <a:tailEnd/>
          </a:ln>
        </p:spPr>
        <p:txBody>
          <a:bodyPr/>
          <a:lstStyle/>
          <a:p>
            <a:endParaRPr lang="en-GB"/>
          </a:p>
        </p:txBody>
      </p:sp>
      <p:sp>
        <p:nvSpPr>
          <p:cNvPr id="866320" name="Line 16"/>
          <p:cNvSpPr>
            <a:spLocks noChangeShapeType="1"/>
          </p:cNvSpPr>
          <p:nvPr/>
        </p:nvSpPr>
        <p:spPr bwMode="auto">
          <a:xfrm>
            <a:off x="1685925" y="3979863"/>
            <a:ext cx="1588" cy="238125"/>
          </a:xfrm>
          <a:prstGeom prst="line">
            <a:avLst/>
          </a:prstGeom>
          <a:noFill/>
          <a:ln w="26988">
            <a:solidFill>
              <a:srgbClr val="8253A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21" name="Freeform 17"/>
          <p:cNvSpPr>
            <a:spLocks/>
          </p:cNvSpPr>
          <p:nvPr/>
        </p:nvSpPr>
        <p:spPr bwMode="auto">
          <a:xfrm>
            <a:off x="1685925" y="4214813"/>
            <a:ext cx="558800" cy="3175"/>
          </a:xfrm>
          <a:custGeom>
            <a:avLst/>
            <a:gdLst>
              <a:gd name="T0" fmla="*/ 0 w 352"/>
              <a:gd name="T1" fmla="*/ 2 h 2"/>
              <a:gd name="T2" fmla="*/ 4 w 352"/>
              <a:gd name="T3" fmla="*/ 1 h 2"/>
              <a:gd name="T4" fmla="*/ 15 w 352"/>
              <a:gd name="T5" fmla="*/ 1 h 2"/>
              <a:gd name="T6" fmla="*/ 32 w 352"/>
              <a:gd name="T7" fmla="*/ 1 h 2"/>
              <a:gd name="T8" fmla="*/ 55 w 352"/>
              <a:gd name="T9" fmla="*/ 1 h 2"/>
              <a:gd name="T10" fmla="*/ 81 w 352"/>
              <a:gd name="T11" fmla="*/ 1 h 2"/>
              <a:gd name="T12" fmla="*/ 111 w 352"/>
              <a:gd name="T13" fmla="*/ 1 h 2"/>
              <a:gd name="T14" fmla="*/ 143 w 352"/>
              <a:gd name="T15" fmla="*/ 1 h 2"/>
              <a:gd name="T16" fmla="*/ 176 w 352"/>
              <a:gd name="T17" fmla="*/ 0 h 2"/>
              <a:gd name="T18" fmla="*/ 209 w 352"/>
              <a:gd name="T19" fmla="*/ 0 h 2"/>
              <a:gd name="T20" fmla="*/ 240 w 352"/>
              <a:gd name="T21" fmla="*/ 0 h 2"/>
              <a:gd name="T22" fmla="*/ 270 w 352"/>
              <a:gd name="T23" fmla="*/ 0 h 2"/>
              <a:gd name="T24" fmla="*/ 297 w 352"/>
              <a:gd name="T25" fmla="*/ 0 h 2"/>
              <a:gd name="T26" fmla="*/ 319 w 352"/>
              <a:gd name="T27" fmla="*/ 0 h 2"/>
              <a:gd name="T28" fmla="*/ 337 w 352"/>
              <a:gd name="T29" fmla="*/ 1 h 2"/>
              <a:gd name="T30" fmla="*/ 348 w 352"/>
              <a:gd name="T31" fmla="*/ 1 h 2"/>
              <a:gd name="T32" fmla="*/ 352 w 352"/>
              <a:gd name="T3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2" h="2">
                <a:moveTo>
                  <a:pt x="0" y="2"/>
                </a:moveTo>
                <a:lnTo>
                  <a:pt x="4" y="1"/>
                </a:lnTo>
                <a:lnTo>
                  <a:pt x="15" y="1"/>
                </a:lnTo>
                <a:lnTo>
                  <a:pt x="32" y="1"/>
                </a:lnTo>
                <a:lnTo>
                  <a:pt x="55" y="1"/>
                </a:lnTo>
                <a:lnTo>
                  <a:pt x="81" y="1"/>
                </a:lnTo>
                <a:lnTo>
                  <a:pt x="111" y="1"/>
                </a:lnTo>
                <a:lnTo>
                  <a:pt x="143" y="1"/>
                </a:lnTo>
                <a:lnTo>
                  <a:pt x="176" y="0"/>
                </a:lnTo>
                <a:lnTo>
                  <a:pt x="209" y="0"/>
                </a:lnTo>
                <a:lnTo>
                  <a:pt x="240" y="0"/>
                </a:lnTo>
                <a:lnTo>
                  <a:pt x="270" y="0"/>
                </a:lnTo>
                <a:lnTo>
                  <a:pt x="297" y="0"/>
                </a:lnTo>
                <a:lnTo>
                  <a:pt x="319" y="0"/>
                </a:lnTo>
                <a:lnTo>
                  <a:pt x="337" y="1"/>
                </a:lnTo>
                <a:lnTo>
                  <a:pt x="348" y="1"/>
                </a:lnTo>
                <a:lnTo>
                  <a:pt x="352" y="2"/>
                </a:lnTo>
              </a:path>
            </a:pathLst>
          </a:custGeom>
          <a:noFill/>
          <a:ln w="26988">
            <a:solidFill>
              <a:srgbClr val="8253A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322" name="Freeform 18"/>
          <p:cNvSpPr>
            <a:spLocks/>
          </p:cNvSpPr>
          <p:nvPr/>
        </p:nvSpPr>
        <p:spPr bwMode="auto">
          <a:xfrm>
            <a:off x="1685925" y="4200525"/>
            <a:ext cx="1588" cy="33338"/>
          </a:xfrm>
          <a:custGeom>
            <a:avLst/>
            <a:gdLst>
              <a:gd name="T0" fmla="*/ 21 h 21"/>
              <a:gd name="T1" fmla="*/ 0 h 21"/>
              <a:gd name="T2" fmla="*/ 21 h 21"/>
            </a:gdLst>
            <a:ahLst/>
            <a:cxnLst>
              <a:cxn ang="0">
                <a:pos x="0" y="T0"/>
              </a:cxn>
              <a:cxn ang="0">
                <a:pos x="0" y="T1"/>
              </a:cxn>
              <a:cxn ang="0">
                <a:pos x="0" y="T2"/>
              </a:cxn>
            </a:cxnLst>
            <a:rect l="0" t="0" r="r" b="b"/>
            <a:pathLst>
              <a:path h="21">
                <a:moveTo>
                  <a:pt x="0" y="21"/>
                </a:moveTo>
                <a:lnTo>
                  <a:pt x="0" y="0"/>
                </a:lnTo>
                <a:lnTo>
                  <a:pt x="0" y="21"/>
                </a:lnTo>
                <a:close/>
              </a:path>
            </a:pathLst>
          </a:custGeom>
          <a:solidFill>
            <a:srgbClr val="8253A1"/>
          </a:solidFill>
          <a:ln w="0">
            <a:solidFill>
              <a:srgbClr val="8253A1"/>
            </a:solidFill>
            <a:prstDash val="solid"/>
            <a:round/>
            <a:headEnd/>
            <a:tailEnd/>
          </a:ln>
        </p:spPr>
        <p:txBody>
          <a:bodyPr/>
          <a:lstStyle/>
          <a:p>
            <a:endParaRPr lang="en-GB"/>
          </a:p>
        </p:txBody>
      </p:sp>
      <p:sp>
        <p:nvSpPr>
          <p:cNvPr id="866323" name="Freeform 19"/>
          <p:cNvSpPr>
            <a:spLocks/>
          </p:cNvSpPr>
          <p:nvPr/>
        </p:nvSpPr>
        <p:spPr bwMode="auto">
          <a:xfrm>
            <a:off x="2232025" y="4217988"/>
            <a:ext cx="25400" cy="1587"/>
          </a:xfrm>
          <a:custGeom>
            <a:avLst/>
            <a:gdLst>
              <a:gd name="T0" fmla="*/ 16 w 16"/>
              <a:gd name="T1" fmla="*/ 0 w 16"/>
              <a:gd name="T2" fmla="*/ 16 w 16"/>
            </a:gdLst>
            <a:ahLst/>
            <a:cxnLst>
              <a:cxn ang="0">
                <a:pos x="T0" y="0"/>
              </a:cxn>
              <a:cxn ang="0">
                <a:pos x="T1" y="0"/>
              </a:cxn>
              <a:cxn ang="0">
                <a:pos x="T2" y="0"/>
              </a:cxn>
            </a:cxnLst>
            <a:rect l="0" t="0" r="r" b="b"/>
            <a:pathLst>
              <a:path w="16">
                <a:moveTo>
                  <a:pt x="16" y="0"/>
                </a:moveTo>
                <a:lnTo>
                  <a:pt x="0" y="0"/>
                </a:lnTo>
                <a:lnTo>
                  <a:pt x="16" y="0"/>
                </a:lnTo>
                <a:close/>
              </a:path>
            </a:pathLst>
          </a:custGeom>
          <a:solidFill>
            <a:srgbClr val="8253A1"/>
          </a:solidFill>
          <a:ln w="0">
            <a:solidFill>
              <a:srgbClr val="8253A1"/>
            </a:solidFill>
            <a:prstDash val="solid"/>
            <a:round/>
            <a:headEnd/>
            <a:tailEnd/>
          </a:ln>
        </p:spPr>
        <p:txBody>
          <a:bodyPr/>
          <a:lstStyle/>
          <a:p>
            <a:endParaRPr lang="en-GB"/>
          </a:p>
        </p:txBody>
      </p:sp>
      <p:sp>
        <p:nvSpPr>
          <p:cNvPr id="866324" name="Line 20"/>
          <p:cNvSpPr>
            <a:spLocks noChangeShapeType="1"/>
          </p:cNvSpPr>
          <p:nvPr/>
        </p:nvSpPr>
        <p:spPr bwMode="auto">
          <a:xfrm>
            <a:off x="2462213" y="3975100"/>
            <a:ext cx="1587" cy="238125"/>
          </a:xfrm>
          <a:prstGeom prst="line">
            <a:avLst/>
          </a:prstGeom>
          <a:noFill/>
          <a:ln w="26988">
            <a:solidFill>
              <a:srgbClr val="8253A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25" name="Freeform 21"/>
          <p:cNvSpPr>
            <a:spLocks/>
          </p:cNvSpPr>
          <p:nvPr/>
        </p:nvSpPr>
        <p:spPr bwMode="auto">
          <a:xfrm>
            <a:off x="2462213" y="4210050"/>
            <a:ext cx="784225" cy="3175"/>
          </a:xfrm>
          <a:custGeom>
            <a:avLst/>
            <a:gdLst>
              <a:gd name="T0" fmla="*/ 0 w 494"/>
              <a:gd name="T1" fmla="*/ 2 h 2"/>
              <a:gd name="T2" fmla="*/ 6 w 494"/>
              <a:gd name="T3" fmla="*/ 2 h 2"/>
              <a:gd name="T4" fmla="*/ 21 w 494"/>
              <a:gd name="T5" fmla="*/ 2 h 2"/>
              <a:gd name="T6" fmla="*/ 46 w 494"/>
              <a:gd name="T7" fmla="*/ 1 h 2"/>
              <a:gd name="T8" fmla="*/ 77 w 494"/>
              <a:gd name="T9" fmla="*/ 1 h 2"/>
              <a:gd name="T10" fmla="*/ 114 w 494"/>
              <a:gd name="T11" fmla="*/ 1 h 2"/>
              <a:gd name="T12" fmla="*/ 156 w 494"/>
              <a:gd name="T13" fmla="*/ 1 h 2"/>
              <a:gd name="T14" fmla="*/ 201 w 494"/>
              <a:gd name="T15" fmla="*/ 1 h 2"/>
              <a:gd name="T16" fmla="*/ 247 w 494"/>
              <a:gd name="T17" fmla="*/ 0 h 2"/>
              <a:gd name="T18" fmla="*/ 293 w 494"/>
              <a:gd name="T19" fmla="*/ 0 h 2"/>
              <a:gd name="T20" fmla="*/ 337 w 494"/>
              <a:gd name="T21" fmla="*/ 0 h 2"/>
              <a:gd name="T22" fmla="*/ 379 w 494"/>
              <a:gd name="T23" fmla="*/ 0 h 2"/>
              <a:gd name="T24" fmla="*/ 417 w 494"/>
              <a:gd name="T25" fmla="*/ 0 h 2"/>
              <a:gd name="T26" fmla="*/ 448 w 494"/>
              <a:gd name="T27" fmla="*/ 0 h 2"/>
              <a:gd name="T28" fmla="*/ 473 w 494"/>
              <a:gd name="T29" fmla="*/ 1 h 2"/>
              <a:gd name="T30" fmla="*/ 488 w 494"/>
              <a:gd name="T31" fmla="*/ 1 h 2"/>
              <a:gd name="T32" fmla="*/ 494 w 494"/>
              <a:gd name="T3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
                <a:moveTo>
                  <a:pt x="0" y="2"/>
                </a:moveTo>
                <a:lnTo>
                  <a:pt x="6" y="2"/>
                </a:lnTo>
                <a:lnTo>
                  <a:pt x="21" y="2"/>
                </a:lnTo>
                <a:lnTo>
                  <a:pt x="46" y="1"/>
                </a:lnTo>
                <a:lnTo>
                  <a:pt x="77" y="1"/>
                </a:lnTo>
                <a:lnTo>
                  <a:pt x="114" y="1"/>
                </a:lnTo>
                <a:lnTo>
                  <a:pt x="156" y="1"/>
                </a:lnTo>
                <a:lnTo>
                  <a:pt x="201" y="1"/>
                </a:lnTo>
                <a:lnTo>
                  <a:pt x="247" y="0"/>
                </a:lnTo>
                <a:lnTo>
                  <a:pt x="293" y="0"/>
                </a:lnTo>
                <a:lnTo>
                  <a:pt x="337" y="0"/>
                </a:lnTo>
                <a:lnTo>
                  <a:pt x="379" y="0"/>
                </a:lnTo>
                <a:lnTo>
                  <a:pt x="417" y="0"/>
                </a:lnTo>
                <a:lnTo>
                  <a:pt x="448" y="0"/>
                </a:lnTo>
                <a:lnTo>
                  <a:pt x="473" y="1"/>
                </a:lnTo>
                <a:lnTo>
                  <a:pt x="488" y="1"/>
                </a:lnTo>
                <a:lnTo>
                  <a:pt x="494" y="2"/>
                </a:lnTo>
              </a:path>
            </a:pathLst>
          </a:custGeom>
          <a:noFill/>
          <a:ln w="26988">
            <a:solidFill>
              <a:srgbClr val="8253A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326" name="Freeform 22"/>
          <p:cNvSpPr>
            <a:spLocks/>
          </p:cNvSpPr>
          <p:nvPr/>
        </p:nvSpPr>
        <p:spPr bwMode="auto">
          <a:xfrm>
            <a:off x="2462213" y="4195763"/>
            <a:ext cx="1587" cy="33337"/>
          </a:xfrm>
          <a:custGeom>
            <a:avLst/>
            <a:gdLst>
              <a:gd name="T0" fmla="*/ 21 h 21"/>
              <a:gd name="T1" fmla="*/ 0 h 21"/>
              <a:gd name="T2" fmla="*/ 21 h 21"/>
            </a:gdLst>
            <a:ahLst/>
            <a:cxnLst>
              <a:cxn ang="0">
                <a:pos x="0" y="T0"/>
              </a:cxn>
              <a:cxn ang="0">
                <a:pos x="0" y="T1"/>
              </a:cxn>
              <a:cxn ang="0">
                <a:pos x="0" y="T2"/>
              </a:cxn>
            </a:cxnLst>
            <a:rect l="0" t="0" r="r" b="b"/>
            <a:pathLst>
              <a:path h="21">
                <a:moveTo>
                  <a:pt x="0" y="21"/>
                </a:moveTo>
                <a:lnTo>
                  <a:pt x="0" y="0"/>
                </a:lnTo>
                <a:lnTo>
                  <a:pt x="0" y="21"/>
                </a:lnTo>
                <a:close/>
              </a:path>
            </a:pathLst>
          </a:custGeom>
          <a:solidFill>
            <a:srgbClr val="8253A1"/>
          </a:solidFill>
          <a:ln w="0">
            <a:solidFill>
              <a:srgbClr val="8253A1"/>
            </a:solidFill>
            <a:prstDash val="solid"/>
            <a:round/>
            <a:headEnd/>
            <a:tailEnd/>
          </a:ln>
        </p:spPr>
        <p:txBody>
          <a:bodyPr/>
          <a:lstStyle/>
          <a:p>
            <a:endParaRPr lang="en-GB"/>
          </a:p>
        </p:txBody>
      </p:sp>
      <p:sp>
        <p:nvSpPr>
          <p:cNvPr id="866327" name="Freeform 23"/>
          <p:cNvSpPr>
            <a:spLocks/>
          </p:cNvSpPr>
          <p:nvPr/>
        </p:nvSpPr>
        <p:spPr bwMode="auto">
          <a:xfrm>
            <a:off x="3232150" y="4213225"/>
            <a:ext cx="26988" cy="1588"/>
          </a:xfrm>
          <a:custGeom>
            <a:avLst/>
            <a:gdLst>
              <a:gd name="T0" fmla="*/ 17 w 17"/>
              <a:gd name="T1" fmla="*/ 0 w 17"/>
              <a:gd name="T2" fmla="*/ 17 w 17"/>
            </a:gdLst>
            <a:ahLst/>
            <a:cxnLst>
              <a:cxn ang="0">
                <a:pos x="T0" y="0"/>
              </a:cxn>
              <a:cxn ang="0">
                <a:pos x="T1" y="0"/>
              </a:cxn>
              <a:cxn ang="0">
                <a:pos x="T2" y="0"/>
              </a:cxn>
            </a:cxnLst>
            <a:rect l="0" t="0" r="r" b="b"/>
            <a:pathLst>
              <a:path w="17">
                <a:moveTo>
                  <a:pt x="17" y="0"/>
                </a:moveTo>
                <a:lnTo>
                  <a:pt x="0" y="0"/>
                </a:lnTo>
                <a:lnTo>
                  <a:pt x="17" y="0"/>
                </a:lnTo>
                <a:close/>
              </a:path>
            </a:pathLst>
          </a:custGeom>
          <a:solidFill>
            <a:srgbClr val="8253A1"/>
          </a:solidFill>
          <a:ln w="0">
            <a:solidFill>
              <a:srgbClr val="8253A1"/>
            </a:solidFill>
            <a:prstDash val="solid"/>
            <a:round/>
            <a:headEnd/>
            <a:tailEnd/>
          </a:ln>
        </p:spPr>
        <p:txBody>
          <a:bodyPr/>
          <a:lstStyle/>
          <a:p>
            <a:endParaRPr lang="en-GB"/>
          </a:p>
        </p:txBody>
      </p:sp>
      <p:sp>
        <p:nvSpPr>
          <p:cNvPr id="866328" name="Freeform 24"/>
          <p:cNvSpPr>
            <a:spLocks/>
          </p:cNvSpPr>
          <p:nvPr/>
        </p:nvSpPr>
        <p:spPr bwMode="auto">
          <a:xfrm>
            <a:off x="2254250" y="4217988"/>
            <a:ext cx="207963" cy="276225"/>
          </a:xfrm>
          <a:custGeom>
            <a:avLst/>
            <a:gdLst>
              <a:gd name="T0" fmla="*/ 0 w 131"/>
              <a:gd name="T1" fmla="*/ 174 h 174"/>
              <a:gd name="T2" fmla="*/ 131 w 131"/>
              <a:gd name="T3" fmla="*/ 0 h 174"/>
              <a:gd name="T4" fmla="*/ 0 w 131"/>
              <a:gd name="T5" fmla="*/ 174 h 174"/>
            </a:gdLst>
            <a:ahLst/>
            <a:cxnLst>
              <a:cxn ang="0">
                <a:pos x="T0" y="T1"/>
              </a:cxn>
              <a:cxn ang="0">
                <a:pos x="T2" y="T3"/>
              </a:cxn>
              <a:cxn ang="0">
                <a:pos x="T4" y="T5"/>
              </a:cxn>
            </a:cxnLst>
            <a:rect l="0" t="0" r="r" b="b"/>
            <a:pathLst>
              <a:path w="131" h="174">
                <a:moveTo>
                  <a:pt x="0" y="174"/>
                </a:moveTo>
                <a:lnTo>
                  <a:pt x="131" y="0"/>
                </a:lnTo>
                <a:lnTo>
                  <a:pt x="0" y="174"/>
                </a:lnTo>
                <a:close/>
              </a:path>
            </a:pathLst>
          </a:custGeom>
          <a:solidFill>
            <a:srgbClr val="3D0275"/>
          </a:solidFill>
          <a:ln w="26988">
            <a:solidFill>
              <a:srgbClr val="8253A1"/>
            </a:solidFill>
            <a:prstDash val="solid"/>
            <a:round/>
            <a:headEnd/>
            <a:tailEnd/>
          </a:ln>
        </p:spPr>
        <p:txBody>
          <a:bodyPr/>
          <a:lstStyle/>
          <a:p>
            <a:endParaRPr lang="en-GB"/>
          </a:p>
        </p:txBody>
      </p:sp>
      <p:sp>
        <p:nvSpPr>
          <p:cNvPr id="866329" name="Freeform 25"/>
          <p:cNvSpPr>
            <a:spLocks/>
          </p:cNvSpPr>
          <p:nvPr/>
        </p:nvSpPr>
        <p:spPr bwMode="auto">
          <a:xfrm>
            <a:off x="3241675" y="3719513"/>
            <a:ext cx="1588" cy="495300"/>
          </a:xfrm>
          <a:custGeom>
            <a:avLst/>
            <a:gdLst>
              <a:gd name="T0" fmla="*/ 0 h 312"/>
              <a:gd name="T1" fmla="*/ 312 h 312"/>
              <a:gd name="T2" fmla="*/ 0 h 312"/>
            </a:gdLst>
            <a:ahLst/>
            <a:cxnLst>
              <a:cxn ang="0">
                <a:pos x="0" y="T0"/>
              </a:cxn>
              <a:cxn ang="0">
                <a:pos x="0" y="T1"/>
              </a:cxn>
              <a:cxn ang="0">
                <a:pos x="0" y="T2"/>
              </a:cxn>
            </a:cxnLst>
            <a:rect l="0" t="0" r="r" b="b"/>
            <a:pathLst>
              <a:path h="312">
                <a:moveTo>
                  <a:pt x="0" y="0"/>
                </a:moveTo>
                <a:lnTo>
                  <a:pt x="0" y="312"/>
                </a:lnTo>
                <a:lnTo>
                  <a:pt x="0" y="0"/>
                </a:lnTo>
                <a:close/>
              </a:path>
            </a:pathLst>
          </a:custGeom>
          <a:solidFill>
            <a:srgbClr val="3D0275"/>
          </a:solidFill>
          <a:ln w="26988">
            <a:solidFill>
              <a:srgbClr val="8253A1"/>
            </a:solidFill>
            <a:prstDash val="solid"/>
            <a:round/>
            <a:headEnd/>
            <a:tailEnd/>
          </a:ln>
        </p:spPr>
        <p:txBody>
          <a:bodyPr/>
          <a:lstStyle/>
          <a:p>
            <a:endParaRPr lang="en-GB"/>
          </a:p>
        </p:txBody>
      </p:sp>
      <p:sp>
        <p:nvSpPr>
          <p:cNvPr id="866330" name="Freeform 26"/>
          <p:cNvSpPr>
            <a:spLocks/>
          </p:cNvSpPr>
          <p:nvPr/>
        </p:nvSpPr>
        <p:spPr bwMode="auto">
          <a:xfrm>
            <a:off x="3435350" y="3451225"/>
            <a:ext cx="1588" cy="495300"/>
          </a:xfrm>
          <a:custGeom>
            <a:avLst/>
            <a:gdLst>
              <a:gd name="T0" fmla="*/ 0 h 312"/>
              <a:gd name="T1" fmla="*/ 312 h 312"/>
              <a:gd name="T2" fmla="*/ 0 h 312"/>
            </a:gdLst>
            <a:ahLst/>
            <a:cxnLst>
              <a:cxn ang="0">
                <a:pos x="0" y="T0"/>
              </a:cxn>
              <a:cxn ang="0">
                <a:pos x="0" y="T1"/>
              </a:cxn>
              <a:cxn ang="0">
                <a:pos x="0" y="T2"/>
              </a:cxn>
            </a:cxnLst>
            <a:rect l="0" t="0" r="r" b="b"/>
            <a:pathLst>
              <a:path h="312">
                <a:moveTo>
                  <a:pt x="0" y="0"/>
                </a:moveTo>
                <a:lnTo>
                  <a:pt x="0" y="312"/>
                </a:lnTo>
                <a:lnTo>
                  <a:pt x="0" y="0"/>
                </a:lnTo>
                <a:close/>
              </a:path>
            </a:pathLst>
          </a:custGeom>
          <a:solidFill>
            <a:srgbClr val="3D0275"/>
          </a:solidFill>
          <a:ln w="26988">
            <a:solidFill>
              <a:srgbClr val="8253A1"/>
            </a:solidFill>
            <a:prstDash val="solid"/>
            <a:round/>
            <a:headEnd/>
            <a:tailEnd/>
          </a:ln>
        </p:spPr>
        <p:txBody>
          <a:bodyPr/>
          <a:lstStyle/>
          <a:p>
            <a:endParaRPr lang="en-GB"/>
          </a:p>
        </p:txBody>
      </p:sp>
      <p:sp>
        <p:nvSpPr>
          <p:cNvPr id="866331" name="Freeform 27"/>
          <p:cNvSpPr>
            <a:spLocks/>
          </p:cNvSpPr>
          <p:nvPr/>
        </p:nvSpPr>
        <p:spPr bwMode="auto">
          <a:xfrm>
            <a:off x="3629025" y="3181350"/>
            <a:ext cx="1588" cy="495300"/>
          </a:xfrm>
          <a:custGeom>
            <a:avLst/>
            <a:gdLst>
              <a:gd name="T0" fmla="*/ 0 h 312"/>
              <a:gd name="T1" fmla="*/ 312 h 312"/>
              <a:gd name="T2" fmla="*/ 0 h 312"/>
            </a:gdLst>
            <a:ahLst/>
            <a:cxnLst>
              <a:cxn ang="0">
                <a:pos x="0" y="T0"/>
              </a:cxn>
              <a:cxn ang="0">
                <a:pos x="0" y="T1"/>
              </a:cxn>
              <a:cxn ang="0">
                <a:pos x="0" y="T2"/>
              </a:cxn>
            </a:cxnLst>
            <a:rect l="0" t="0" r="r" b="b"/>
            <a:pathLst>
              <a:path h="312">
                <a:moveTo>
                  <a:pt x="0" y="0"/>
                </a:moveTo>
                <a:lnTo>
                  <a:pt x="0" y="312"/>
                </a:lnTo>
                <a:lnTo>
                  <a:pt x="0" y="0"/>
                </a:lnTo>
                <a:close/>
              </a:path>
            </a:pathLst>
          </a:custGeom>
          <a:solidFill>
            <a:srgbClr val="3D0275"/>
          </a:solidFill>
          <a:ln w="26988">
            <a:solidFill>
              <a:srgbClr val="8253A1"/>
            </a:solidFill>
            <a:prstDash val="solid"/>
            <a:round/>
            <a:headEnd/>
            <a:tailEnd/>
          </a:ln>
        </p:spPr>
        <p:txBody>
          <a:bodyPr/>
          <a:lstStyle/>
          <a:p>
            <a:endParaRPr lang="en-GB"/>
          </a:p>
        </p:txBody>
      </p:sp>
      <p:sp>
        <p:nvSpPr>
          <p:cNvPr id="866332" name="Freeform 28"/>
          <p:cNvSpPr>
            <a:spLocks/>
          </p:cNvSpPr>
          <p:nvPr/>
        </p:nvSpPr>
        <p:spPr bwMode="auto">
          <a:xfrm>
            <a:off x="3240088" y="3943350"/>
            <a:ext cx="193675" cy="1588"/>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3D0275"/>
          </a:solidFill>
          <a:ln w="26988">
            <a:solidFill>
              <a:srgbClr val="8253A1"/>
            </a:solidFill>
            <a:prstDash val="solid"/>
            <a:round/>
            <a:headEnd/>
            <a:tailEnd/>
          </a:ln>
        </p:spPr>
        <p:txBody>
          <a:bodyPr/>
          <a:lstStyle/>
          <a:p>
            <a:endParaRPr lang="en-GB"/>
          </a:p>
        </p:txBody>
      </p:sp>
      <p:sp>
        <p:nvSpPr>
          <p:cNvPr id="866333" name="Freeform 29"/>
          <p:cNvSpPr>
            <a:spLocks/>
          </p:cNvSpPr>
          <p:nvPr/>
        </p:nvSpPr>
        <p:spPr bwMode="auto">
          <a:xfrm>
            <a:off x="3435350" y="3673475"/>
            <a:ext cx="193675" cy="1588"/>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3D0275"/>
          </a:solidFill>
          <a:ln w="26988">
            <a:solidFill>
              <a:srgbClr val="8253A1"/>
            </a:solidFill>
            <a:prstDash val="solid"/>
            <a:round/>
            <a:headEnd/>
            <a:tailEnd/>
          </a:ln>
        </p:spPr>
        <p:txBody>
          <a:bodyPr/>
          <a:lstStyle/>
          <a:p>
            <a:endParaRPr lang="en-GB"/>
          </a:p>
        </p:txBody>
      </p:sp>
      <p:sp>
        <p:nvSpPr>
          <p:cNvPr id="866334" name="Freeform 30"/>
          <p:cNvSpPr>
            <a:spLocks/>
          </p:cNvSpPr>
          <p:nvPr/>
        </p:nvSpPr>
        <p:spPr bwMode="auto">
          <a:xfrm>
            <a:off x="3624263" y="3411538"/>
            <a:ext cx="192087" cy="1587"/>
          </a:xfrm>
          <a:custGeom>
            <a:avLst/>
            <a:gdLst>
              <a:gd name="T0" fmla="*/ 0 w 121"/>
              <a:gd name="T1" fmla="*/ 121 w 121"/>
              <a:gd name="T2" fmla="*/ 0 w 121"/>
            </a:gdLst>
            <a:ahLst/>
            <a:cxnLst>
              <a:cxn ang="0">
                <a:pos x="T0" y="0"/>
              </a:cxn>
              <a:cxn ang="0">
                <a:pos x="T1" y="0"/>
              </a:cxn>
              <a:cxn ang="0">
                <a:pos x="T2" y="0"/>
              </a:cxn>
            </a:cxnLst>
            <a:rect l="0" t="0" r="r" b="b"/>
            <a:pathLst>
              <a:path w="121">
                <a:moveTo>
                  <a:pt x="0" y="0"/>
                </a:moveTo>
                <a:lnTo>
                  <a:pt x="121" y="0"/>
                </a:lnTo>
                <a:lnTo>
                  <a:pt x="0" y="0"/>
                </a:lnTo>
                <a:close/>
              </a:path>
            </a:pathLst>
          </a:custGeom>
          <a:solidFill>
            <a:srgbClr val="3D0275"/>
          </a:solidFill>
          <a:ln w="26988">
            <a:solidFill>
              <a:srgbClr val="8253A1"/>
            </a:solidFill>
            <a:prstDash val="solid"/>
            <a:round/>
            <a:headEnd/>
            <a:tailEnd/>
          </a:ln>
        </p:spPr>
        <p:txBody>
          <a:bodyPr/>
          <a:lstStyle/>
          <a:p>
            <a:endParaRPr lang="en-GB"/>
          </a:p>
        </p:txBody>
      </p:sp>
      <p:sp>
        <p:nvSpPr>
          <p:cNvPr id="866335" name="Freeform 31"/>
          <p:cNvSpPr>
            <a:spLocks/>
          </p:cNvSpPr>
          <p:nvPr/>
        </p:nvSpPr>
        <p:spPr bwMode="auto">
          <a:xfrm>
            <a:off x="3044825" y="2454275"/>
            <a:ext cx="777875" cy="1538288"/>
          </a:xfrm>
          <a:custGeom>
            <a:avLst/>
            <a:gdLst>
              <a:gd name="T0" fmla="*/ 0 w 490"/>
              <a:gd name="T1" fmla="*/ 652 h 969"/>
              <a:gd name="T2" fmla="*/ 490 w 490"/>
              <a:gd name="T3" fmla="*/ 0 h 969"/>
              <a:gd name="T4" fmla="*/ 490 w 490"/>
              <a:gd name="T5" fmla="*/ 297 h 969"/>
              <a:gd name="T6" fmla="*/ 485 w 490"/>
              <a:gd name="T7" fmla="*/ 304 h 969"/>
              <a:gd name="T8" fmla="*/ 469 w 490"/>
              <a:gd name="T9" fmla="*/ 326 h 969"/>
              <a:gd name="T10" fmla="*/ 445 w 490"/>
              <a:gd name="T11" fmla="*/ 359 h 969"/>
              <a:gd name="T12" fmla="*/ 414 w 490"/>
              <a:gd name="T13" fmla="*/ 402 h 969"/>
              <a:gd name="T14" fmla="*/ 377 w 490"/>
              <a:gd name="T15" fmla="*/ 453 h 969"/>
              <a:gd name="T16" fmla="*/ 335 w 490"/>
              <a:gd name="T17" fmla="*/ 509 h 969"/>
              <a:gd name="T18" fmla="*/ 291 w 490"/>
              <a:gd name="T19" fmla="*/ 570 h 969"/>
              <a:gd name="T20" fmla="*/ 245 w 490"/>
              <a:gd name="T21" fmla="*/ 633 h 969"/>
              <a:gd name="T22" fmla="*/ 200 w 490"/>
              <a:gd name="T23" fmla="*/ 696 h 969"/>
              <a:gd name="T24" fmla="*/ 156 w 490"/>
              <a:gd name="T25" fmla="*/ 756 h 969"/>
              <a:gd name="T26" fmla="*/ 114 w 490"/>
              <a:gd name="T27" fmla="*/ 813 h 969"/>
              <a:gd name="T28" fmla="*/ 78 w 490"/>
              <a:gd name="T29" fmla="*/ 864 h 969"/>
              <a:gd name="T30" fmla="*/ 47 w 490"/>
              <a:gd name="T31" fmla="*/ 907 h 969"/>
              <a:gd name="T32" fmla="*/ 23 w 490"/>
              <a:gd name="T33" fmla="*/ 940 h 969"/>
              <a:gd name="T34" fmla="*/ 8 w 490"/>
              <a:gd name="T35" fmla="*/ 962 h 969"/>
              <a:gd name="T36" fmla="*/ 3 w 490"/>
              <a:gd name="T37" fmla="*/ 969 h 969"/>
              <a:gd name="T38" fmla="*/ 0 w 490"/>
              <a:gd name="T39" fmla="*/ 652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969">
                <a:moveTo>
                  <a:pt x="0" y="652"/>
                </a:moveTo>
                <a:lnTo>
                  <a:pt x="490" y="0"/>
                </a:lnTo>
                <a:lnTo>
                  <a:pt x="490" y="297"/>
                </a:lnTo>
                <a:lnTo>
                  <a:pt x="485" y="304"/>
                </a:lnTo>
                <a:lnTo>
                  <a:pt x="469" y="326"/>
                </a:lnTo>
                <a:lnTo>
                  <a:pt x="445" y="359"/>
                </a:lnTo>
                <a:lnTo>
                  <a:pt x="414" y="402"/>
                </a:lnTo>
                <a:lnTo>
                  <a:pt x="377" y="453"/>
                </a:lnTo>
                <a:lnTo>
                  <a:pt x="335" y="509"/>
                </a:lnTo>
                <a:lnTo>
                  <a:pt x="291" y="570"/>
                </a:lnTo>
                <a:lnTo>
                  <a:pt x="245" y="633"/>
                </a:lnTo>
                <a:lnTo>
                  <a:pt x="200" y="696"/>
                </a:lnTo>
                <a:lnTo>
                  <a:pt x="156" y="756"/>
                </a:lnTo>
                <a:lnTo>
                  <a:pt x="114" y="813"/>
                </a:lnTo>
                <a:lnTo>
                  <a:pt x="78" y="864"/>
                </a:lnTo>
                <a:lnTo>
                  <a:pt x="47" y="907"/>
                </a:lnTo>
                <a:lnTo>
                  <a:pt x="23" y="940"/>
                </a:lnTo>
                <a:lnTo>
                  <a:pt x="8" y="962"/>
                </a:lnTo>
                <a:lnTo>
                  <a:pt x="3" y="969"/>
                </a:lnTo>
                <a:lnTo>
                  <a:pt x="0" y="652"/>
                </a:lnTo>
                <a:close/>
              </a:path>
            </a:pathLst>
          </a:custGeom>
          <a:solidFill>
            <a:srgbClr val="A41028"/>
          </a:solidFill>
          <a:ln w="26988">
            <a:solidFill>
              <a:srgbClr val="C65D62"/>
            </a:solidFill>
            <a:prstDash val="solid"/>
            <a:round/>
            <a:headEnd/>
            <a:tailEnd/>
          </a:ln>
        </p:spPr>
        <p:txBody>
          <a:bodyPr/>
          <a:lstStyle/>
          <a:p>
            <a:endParaRPr lang="en-GB"/>
          </a:p>
        </p:txBody>
      </p:sp>
      <p:sp>
        <p:nvSpPr>
          <p:cNvPr id="866336" name="Rectangle 32"/>
          <p:cNvSpPr>
            <a:spLocks noChangeArrowheads="1"/>
          </p:cNvSpPr>
          <p:nvPr/>
        </p:nvSpPr>
        <p:spPr bwMode="auto">
          <a:xfrm>
            <a:off x="673100" y="3475038"/>
            <a:ext cx="2374900" cy="519112"/>
          </a:xfrm>
          <a:prstGeom prst="rect">
            <a:avLst/>
          </a:prstGeom>
          <a:solidFill>
            <a:srgbClr val="A41028"/>
          </a:solidFill>
          <a:ln w="27051">
            <a:solidFill>
              <a:srgbClr val="C65D62"/>
            </a:solidFill>
            <a:miter lim="800000"/>
            <a:headEnd/>
            <a:tailEnd/>
          </a:ln>
        </p:spPr>
        <p:txBody>
          <a:bodyPr/>
          <a:lstStyle/>
          <a:p>
            <a:endParaRPr lang="en-GB"/>
          </a:p>
        </p:txBody>
      </p:sp>
      <p:sp>
        <p:nvSpPr>
          <p:cNvPr id="866337" name="Freeform 33"/>
          <p:cNvSpPr>
            <a:spLocks/>
          </p:cNvSpPr>
          <p:nvPr/>
        </p:nvSpPr>
        <p:spPr bwMode="auto">
          <a:xfrm>
            <a:off x="679450" y="3717925"/>
            <a:ext cx="234950" cy="276225"/>
          </a:xfrm>
          <a:custGeom>
            <a:avLst/>
            <a:gdLst>
              <a:gd name="T0" fmla="*/ 0 w 148"/>
              <a:gd name="T1" fmla="*/ 174 h 174"/>
              <a:gd name="T2" fmla="*/ 148 w 148"/>
              <a:gd name="T3" fmla="*/ 0 h 174"/>
              <a:gd name="T4" fmla="*/ 0 w 148"/>
              <a:gd name="T5" fmla="*/ 174 h 174"/>
            </a:gdLst>
            <a:ahLst/>
            <a:cxnLst>
              <a:cxn ang="0">
                <a:pos x="T0" y="T1"/>
              </a:cxn>
              <a:cxn ang="0">
                <a:pos x="T2" y="T3"/>
              </a:cxn>
              <a:cxn ang="0">
                <a:pos x="T4" y="T5"/>
              </a:cxn>
            </a:cxnLst>
            <a:rect l="0" t="0" r="r" b="b"/>
            <a:pathLst>
              <a:path w="148" h="174">
                <a:moveTo>
                  <a:pt x="0" y="174"/>
                </a:moveTo>
                <a:lnTo>
                  <a:pt x="148" y="0"/>
                </a:lnTo>
                <a:lnTo>
                  <a:pt x="0" y="174"/>
                </a:lnTo>
                <a:close/>
              </a:path>
            </a:pathLst>
          </a:custGeom>
          <a:solidFill>
            <a:srgbClr val="3D0275"/>
          </a:solidFill>
          <a:ln w="26988">
            <a:solidFill>
              <a:srgbClr val="C65D62"/>
            </a:solidFill>
            <a:prstDash val="solid"/>
            <a:round/>
            <a:headEnd/>
            <a:tailEnd/>
          </a:ln>
        </p:spPr>
        <p:txBody>
          <a:bodyPr/>
          <a:lstStyle/>
          <a:p>
            <a:endParaRPr lang="en-GB"/>
          </a:p>
        </p:txBody>
      </p:sp>
      <p:sp>
        <p:nvSpPr>
          <p:cNvPr id="866338" name="Line 34"/>
          <p:cNvSpPr>
            <a:spLocks noChangeShapeType="1"/>
          </p:cNvSpPr>
          <p:nvPr/>
        </p:nvSpPr>
        <p:spPr bwMode="auto">
          <a:xfrm>
            <a:off x="911225" y="3475038"/>
            <a:ext cx="1588" cy="238125"/>
          </a:xfrm>
          <a:prstGeom prst="line">
            <a:avLst/>
          </a:prstGeom>
          <a:noFill/>
          <a:ln w="26988">
            <a:solidFill>
              <a:srgbClr val="C65D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39" name="Freeform 35"/>
          <p:cNvSpPr>
            <a:spLocks/>
          </p:cNvSpPr>
          <p:nvPr/>
        </p:nvSpPr>
        <p:spPr bwMode="auto">
          <a:xfrm>
            <a:off x="911225" y="3713163"/>
            <a:ext cx="558800" cy="1587"/>
          </a:xfrm>
          <a:custGeom>
            <a:avLst/>
            <a:gdLst>
              <a:gd name="T0" fmla="*/ 0 w 352"/>
              <a:gd name="T1" fmla="*/ 3 w 352"/>
              <a:gd name="T2" fmla="*/ 15 w 352"/>
              <a:gd name="T3" fmla="*/ 32 w 352"/>
              <a:gd name="T4" fmla="*/ 55 w 352"/>
              <a:gd name="T5" fmla="*/ 81 w 352"/>
              <a:gd name="T6" fmla="*/ 111 w 352"/>
              <a:gd name="T7" fmla="*/ 143 w 352"/>
              <a:gd name="T8" fmla="*/ 176 w 352"/>
              <a:gd name="T9" fmla="*/ 208 w 352"/>
              <a:gd name="T10" fmla="*/ 240 w 352"/>
              <a:gd name="T11" fmla="*/ 270 w 352"/>
              <a:gd name="T12" fmla="*/ 297 w 352"/>
              <a:gd name="T13" fmla="*/ 319 w 352"/>
              <a:gd name="T14" fmla="*/ 337 w 352"/>
              <a:gd name="T15" fmla="*/ 348 w 352"/>
              <a:gd name="T16" fmla="*/ 352 w 35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Lst>
            <a:rect l="0" t="0" r="r" b="b"/>
            <a:pathLst>
              <a:path w="352">
                <a:moveTo>
                  <a:pt x="0" y="0"/>
                </a:moveTo>
                <a:lnTo>
                  <a:pt x="3" y="0"/>
                </a:lnTo>
                <a:lnTo>
                  <a:pt x="15" y="0"/>
                </a:lnTo>
                <a:lnTo>
                  <a:pt x="32" y="0"/>
                </a:lnTo>
                <a:lnTo>
                  <a:pt x="55" y="0"/>
                </a:lnTo>
                <a:lnTo>
                  <a:pt x="81" y="0"/>
                </a:lnTo>
                <a:lnTo>
                  <a:pt x="111" y="0"/>
                </a:lnTo>
                <a:lnTo>
                  <a:pt x="143" y="0"/>
                </a:lnTo>
                <a:lnTo>
                  <a:pt x="176" y="0"/>
                </a:lnTo>
                <a:lnTo>
                  <a:pt x="208" y="0"/>
                </a:lnTo>
                <a:lnTo>
                  <a:pt x="240" y="0"/>
                </a:lnTo>
                <a:lnTo>
                  <a:pt x="270" y="0"/>
                </a:lnTo>
                <a:lnTo>
                  <a:pt x="297" y="0"/>
                </a:lnTo>
                <a:lnTo>
                  <a:pt x="319" y="0"/>
                </a:lnTo>
                <a:lnTo>
                  <a:pt x="337" y="0"/>
                </a:lnTo>
                <a:lnTo>
                  <a:pt x="348" y="0"/>
                </a:lnTo>
                <a:lnTo>
                  <a:pt x="352" y="0"/>
                </a:lnTo>
              </a:path>
            </a:pathLst>
          </a:custGeom>
          <a:noFill/>
          <a:ln w="26988">
            <a:solidFill>
              <a:srgbClr val="C65D6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340" name="Freeform 36"/>
          <p:cNvSpPr>
            <a:spLocks/>
          </p:cNvSpPr>
          <p:nvPr/>
        </p:nvSpPr>
        <p:spPr bwMode="auto">
          <a:xfrm>
            <a:off x="911225" y="3697288"/>
            <a:ext cx="1588" cy="31750"/>
          </a:xfrm>
          <a:custGeom>
            <a:avLst/>
            <a:gdLst>
              <a:gd name="T0" fmla="*/ 20 h 20"/>
              <a:gd name="T1" fmla="*/ 0 h 20"/>
              <a:gd name="T2" fmla="*/ 20 h 20"/>
            </a:gdLst>
            <a:ahLst/>
            <a:cxnLst>
              <a:cxn ang="0">
                <a:pos x="0" y="T0"/>
              </a:cxn>
              <a:cxn ang="0">
                <a:pos x="0" y="T1"/>
              </a:cxn>
              <a:cxn ang="0">
                <a:pos x="0" y="T2"/>
              </a:cxn>
            </a:cxnLst>
            <a:rect l="0" t="0" r="r" b="b"/>
            <a:pathLst>
              <a:path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GB"/>
          </a:p>
        </p:txBody>
      </p:sp>
      <p:sp>
        <p:nvSpPr>
          <p:cNvPr id="866341" name="Freeform 37"/>
          <p:cNvSpPr>
            <a:spLocks/>
          </p:cNvSpPr>
          <p:nvPr/>
        </p:nvSpPr>
        <p:spPr bwMode="auto">
          <a:xfrm>
            <a:off x="1455738" y="3713163"/>
            <a:ext cx="26987" cy="1587"/>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close/>
              </a:path>
            </a:pathLst>
          </a:custGeom>
          <a:solidFill>
            <a:srgbClr val="C65D62"/>
          </a:solidFill>
          <a:ln w="0">
            <a:solidFill>
              <a:srgbClr val="C65D62"/>
            </a:solidFill>
            <a:prstDash val="solid"/>
            <a:round/>
            <a:headEnd/>
            <a:tailEnd/>
          </a:ln>
        </p:spPr>
        <p:txBody>
          <a:bodyPr/>
          <a:lstStyle/>
          <a:p>
            <a:endParaRPr lang="en-GB"/>
          </a:p>
        </p:txBody>
      </p:sp>
      <p:sp>
        <p:nvSpPr>
          <p:cNvPr id="866342" name="Freeform 38"/>
          <p:cNvSpPr>
            <a:spLocks/>
          </p:cNvSpPr>
          <p:nvPr/>
        </p:nvSpPr>
        <p:spPr bwMode="auto">
          <a:xfrm>
            <a:off x="1462088" y="3478213"/>
            <a:ext cx="3175" cy="506412"/>
          </a:xfrm>
          <a:custGeom>
            <a:avLst/>
            <a:gdLst>
              <a:gd name="T0" fmla="*/ 0 w 2"/>
              <a:gd name="T1" fmla="*/ 0 h 319"/>
              <a:gd name="T2" fmla="*/ 0 w 2"/>
              <a:gd name="T3" fmla="*/ 4 h 319"/>
              <a:gd name="T4" fmla="*/ 0 w 2"/>
              <a:gd name="T5" fmla="*/ 14 h 319"/>
              <a:gd name="T6" fmla="*/ 1 w 2"/>
              <a:gd name="T7" fmla="*/ 29 h 319"/>
              <a:gd name="T8" fmla="*/ 1 w 2"/>
              <a:gd name="T9" fmla="*/ 50 h 319"/>
              <a:gd name="T10" fmla="*/ 1 w 2"/>
              <a:gd name="T11" fmla="*/ 74 h 319"/>
              <a:gd name="T12" fmla="*/ 1 w 2"/>
              <a:gd name="T13" fmla="*/ 101 h 319"/>
              <a:gd name="T14" fmla="*/ 1 w 2"/>
              <a:gd name="T15" fmla="*/ 130 h 319"/>
              <a:gd name="T16" fmla="*/ 1 w 2"/>
              <a:gd name="T17" fmla="*/ 159 h 319"/>
              <a:gd name="T18" fmla="*/ 2 w 2"/>
              <a:gd name="T19" fmla="*/ 189 h 319"/>
              <a:gd name="T20" fmla="*/ 2 w 2"/>
              <a:gd name="T21" fmla="*/ 218 h 319"/>
              <a:gd name="T22" fmla="*/ 2 w 2"/>
              <a:gd name="T23" fmla="*/ 245 h 319"/>
              <a:gd name="T24" fmla="*/ 2 w 2"/>
              <a:gd name="T25" fmla="*/ 269 h 319"/>
              <a:gd name="T26" fmla="*/ 1 w 2"/>
              <a:gd name="T27" fmla="*/ 289 h 319"/>
              <a:gd name="T28" fmla="*/ 1 w 2"/>
              <a:gd name="T29" fmla="*/ 305 h 319"/>
              <a:gd name="T30" fmla="*/ 1 w 2"/>
              <a:gd name="T31" fmla="*/ 315 h 319"/>
              <a:gd name="T32" fmla="*/ 0 w 2"/>
              <a:gd name="T33" fmla="*/ 319 h 319"/>
              <a:gd name="T34" fmla="*/ 0 w 2"/>
              <a:gd name="T3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319">
                <a:moveTo>
                  <a:pt x="0" y="0"/>
                </a:moveTo>
                <a:lnTo>
                  <a:pt x="0" y="4"/>
                </a:lnTo>
                <a:lnTo>
                  <a:pt x="0" y="14"/>
                </a:lnTo>
                <a:lnTo>
                  <a:pt x="1" y="29"/>
                </a:lnTo>
                <a:lnTo>
                  <a:pt x="1" y="50"/>
                </a:lnTo>
                <a:lnTo>
                  <a:pt x="1" y="74"/>
                </a:lnTo>
                <a:lnTo>
                  <a:pt x="1" y="101"/>
                </a:lnTo>
                <a:lnTo>
                  <a:pt x="1" y="130"/>
                </a:lnTo>
                <a:lnTo>
                  <a:pt x="1" y="159"/>
                </a:lnTo>
                <a:lnTo>
                  <a:pt x="2" y="189"/>
                </a:lnTo>
                <a:lnTo>
                  <a:pt x="2" y="218"/>
                </a:lnTo>
                <a:lnTo>
                  <a:pt x="2" y="245"/>
                </a:lnTo>
                <a:lnTo>
                  <a:pt x="2" y="269"/>
                </a:lnTo>
                <a:lnTo>
                  <a:pt x="1" y="289"/>
                </a:lnTo>
                <a:lnTo>
                  <a:pt x="1" y="305"/>
                </a:lnTo>
                <a:lnTo>
                  <a:pt x="1" y="315"/>
                </a:lnTo>
                <a:lnTo>
                  <a:pt x="0" y="319"/>
                </a:lnTo>
                <a:lnTo>
                  <a:pt x="0" y="0"/>
                </a:lnTo>
                <a:close/>
              </a:path>
            </a:pathLst>
          </a:custGeom>
          <a:solidFill>
            <a:srgbClr val="A41028"/>
          </a:solidFill>
          <a:ln w="26988">
            <a:solidFill>
              <a:srgbClr val="C65D62"/>
            </a:solidFill>
            <a:prstDash val="solid"/>
            <a:round/>
            <a:headEnd/>
            <a:tailEnd/>
          </a:ln>
        </p:spPr>
        <p:txBody>
          <a:bodyPr/>
          <a:lstStyle/>
          <a:p>
            <a:endParaRPr lang="en-GB"/>
          </a:p>
        </p:txBody>
      </p:sp>
      <p:sp>
        <p:nvSpPr>
          <p:cNvPr id="866343" name="Freeform 39"/>
          <p:cNvSpPr>
            <a:spLocks/>
          </p:cNvSpPr>
          <p:nvPr/>
        </p:nvSpPr>
        <p:spPr bwMode="auto">
          <a:xfrm>
            <a:off x="1457325" y="3708400"/>
            <a:ext cx="234950" cy="276225"/>
          </a:xfrm>
          <a:custGeom>
            <a:avLst/>
            <a:gdLst>
              <a:gd name="T0" fmla="*/ 0 w 148"/>
              <a:gd name="T1" fmla="*/ 174 h 174"/>
              <a:gd name="T2" fmla="*/ 148 w 148"/>
              <a:gd name="T3" fmla="*/ 0 h 174"/>
              <a:gd name="T4" fmla="*/ 0 w 148"/>
              <a:gd name="T5" fmla="*/ 174 h 174"/>
            </a:gdLst>
            <a:ahLst/>
            <a:cxnLst>
              <a:cxn ang="0">
                <a:pos x="T0" y="T1"/>
              </a:cxn>
              <a:cxn ang="0">
                <a:pos x="T2" y="T3"/>
              </a:cxn>
              <a:cxn ang="0">
                <a:pos x="T4" y="T5"/>
              </a:cxn>
            </a:cxnLst>
            <a:rect l="0" t="0" r="r" b="b"/>
            <a:pathLst>
              <a:path w="148" h="174">
                <a:moveTo>
                  <a:pt x="0" y="174"/>
                </a:moveTo>
                <a:lnTo>
                  <a:pt x="148" y="0"/>
                </a:lnTo>
                <a:lnTo>
                  <a:pt x="0" y="174"/>
                </a:lnTo>
                <a:close/>
              </a:path>
            </a:pathLst>
          </a:custGeom>
          <a:solidFill>
            <a:srgbClr val="3D0275"/>
          </a:solidFill>
          <a:ln w="26988">
            <a:solidFill>
              <a:srgbClr val="C65D62"/>
            </a:solidFill>
            <a:prstDash val="solid"/>
            <a:round/>
            <a:headEnd/>
            <a:tailEnd/>
          </a:ln>
        </p:spPr>
        <p:txBody>
          <a:bodyPr/>
          <a:lstStyle/>
          <a:p>
            <a:endParaRPr lang="en-GB"/>
          </a:p>
        </p:txBody>
      </p:sp>
      <p:sp>
        <p:nvSpPr>
          <p:cNvPr id="866344" name="Line 40"/>
          <p:cNvSpPr>
            <a:spLocks noChangeShapeType="1"/>
          </p:cNvSpPr>
          <p:nvPr/>
        </p:nvSpPr>
        <p:spPr bwMode="auto">
          <a:xfrm>
            <a:off x="1689100" y="3465513"/>
            <a:ext cx="1588" cy="238125"/>
          </a:xfrm>
          <a:prstGeom prst="line">
            <a:avLst/>
          </a:prstGeom>
          <a:noFill/>
          <a:ln w="26988">
            <a:solidFill>
              <a:srgbClr val="C65D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45" name="Freeform 41"/>
          <p:cNvSpPr>
            <a:spLocks/>
          </p:cNvSpPr>
          <p:nvPr/>
        </p:nvSpPr>
        <p:spPr bwMode="auto">
          <a:xfrm>
            <a:off x="1689100" y="3702050"/>
            <a:ext cx="558800" cy="1588"/>
          </a:xfrm>
          <a:custGeom>
            <a:avLst/>
            <a:gdLst>
              <a:gd name="T0" fmla="*/ 0 w 352"/>
              <a:gd name="T1" fmla="*/ 1 h 1"/>
              <a:gd name="T2" fmla="*/ 4 w 352"/>
              <a:gd name="T3" fmla="*/ 1 h 1"/>
              <a:gd name="T4" fmla="*/ 15 w 352"/>
              <a:gd name="T5" fmla="*/ 1 h 1"/>
              <a:gd name="T6" fmla="*/ 32 w 352"/>
              <a:gd name="T7" fmla="*/ 1 h 1"/>
              <a:gd name="T8" fmla="*/ 55 w 352"/>
              <a:gd name="T9" fmla="*/ 0 h 1"/>
              <a:gd name="T10" fmla="*/ 81 w 352"/>
              <a:gd name="T11" fmla="*/ 0 h 1"/>
              <a:gd name="T12" fmla="*/ 111 w 352"/>
              <a:gd name="T13" fmla="*/ 0 h 1"/>
              <a:gd name="T14" fmla="*/ 143 w 352"/>
              <a:gd name="T15" fmla="*/ 0 h 1"/>
              <a:gd name="T16" fmla="*/ 176 w 352"/>
              <a:gd name="T17" fmla="*/ 0 h 1"/>
              <a:gd name="T18" fmla="*/ 209 w 352"/>
              <a:gd name="T19" fmla="*/ 0 h 1"/>
              <a:gd name="T20" fmla="*/ 240 w 352"/>
              <a:gd name="T21" fmla="*/ 0 h 1"/>
              <a:gd name="T22" fmla="*/ 270 w 352"/>
              <a:gd name="T23" fmla="*/ 0 h 1"/>
              <a:gd name="T24" fmla="*/ 297 w 352"/>
              <a:gd name="T25" fmla="*/ 0 h 1"/>
              <a:gd name="T26" fmla="*/ 319 w 352"/>
              <a:gd name="T27" fmla="*/ 0 h 1"/>
              <a:gd name="T28" fmla="*/ 337 w 352"/>
              <a:gd name="T29" fmla="*/ 0 h 1"/>
              <a:gd name="T30" fmla="*/ 348 w 352"/>
              <a:gd name="T31" fmla="*/ 0 h 1"/>
              <a:gd name="T32" fmla="*/ 352 w 352"/>
              <a:gd name="T3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2" h="1">
                <a:moveTo>
                  <a:pt x="0" y="1"/>
                </a:moveTo>
                <a:lnTo>
                  <a:pt x="4" y="1"/>
                </a:lnTo>
                <a:lnTo>
                  <a:pt x="15" y="1"/>
                </a:lnTo>
                <a:lnTo>
                  <a:pt x="32" y="1"/>
                </a:lnTo>
                <a:lnTo>
                  <a:pt x="55" y="0"/>
                </a:lnTo>
                <a:lnTo>
                  <a:pt x="81" y="0"/>
                </a:lnTo>
                <a:lnTo>
                  <a:pt x="111" y="0"/>
                </a:lnTo>
                <a:lnTo>
                  <a:pt x="143" y="0"/>
                </a:lnTo>
                <a:lnTo>
                  <a:pt x="176" y="0"/>
                </a:lnTo>
                <a:lnTo>
                  <a:pt x="209" y="0"/>
                </a:lnTo>
                <a:lnTo>
                  <a:pt x="240" y="0"/>
                </a:lnTo>
                <a:lnTo>
                  <a:pt x="270" y="0"/>
                </a:lnTo>
                <a:lnTo>
                  <a:pt x="297" y="0"/>
                </a:lnTo>
                <a:lnTo>
                  <a:pt x="319" y="0"/>
                </a:lnTo>
                <a:lnTo>
                  <a:pt x="337" y="0"/>
                </a:lnTo>
                <a:lnTo>
                  <a:pt x="348" y="0"/>
                </a:lnTo>
                <a:lnTo>
                  <a:pt x="352" y="1"/>
                </a:lnTo>
              </a:path>
            </a:pathLst>
          </a:custGeom>
          <a:noFill/>
          <a:ln w="26988">
            <a:solidFill>
              <a:srgbClr val="C65D6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346" name="Freeform 42"/>
          <p:cNvSpPr>
            <a:spLocks/>
          </p:cNvSpPr>
          <p:nvPr/>
        </p:nvSpPr>
        <p:spPr bwMode="auto">
          <a:xfrm>
            <a:off x="1689100" y="3687763"/>
            <a:ext cx="1588" cy="31750"/>
          </a:xfrm>
          <a:custGeom>
            <a:avLst/>
            <a:gdLst>
              <a:gd name="T0" fmla="*/ 20 h 20"/>
              <a:gd name="T1" fmla="*/ 0 h 20"/>
              <a:gd name="T2" fmla="*/ 20 h 20"/>
            </a:gdLst>
            <a:ahLst/>
            <a:cxnLst>
              <a:cxn ang="0">
                <a:pos x="0" y="T0"/>
              </a:cxn>
              <a:cxn ang="0">
                <a:pos x="0" y="T1"/>
              </a:cxn>
              <a:cxn ang="0">
                <a:pos x="0" y="T2"/>
              </a:cxn>
            </a:cxnLst>
            <a:rect l="0" t="0" r="r" b="b"/>
            <a:pathLst>
              <a:path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GB"/>
          </a:p>
        </p:txBody>
      </p:sp>
      <p:sp>
        <p:nvSpPr>
          <p:cNvPr id="866347" name="Freeform 43"/>
          <p:cNvSpPr>
            <a:spLocks/>
          </p:cNvSpPr>
          <p:nvPr/>
        </p:nvSpPr>
        <p:spPr bwMode="auto">
          <a:xfrm>
            <a:off x="2233613" y="3703638"/>
            <a:ext cx="26987" cy="1587"/>
          </a:xfrm>
          <a:custGeom>
            <a:avLst/>
            <a:gdLst>
              <a:gd name="T0" fmla="*/ 17 w 17"/>
              <a:gd name="T1" fmla="*/ 0 w 17"/>
              <a:gd name="T2" fmla="*/ 17 w 17"/>
            </a:gdLst>
            <a:ahLst/>
            <a:cxnLst>
              <a:cxn ang="0">
                <a:pos x="T0" y="0"/>
              </a:cxn>
              <a:cxn ang="0">
                <a:pos x="T1" y="0"/>
              </a:cxn>
              <a:cxn ang="0">
                <a:pos x="T2" y="0"/>
              </a:cxn>
            </a:cxnLst>
            <a:rect l="0" t="0" r="r" b="b"/>
            <a:pathLst>
              <a:path w="17">
                <a:moveTo>
                  <a:pt x="17" y="0"/>
                </a:moveTo>
                <a:lnTo>
                  <a:pt x="0" y="0"/>
                </a:lnTo>
                <a:lnTo>
                  <a:pt x="17" y="0"/>
                </a:lnTo>
                <a:close/>
              </a:path>
            </a:pathLst>
          </a:custGeom>
          <a:solidFill>
            <a:srgbClr val="C65D62"/>
          </a:solidFill>
          <a:ln w="0">
            <a:solidFill>
              <a:srgbClr val="C65D62"/>
            </a:solidFill>
            <a:prstDash val="solid"/>
            <a:round/>
            <a:headEnd/>
            <a:tailEnd/>
          </a:ln>
        </p:spPr>
        <p:txBody>
          <a:bodyPr/>
          <a:lstStyle/>
          <a:p>
            <a:endParaRPr lang="en-GB"/>
          </a:p>
        </p:txBody>
      </p:sp>
      <p:sp>
        <p:nvSpPr>
          <p:cNvPr id="866348" name="Line 44"/>
          <p:cNvSpPr>
            <a:spLocks noChangeShapeType="1"/>
          </p:cNvSpPr>
          <p:nvPr/>
        </p:nvSpPr>
        <p:spPr bwMode="auto">
          <a:xfrm>
            <a:off x="2457450" y="3475038"/>
            <a:ext cx="1588" cy="238125"/>
          </a:xfrm>
          <a:prstGeom prst="line">
            <a:avLst/>
          </a:prstGeom>
          <a:noFill/>
          <a:ln w="26988">
            <a:solidFill>
              <a:srgbClr val="C65D6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49" name="Freeform 45"/>
          <p:cNvSpPr>
            <a:spLocks/>
          </p:cNvSpPr>
          <p:nvPr/>
        </p:nvSpPr>
        <p:spPr bwMode="auto">
          <a:xfrm>
            <a:off x="2457450" y="3711575"/>
            <a:ext cx="788988" cy="1588"/>
          </a:xfrm>
          <a:custGeom>
            <a:avLst/>
            <a:gdLst>
              <a:gd name="T0" fmla="*/ 0 w 497"/>
              <a:gd name="T1" fmla="*/ 1 h 1"/>
              <a:gd name="T2" fmla="*/ 6 w 497"/>
              <a:gd name="T3" fmla="*/ 1 h 1"/>
              <a:gd name="T4" fmla="*/ 21 w 497"/>
              <a:gd name="T5" fmla="*/ 1 h 1"/>
              <a:gd name="T6" fmla="*/ 46 w 497"/>
              <a:gd name="T7" fmla="*/ 1 h 1"/>
              <a:gd name="T8" fmla="*/ 78 w 497"/>
              <a:gd name="T9" fmla="*/ 1 h 1"/>
              <a:gd name="T10" fmla="*/ 115 w 497"/>
              <a:gd name="T11" fmla="*/ 0 h 1"/>
              <a:gd name="T12" fmla="*/ 157 w 497"/>
              <a:gd name="T13" fmla="*/ 0 h 1"/>
              <a:gd name="T14" fmla="*/ 202 w 497"/>
              <a:gd name="T15" fmla="*/ 0 h 1"/>
              <a:gd name="T16" fmla="*/ 248 w 497"/>
              <a:gd name="T17" fmla="*/ 0 h 1"/>
              <a:gd name="T18" fmla="*/ 295 w 497"/>
              <a:gd name="T19" fmla="*/ 0 h 1"/>
              <a:gd name="T20" fmla="*/ 339 w 497"/>
              <a:gd name="T21" fmla="*/ 0 h 1"/>
              <a:gd name="T22" fmla="*/ 382 w 497"/>
              <a:gd name="T23" fmla="*/ 0 h 1"/>
              <a:gd name="T24" fmla="*/ 419 w 497"/>
              <a:gd name="T25" fmla="*/ 0 h 1"/>
              <a:gd name="T26" fmla="*/ 451 w 497"/>
              <a:gd name="T27" fmla="*/ 0 h 1"/>
              <a:gd name="T28" fmla="*/ 475 w 497"/>
              <a:gd name="T29" fmla="*/ 0 h 1"/>
              <a:gd name="T30" fmla="*/ 491 w 497"/>
              <a:gd name="T31" fmla="*/ 0 h 1"/>
              <a:gd name="T32" fmla="*/ 497 w 497"/>
              <a:gd name="T3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7" h="1">
                <a:moveTo>
                  <a:pt x="0" y="1"/>
                </a:moveTo>
                <a:lnTo>
                  <a:pt x="6" y="1"/>
                </a:lnTo>
                <a:lnTo>
                  <a:pt x="21" y="1"/>
                </a:lnTo>
                <a:lnTo>
                  <a:pt x="46" y="1"/>
                </a:lnTo>
                <a:lnTo>
                  <a:pt x="78" y="1"/>
                </a:lnTo>
                <a:lnTo>
                  <a:pt x="115" y="0"/>
                </a:lnTo>
                <a:lnTo>
                  <a:pt x="157" y="0"/>
                </a:lnTo>
                <a:lnTo>
                  <a:pt x="202" y="0"/>
                </a:lnTo>
                <a:lnTo>
                  <a:pt x="248" y="0"/>
                </a:lnTo>
                <a:lnTo>
                  <a:pt x="295" y="0"/>
                </a:lnTo>
                <a:lnTo>
                  <a:pt x="339" y="0"/>
                </a:lnTo>
                <a:lnTo>
                  <a:pt x="382" y="0"/>
                </a:lnTo>
                <a:lnTo>
                  <a:pt x="419" y="0"/>
                </a:lnTo>
                <a:lnTo>
                  <a:pt x="451" y="0"/>
                </a:lnTo>
                <a:lnTo>
                  <a:pt x="475" y="0"/>
                </a:lnTo>
                <a:lnTo>
                  <a:pt x="491" y="0"/>
                </a:lnTo>
                <a:lnTo>
                  <a:pt x="497" y="1"/>
                </a:lnTo>
              </a:path>
            </a:pathLst>
          </a:custGeom>
          <a:noFill/>
          <a:ln w="26988">
            <a:solidFill>
              <a:srgbClr val="C65D6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350" name="Freeform 46"/>
          <p:cNvSpPr>
            <a:spLocks/>
          </p:cNvSpPr>
          <p:nvPr/>
        </p:nvSpPr>
        <p:spPr bwMode="auto">
          <a:xfrm>
            <a:off x="2457450" y="3697288"/>
            <a:ext cx="1588" cy="31750"/>
          </a:xfrm>
          <a:custGeom>
            <a:avLst/>
            <a:gdLst>
              <a:gd name="T0" fmla="*/ 20 h 20"/>
              <a:gd name="T1" fmla="*/ 0 h 20"/>
              <a:gd name="T2" fmla="*/ 20 h 20"/>
            </a:gdLst>
            <a:ahLst/>
            <a:cxnLst>
              <a:cxn ang="0">
                <a:pos x="0" y="T0"/>
              </a:cxn>
              <a:cxn ang="0">
                <a:pos x="0" y="T1"/>
              </a:cxn>
              <a:cxn ang="0">
                <a:pos x="0" y="T2"/>
              </a:cxn>
            </a:cxnLst>
            <a:rect l="0" t="0" r="r" b="b"/>
            <a:pathLst>
              <a:path h="20">
                <a:moveTo>
                  <a:pt x="0" y="20"/>
                </a:moveTo>
                <a:lnTo>
                  <a:pt x="0" y="0"/>
                </a:lnTo>
                <a:lnTo>
                  <a:pt x="0" y="20"/>
                </a:lnTo>
                <a:close/>
              </a:path>
            </a:pathLst>
          </a:custGeom>
          <a:solidFill>
            <a:srgbClr val="C65D62"/>
          </a:solidFill>
          <a:ln w="0">
            <a:solidFill>
              <a:srgbClr val="C65D62"/>
            </a:solidFill>
            <a:prstDash val="solid"/>
            <a:round/>
            <a:headEnd/>
            <a:tailEnd/>
          </a:ln>
        </p:spPr>
        <p:txBody>
          <a:bodyPr/>
          <a:lstStyle/>
          <a:p>
            <a:endParaRPr lang="en-GB"/>
          </a:p>
        </p:txBody>
      </p:sp>
      <p:sp>
        <p:nvSpPr>
          <p:cNvPr id="866351" name="Freeform 47"/>
          <p:cNvSpPr>
            <a:spLocks/>
          </p:cNvSpPr>
          <p:nvPr/>
        </p:nvSpPr>
        <p:spPr bwMode="auto">
          <a:xfrm>
            <a:off x="3232150" y="3713163"/>
            <a:ext cx="26988" cy="1587"/>
          </a:xfrm>
          <a:custGeom>
            <a:avLst/>
            <a:gdLst>
              <a:gd name="T0" fmla="*/ 17 w 17"/>
              <a:gd name="T1" fmla="*/ 0 w 17"/>
              <a:gd name="T2" fmla="*/ 17 w 17"/>
            </a:gdLst>
            <a:ahLst/>
            <a:cxnLst>
              <a:cxn ang="0">
                <a:pos x="T0" y="0"/>
              </a:cxn>
              <a:cxn ang="0">
                <a:pos x="T1" y="0"/>
              </a:cxn>
              <a:cxn ang="0">
                <a:pos x="T2" y="0"/>
              </a:cxn>
            </a:cxnLst>
            <a:rect l="0" t="0" r="r" b="b"/>
            <a:pathLst>
              <a:path w="17">
                <a:moveTo>
                  <a:pt x="17" y="0"/>
                </a:moveTo>
                <a:lnTo>
                  <a:pt x="0" y="0"/>
                </a:lnTo>
                <a:lnTo>
                  <a:pt x="17" y="0"/>
                </a:lnTo>
                <a:close/>
              </a:path>
            </a:pathLst>
          </a:custGeom>
          <a:solidFill>
            <a:srgbClr val="C65D62"/>
          </a:solidFill>
          <a:ln w="0">
            <a:solidFill>
              <a:srgbClr val="C65D62"/>
            </a:solidFill>
            <a:prstDash val="solid"/>
            <a:round/>
            <a:headEnd/>
            <a:tailEnd/>
          </a:ln>
        </p:spPr>
        <p:txBody>
          <a:bodyPr/>
          <a:lstStyle/>
          <a:p>
            <a:endParaRPr lang="en-GB"/>
          </a:p>
        </p:txBody>
      </p:sp>
      <p:sp>
        <p:nvSpPr>
          <p:cNvPr id="866352" name="Freeform 48"/>
          <p:cNvSpPr>
            <a:spLocks/>
          </p:cNvSpPr>
          <p:nvPr/>
        </p:nvSpPr>
        <p:spPr bwMode="auto">
          <a:xfrm>
            <a:off x="2249488" y="3717925"/>
            <a:ext cx="212725" cy="276225"/>
          </a:xfrm>
          <a:custGeom>
            <a:avLst/>
            <a:gdLst>
              <a:gd name="T0" fmla="*/ 0 w 134"/>
              <a:gd name="T1" fmla="*/ 174 h 174"/>
              <a:gd name="T2" fmla="*/ 134 w 134"/>
              <a:gd name="T3" fmla="*/ 0 h 174"/>
              <a:gd name="T4" fmla="*/ 0 w 134"/>
              <a:gd name="T5" fmla="*/ 174 h 174"/>
            </a:gdLst>
            <a:ahLst/>
            <a:cxnLst>
              <a:cxn ang="0">
                <a:pos x="T0" y="T1"/>
              </a:cxn>
              <a:cxn ang="0">
                <a:pos x="T2" y="T3"/>
              </a:cxn>
              <a:cxn ang="0">
                <a:pos x="T4" y="T5"/>
              </a:cxn>
            </a:cxnLst>
            <a:rect l="0" t="0" r="r" b="b"/>
            <a:pathLst>
              <a:path w="134" h="174">
                <a:moveTo>
                  <a:pt x="0" y="174"/>
                </a:moveTo>
                <a:lnTo>
                  <a:pt x="134" y="0"/>
                </a:lnTo>
                <a:lnTo>
                  <a:pt x="0" y="174"/>
                </a:lnTo>
                <a:close/>
              </a:path>
            </a:pathLst>
          </a:custGeom>
          <a:solidFill>
            <a:srgbClr val="3D0275"/>
          </a:solidFill>
          <a:ln w="26988">
            <a:solidFill>
              <a:srgbClr val="C65D62"/>
            </a:solidFill>
            <a:prstDash val="solid"/>
            <a:round/>
            <a:headEnd/>
            <a:tailEnd/>
          </a:ln>
        </p:spPr>
        <p:txBody>
          <a:bodyPr/>
          <a:lstStyle/>
          <a:p>
            <a:endParaRPr lang="en-GB"/>
          </a:p>
        </p:txBody>
      </p:sp>
      <p:sp>
        <p:nvSpPr>
          <p:cNvPr id="866353" name="Freeform 49"/>
          <p:cNvSpPr>
            <a:spLocks/>
          </p:cNvSpPr>
          <p:nvPr/>
        </p:nvSpPr>
        <p:spPr bwMode="auto">
          <a:xfrm>
            <a:off x="2249488" y="3490913"/>
            <a:ext cx="3175" cy="504825"/>
          </a:xfrm>
          <a:custGeom>
            <a:avLst/>
            <a:gdLst>
              <a:gd name="T0" fmla="*/ 0 w 2"/>
              <a:gd name="T1" fmla="*/ 0 h 318"/>
              <a:gd name="T2" fmla="*/ 0 w 2"/>
              <a:gd name="T3" fmla="*/ 4 h 318"/>
              <a:gd name="T4" fmla="*/ 0 w 2"/>
              <a:gd name="T5" fmla="*/ 14 h 318"/>
              <a:gd name="T6" fmla="*/ 0 w 2"/>
              <a:gd name="T7" fmla="*/ 29 h 318"/>
              <a:gd name="T8" fmla="*/ 1 w 2"/>
              <a:gd name="T9" fmla="*/ 50 h 318"/>
              <a:gd name="T10" fmla="*/ 1 w 2"/>
              <a:gd name="T11" fmla="*/ 74 h 318"/>
              <a:gd name="T12" fmla="*/ 1 w 2"/>
              <a:gd name="T13" fmla="*/ 101 h 318"/>
              <a:gd name="T14" fmla="*/ 1 w 2"/>
              <a:gd name="T15" fmla="*/ 129 h 318"/>
              <a:gd name="T16" fmla="*/ 1 w 2"/>
              <a:gd name="T17" fmla="*/ 159 h 318"/>
              <a:gd name="T18" fmla="*/ 1 w 2"/>
              <a:gd name="T19" fmla="*/ 189 h 318"/>
              <a:gd name="T20" fmla="*/ 2 w 2"/>
              <a:gd name="T21" fmla="*/ 218 h 318"/>
              <a:gd name="T22" fmla="*/ 2 w 2"/>
              <a:gd name="T23" fmla="*/ 244 h 318"/>
              <a:gd name="T24" fmla="*/ 1 w 2"/>
              <a:gd name="T25" fmla="*/ 269 h 318"/>
              <a:gd name="T26" fmla="*/ 1 w 2"/>
              <a:gd name="T27" fmla="*/ 289 h 318"/>
              <a:gd name="T28" fmla="*/ 1 w 2"/>
              <a:gd name="T29" fmla="*/ 305 h 318"/>
              <a:gd name="T30" fmla="*/ 1 w 2"/>
              <a:gd name="T31" fmla="*/ 315 h 318"/>
              <a:gd name="T32" fmla="*/ 0 w 2"/>
              <a:gd name="T33" fmla="*/ 318 h 318"/>
              <a:gd name="T34" fmla="*/ 0 w 2"/>
              <a:gd name="T3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318">
                <a:moveTo>
                  <a:pt x="0" y="0"/>
                </a:moveTo>
                <a:lnTo>
                  <a:pt x="0" y="4"/>
                </a:lnTo>
                <a:lnTo>
                  <a:pt x="0" y="14"/>
                </a:lnTo>
                <a:lnTo>
                  <a:pt x="0" y="29"/>
                </a:lnTo>
                <a:lnTo>
                  <a:pt x="1" y="50"/>
                </a:lnTo>
                <a:lnTo>
                  <a:pt x="1" y="74"/>
                </a:lnTo>
                <a:lnTo>
                  <a:pt x="1" y="101"/>
                </a:lnTo>
                <a:lnTo>
                  <a:pt x="1" y="129"/>
                </a:lnTo>
                <a:lnTo>
                  <a:pt x="1" y="159"/>
                </a:lnTo>
                <a:lnTo>
                  <a:pt x="1" y="189"/>
                </a:lnTo>
                <a:lnTo>
                  <a:pt x="2" y="218"/>
                </a:lnTo>
                <a:lnTo>
                  <a:pt x="2" y="244"/>
                </a:lnTo>
                <a:lnTo>
                  <a:pt x="1" y="269"/>
                </a:lnTo>
                <a:lnTo>
                  <a:pt x="1" y="289"/>
                </a:lnTo>
                <a:lnTo>
                  <a:pt x="1" y="305"/>
                </a:lnTo>
                <a:lnTo>
                  <a:pt x="1" y="315"/>
                </a:lnTo>
                <a:lnTo>
                  <a:pt x="0" y="318"/>
                </a:lnTo>
                <a:lnTo>
                  <a:pt x="0" y="0"/>
                </a:lnTo>
                <a:close/>
              </a:path>
            </a:pathLst>
          </a:custGeom>
          <a:solidFill>
            <a:srgbClr val="A41028"/>
          </a:solidFill>
          <a:ln w="26988">
            <a:solidFill>
              <a:srgbClr val="C65D62"/>
            </a:solidFill>
            <a:prstDash val="solid"/>
            <a:round/>
            <a:headEnd/>
            <a:tailEnd/>
          </a:ln>
        </p:spPr>
        <p:txBody>
          <a:bodyPr/>
          <a:lstStyle/>
          <a:p>
            <a:endParaRPr lang="en-GB"/>
          </a:p>
        </p:txBody>
      </p:sp>
      <p:sp>
        <p:nvSpPr>
          <p:cNvPr id="866354" name="Freeform 50"/>
          <p:cNvSpPr>
            <a:spLocks/>
          </p:cNvSpPr>
          <p:nvPr/>
        </p:nvSpPr>
        <p:spPr bwMode="auto">
          <a:xfrm>
            <a:off x="3629025" y="2713038"/>
            <a:ext cx="1588" cy="482600"/>
          </a:xfrm>
          <a:custGeom>
            <a:avLst/>
            <a:gdLst>
              <a:gd name="T0" fmla="*/ 0 h 304"/>
              <a:gd name="T1" fmla="*/ 304 h 304"/>
              <a:gd name="T2" fmla="*/ 0 h 304"/>
            </a:gdLst>
            <a:ahLst/>
            <a:cxnLst>
              <a:cxn ang="0">
                <a:pos x="0" y="T0"/>
              </a:cxn>
              <a:cxn ang="0">
                <a:pos x="0" y="T1"/>
              </a:cxn>
              <a:cxn ang="0">
                <a:pos x="0" y="T2"/>
              </a:cxn>
            </a:cxnLst>
            <a:rect l="0" t="0" r="r" b="b"/>
            <a:pathLst>
              <a:path h="304">
                <a:moveTo>
                  <a:pt x="0" y="0"/>
                </a:moveTo>
                <a:lnTo>
                  <a:pt x="0" y="304"/>
                </a:lnTo>
                <a:lnTo>
                  <a:pt x="0" y="0"/>
                </a:lnTo>
                <a:close/>
              </a:path>
            </a:pathLst>
          </a:custGeom>
          <a:solidFill>
            <a:srgbClr val="A41028"/>
          </a:solidFill>
          <a:ln w="26988">
            <a:solidFill>
              <a:srgbClr val="C65D62"/>
            </a:solidFill>
            <a:prstDash val="solid"/>
            <a:round/>
            <a:headEnd/>
            <a:tailEnd/>
          </a:ln>
        </p:spPr>
        <p:txBody>
          <a:bodyPr/>
          <a:lstStyle/>
          <a:p>
            <a:endParaRPr lang="en-GB"/>
          </a:p>
        </p:txBody>
      </p:sp>
      <p:sp>
        <p:nvSpPr>
          <p:cNvPr id="866355" name="Freeform 51"/>
          <p:cNvSpPr>
            <a:spLocks/>
          </p:cNvSpPr>
          <p:nvPr/>
        </p:nvSpPr>
        <p:spPr bwMode="auto">
          <a:xfrm>
            <a:off x="3433763" y="2971800"/>
            <a:ext cx="1587" cy="482600"/>
          </a:xfrm>
          <a:custGeom>
            <a:avLst/>
            <a:gdLst>
              <a:gd name="T0" fmla="*/ 0 h 304"/>
              <a:gd name="T1" fmla="*/ 304 h 304"/>
              <a:gd name="T2" fmla="*/ 0 h 304"/>
            </a:gdLst>
            <a:ahLst/>
            <a:cxnLst>
              <a:cxn ang="0">
                <a:pos x="0" y="T0"/>
              </a:cxn>
              <a:cxn ang="0">
                <a:pos x="0" y="T1"/>
              </a:cxn>
              <a:cxn ang="0">
                <a:pos x="0" y="T2"/>
              </a:cxn>
            </a:cxnLst>
            <a:rect l="0" t="0" r="r" b="b"/>
            <a:pathLst>
              <a:path h="304">
                <a:moveTo>
                  <a:pt x="0" y="0"/>
                </a:moveTo>
                <a:lnTo>
                  <a:pt x="0" y="304"/>
                </a:lnTo>
                <a:lnTo>
                  <a:pt x="0" y="0"/>
                </a:lnTo>
                <a:close/>
              </a:path>
            </a:pathLst>
          </a:custGeom>
          <a:solidFill>
            <a:srgbClr val="A41028"/>
          </a:solidFill>
          <a:ln w="26988">
            <a:solidFill>
              <a:srgbClr val="C65D62"/>
            </a:solidFill>
            <a:prstDash val="solid"/>
            <a:round/>
            <a:headEnd/>
            <a:tailEnd/>
          </a:ln>
        </p:spPr>
        <p:txBody>
          <a:bodyPr/>
          <a:lstStyle/>
          <a:p>
            <a:endParaRPr lang="en-GB"/>
          </a:p>
        </p:txBody>
      </p:sp>
      <p:sp>
        <p:nvSpPr>
          <p:cNvPr id="866356" name="Freeform 52"/>
          <p:cNvSpPr>
            <a:spLocks/>
          </p:cNvSpPr>
          <p:nvPr/>
        </p:nvSpPr>
        <p:spPr bwMode="auto">
          <a:xfrm>
            <a:off x="3240088" y="3227388"/>
            <a:ext cx="1587" cy="500062"/>
          </a:xfrm>
          <a:custGeom>
            <a:avLst/>
            <a:gdLst>
              <a:gd name="T0" fmla="*/ 0 h 315"/>
              <a:gd name="T1" fmla="*/ 315 h 315"/>
              <a:gd name="T2" fmla="*/ 0 h 315"/>
            </a:gdLst>
            <a:ahLst/>
            <a:cxnLst>
              <a:cxn ang="0">
                <a:pos x="0" y="T0"/>
              </a:cxn>
              <a:cxn ang="0">
                <a:pos x="0" y="T1"/>
              </a:cxn>
              <a:cxn ang="0">
                <a:pos x="0" y="T2"/>
              </a:cxn>
            </a:cxnLst>
            <a:rect l="0" t="0" r="r" b="b"/>
            <a:pathLst>
              <a:path h="315">
                <a:moveTo>
                  <a:pt x="0" y="0"/>
                </a:moveTo>
                <a:lnTo>
                  <a:pt x="0" y="315"/>
                </a:lnTo>
                <a:lnTo>
                  <a:pt x="0" y="0"/>
                </a:lnTo>
                <a:close/>
              </a:path>
            </a:pathLst>
          </a:custGeom>
          <a:solidFill>
            <a:srgbClr val="A41028"/>
          </a:solidFill>
          <a:ln w="26988">
            <a:solidFill>
              <a:srgbClr val="C65D62"/>
            </a:solidFill>
            <a:prstDash val="solid"/>
            <a:round/>
            <a:headEnd/>
            <a:tailEnd/>
          </a:ln>
        </p:spPr>
        <p:txBody>
          <a:bodyPr/>
          <a:lstStyle/>
          <a:p>
            <a:endParaRPr lang="en-GB"/>
          </a:p>
        </p:txBody>
      </p:sp>
      <p:sp>
        <p:nvSpPr>
          <p:cNvPr id="866357" name="Freeform 53"/>
          <p:cNvSpPr>
            <a:spLocks/>
          </p:cNvSpPr>
          <p:nvPr/>
        </p:nvSpPr>
        <p:spPr bwMode="auto">
          <a:xfrm>
            <a:off x="3240088" y="3460750"/>
            <a:ext cx="193675" cy="1588"/>
          </a:xfrm>
          <a:custGeom>
            <a:avLst/>
            <a:gdLst>
              <a:gd name="T0" fmla="*/ 122 w 122"/>
              <a:gd name="T1" fmla="*/ 0 w 122"/>
              <a:gd name="T2" fmla="*/ 122 w 122"/>
            </a:gdLst>
            <a:ahLst/>
            <a:cxnLst>
              <a:cxn ang="0">
                <a:pos x="T0" y="0"/>
              </a:cxn>
              <a:cxn ang="0">
                <a:pos x="T1" y="0"/>
              </a:cxn>
              <a:cxn ang="0">
                <a:pos x="T2" y="0"/>
              </a:cxn>
            </a:cxnLst>
            <a:rect l="0" t="0" r="r" b="b"/>
            <a:pathLst>
              <a:path w="122">
                <a:moveTo>
                  <a:pt x="122" y="0"/>
                </a:moveTo>
                <a:lnTo>
                  <a:pt x="0" y="0"/>
                </a:lnTo>
                <a:lnTo>
                  <a:pt x="122" y="0"/>
                </a:lnTo>
                <a:close/>
              </a:path>
            </a:pathLst>
          </a:custGeom>
          <a:solidFill>
            <a:srgbClr val="A41028"/>
          </a:solidFill>
          <a:ln w="26988">
            <a:solidFill>
              <a:srgbClr val="C65D62"/>
            </a:solidFill>
            <a:prstDash val="solid"/>
            <a:round/>
            <a:headEnd/>
            <a:tailEnd/>
          </a:ln>
        </p:spPr>
        <p:txBody>
          <a:bodyPr/>
          <a:lstStyle/>
          <a:p>
            <a:endParaRPr lang="en-GB"/>
          </a:p>
        </p:txBody>
      </p:sp>
      <p:sp>
        <p:nvSpPr>
          <p:cNvPr id="866358" name="Freeform 54"/>
          <p:cNvSpPr>
            <a:spLocks/>
          </p:cNvSpPr>
          <p:nvPr/>
        </p:nvSpPr>
        <p:spPr bwMode="auto">
          <a:xfrm>
            <a:off x="3435350" y="3189288"/>
            <a:ext cx="193675" cy="1587"/>
          </a:xfrm>
          <a:custGeom>
            <a:avLst/>
            <a:gdLst>
              <a:gd name="T0" fmla="*/ 122 w 122"/>
              <a:gd name="T1" fmla="*/ 0 w 122"/>
              <a:gd name="T2" fmla="*/ 122 w 122"/>
            </a:gdLst>
            <a:ahLst/>
            <a:cxnLst>
              <a:cxn ang="0">
                <a:pos x="T0" y="0"/>
              </a:cxn>
              <a:cxn ang="0">
                <a:pos x="T1" y="0"/>
              </a:cxn>
              <a:cxn ang="0">
                <a:pos x="T2" y="0"/>
              </a:cxn>
            </a:cxnLst>
            <a:rect l="0" t="0" r="r" b="b"/>
            <a:pathLst>
              <a:path w="122">
                <a:moveTo>
                  <a:pt x="122" y="0"/>
                </a:moveTo>
                <a:lnTo>
                  <a:pt x="0" y="0"/>
                </a:lnTo>
                <a:lnTo>
                  <a:pt x="122" y="0"/>
                </a:lnTo>
                <a:close/>
              </a:path>
            </a:pathLst>
          </a:custGeom>
          <a:solidFill>
            <a:srgbClr val="A41028"/>
          </a:solidFill>
          <a:ln w="26988">
            <a:solidFill>
              <a:srgbClr val="C65D62"/>
            </a:solidFill>
            <a:prstDash val="solid"/>
            <a:round/>
            <a:headEnd/>
            <a:tailEnd/>
          </a:ln>
        </p:spPr>
        <p:txBody>
          <a:bodyPr/>
          <a:lstStyle/>
          <a:p>
            <a:endParaRPr lang="en-GB"/>
          </a:p>
        </p:txBody>
      </p:sp>
      <p:sp>
        <p:nvSpPr>
          <p:cNvPr id="866359" name="Freeform 55"/>
          <p:cNvSpPr>
            <a:spLocks/>
          </p:cNvSpPr>
          <p:nvPr/>
        </p:nvSpPr>
        <p:spPr bwMode="auto">
          <a:xfrm>
            <a:off x="3625850" y="2924175"/>
            <a:ext cx="193675" cy="1588"/>
          </a:xfrm>
          <a:custGeom>
            <a:avLst/>
            <a:gdLst>
              <a:gd name="T0" fmla="*/ 122 w 122"/>
              <a:gd name="T1" fmla="*/ 0 w 122"/>
              <a:gd name="T2" fmla="*/ 122 w 122"/>
            </a:gdLst>
            <a:ahLst/>
            <a:cxnLst>
              <a:cxn ang="0">
                <a:pos x="T0" y="0"/>
              </a:cxn>
              <a:cxn ang="0">
                <a:pos x="T1" y="0"/>
              </a:cxn>
              <a:cxn ang="0">
                <a:pos x="T2" y="0"/>
              </a:cxn>
            </a:cxnLst>
            <a:rect l="0" t="0" r="r" b="b"/>
            <a:pathLst>
              <a:path w="122">
                <a:moveTo>
                  <a:pt x="122" y="0"/>
                </a:moveTo>
                <a:lnTo>
                  <a:pt x="0" y="0"/>
                </a:lnTo>
                <a:lnTo>
                  <a:pt x="122" y="0"/>
                </a:lnTo>
                <a:close/>
              </a:path>
            </a:pathLst>
          </a:custGeom>
          <a:solidFill>
            <a:srgbClr val="A41028"/>
          </a:solidFill>
          <a:ln w="26988">
            <a:solidFill>
              <a:srgbClr val="C65D62"/>
            </a:solidFill>
            <a:prstDash val="solid"/>
            <a:round/>
            <a:headEnd/>
            <a:tailEnd/>
          </a:ln>
        </p:spPr>
        <p:txBody>
          <a:bodyPr/>
          <a:lstStyle/>
          <a:p>
            <a:endParaRPr lang="en-GB"/>
          </a:p>
        </p:txBody>
      </p:sp>
      <p:sp>
        <p:nvSpPr>
          <p:cNvPr id="866360" name="Freeform 56"/>
          <p:cNvSpPr>
            <a:spLocks/>
          </p:cNvSpPr>
          <p:nvPr/>
        </p:nvSpPr>
        <p:spPr bwMode="auto">
          <a:xfrm>
            <a:off x="3044825" y="1989138"/>
            <a:ext cx="777875" cy="1501775"/>
          </a:xfrm>
          <a:custGeom>
            <a:avLst/>
            <a:gdLst>
              <a:gd name="T0" fmla="*/ 0 w 490"/>
              <a:gd name="T1" fmla="*/ 622 h 946"/>
              <a:gd name="T2" fmla="*/ 489 w 490"/>
              <a:gd name="T3" fmla="*/ 0 h 946"/>
              <a:gd name="T4" fmla="*/ 490 w 490"/>
              <a:gd name="T5" fmla="*/ 290 h 946"/>
              <a:gd name="T6" fmla="*/ 0 w 490"/>
              <a:gd name="T7" fmla="*/ 946 h 946"/>
              <a:gd name="T8" fmla="*/ 0 w 490"/>
              <a:gd name="T9" fmla="*/ 622 h 946"/>
            </a:gdLst>
            <a:ahLst/>
            <a:cxnLst>
              <a:cxn ang="0">
                <a:pos x="T0" y="T1"/>
              </a:cxn>
              <a:cxn ang="0">
                <a:pos x="T2" y="T3"/>
              </a:cxn>
              <a:cxn ang="0">
                <a:pos x="T4" y="T5"/>
              </a:cxn>
              <a:cxn ang="0">
                <a:pos x="T6" y="T7"/>
              </a:cxn>
              <a:cxn ang="0">
                <a:pos x="T8" y="T9"/>
              </a:cxn>
            </a:cxnLst>
            <a:rect l="0" t="0" r="r" b="b"/>
            <a:pathLst>
              <a:path w="490" h="946">
                <a:moveTo>
                  <a:pt x="0" y="622"/>
                </a:moveTo>
                <a:lnTo>
                  <a:pt x="489" y="0"/>
                </a:lnTo>
                <a:lnTo>
                  <a:pt x="490" y="290"/>
                </a:lnTo>
                <a:lnTo>
                  <a:pt x="0" y="946"/>
                </a:lnTo>
                <a:lnTo>
                  <a:pt x="0" y="622"/>
                </a:lnTo>
                <a:close/>
              </a:path>
            </a:pathLst>
          </a:custGeom>
          <a:solidFill>
            <a:srgbClr val="C0C0C0"/>
          </a:solidFill>
          <a:ln w="27051">
            <a:solidFill>
              <a:schemeClr val="folHlink"/>
            </a:solidFill>
            <a:prstDash val="solid"/>
            <a:round/>
            <a:headEnd/>
            <a:tailEnd/>
          </a:ln>
        </p:spPr>
        <p:txBody>
          <a:bodyPr/>
          <a:lstStyle/>
          <a:p>
            <a:endParaRPr lang="en-GB"/>
          </a:p>
        </p:txBody>
      </p:sp>
      <p:sp>
        <p:nvSpPr>
          <p:cNvPr id="866361" name="Rectangle 57"/>
          <p:cNvSpPr>
            <a:spLocks noChangeArrowheads="1"/>
          </p:cNvSpPr>
          <p:nvPr/>
        </p:nvSpPr>
        <p:spPr bwMode="auto">
          <a:xfrm>
            <a:off x="671513" y="2967038"/>
            <a:ext cx="2374900" cy="519112"/>
          </a:xfrm>
          <a:prstGeom prst="rect">
            <a:avLst/>
          </a:prstGeom>
          <a:solidFill>
            <a:srgbClr val="C0C0C0"/>
          </a:solidFill>
          <a:ln w="27051">
            <a:solidFill>
              <a:schemeClr val="folHlink"/>
            </a:solidFill>
            <a:miter lim="800000"/>
            <a:headEnd/>
            <a:tailEnd/>
          </a:ln>
        </p:spPr>
        <p:txBody>
          <a:bodyPr/>
          <a:lstStyle/>
          <a:p>
            <a:endParaRPr lang="en-GB"/>
          </a:p>
        </p:txBody>
      </p:sp>
      <p:sp>
        <p:nvSpPr>
          <p:cNvPr id="866362" name="Freeform 58"/>
          <p:cNvSpPr>
            <a:spLocks/>
          </p:cNvSpPr>
          <p:nvPr/>
        </p:nvSpPr>
        <p:spPr bwMode="auto">
          <a:xfrm>
            <a:off x="676275" y="3206750"/>
            <a:ext cx="234950" cy="280988"/>
          </a:xfrm>
          <a:custGeom>
            <a:avLst/>
            <a:gdLst>
              <a:gd name="T0" fmla="*/ 0 w 148"/>
              <a:gd name="T1" fmla="*/ 177 h 177"/>
              <a:gd name="T2" fmla="*/ 148 w 148"/>
              <a:gd name="T3" fmla="*/ 0 h 177"/>
              <a:gd name="T4" fmla="*/ 0 w 148"/>
              <a:gd name="T5" fmla="*/ 177 h 177"/>
            </a:gdLst>
            <a:ahLst/>
            <a:cxnLst>
              <a:cxn ang="0">
                <a:pos x="T0" y="T1"/>
              </a:cxn>
              <a:cxn ang="0">
                <a:pos x="T2" y="T3"/>
              </a:cxn>
              <a:cxn ang="0">
                <a:pos x="T4" y="T5"/>
              </a:cxn>
            </a:cxnLst>
            <a:rect l="0" t="0" r="r" b="b"/>
            <a:pathLst>
              <a:path w="148" h="177">
                <a:moveTo>
                  <a:pt x="0" y="177"/>
                </a:moveTo>
                <a:lnTo>
                  <a:pt x="148" y="0"/>
                </a:lnTo>
                <a:lnTo>
                  <a:pt x="0" y="177"/>
                </a:lnTo>
                <a:close/>
              </a:path>
            </a:pathLst>
          </a:custGeom>
          <a:solidFill>
            <a:schemeClr val="folHlink"/>
          </a:solidFill>
          <a:ln w="27051">
            <a:solidFill>
              <a:schemeClr val="folHlink"/>
            </a:solidFill>
            <a:prstDash val="solid"/>
            <a:round/>
            <a:headEnd/>
            <a:tailEnd/>
          </a:ln>
        </p:spPr>
        <p:txBody>
          <a:bodyPr/>
          <a:lstStyle/>
          <a:p>
            <a:endParaRPr lang="en-GB"/>
          </a:p>
        </p:txBody>
      </p:sp>
      <p:sp>
        <p:nvSpPr>
          <p:cNvPr id="866363" name="Line 59"/>
          <p:cNvSpPr>
            <a:spLocks noChangeShapeType="1"/>
          </p:cNvSpPr>
          <p:nvPr/>
        </p:nvSpPr>
        <p:spPr bwMode="auto">
          <a:xfrm>
            <a:off x="906463" y="2984500"/>
            <a:ext cx="1587" cy="231775"/>
          </a:xfrm>
          <a:prstGeom prst="line">
            <a:avLst/>
          </a:prstGeom>
          <a:noFill/>
          <a:ln w="27051">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64" name="Freeform 60"/>
          <p:cNvSpPr>
            <a:spLocks/>
          </p:cNvSpPr>
          <p:nvPr/>
        </p:nvSpPr>
        <p:spPr bwMode="auto">
          <a:xfrm>
            <a:off x="906463" y="3216275"/>
            <a:ext cx="555625" cy="1588"/>
          </a:xfrm>
          <a:custGeom>
            <a:avLst/>
            <a:gdLst>
              <a:gd name="T0" fmla="*/ 0 w 350"/>
              <a:gd name="T1" fmla="*/ 0 h 1"/>
              <a:gd name="T2" fmla="*/ 4 w 350"/>
              <a:gd name="T3" fmla="*/ 0 h 1"/>
              <a:gd name="T4" fmla="*/ 15 w 350"/>
              <a:gd name="T5" fmla="*/ 0 h 1"/>
              <a:gd name="T6" fmla="*/ 33 w 350"/>
              <a:gd name="T7" fmla="*/ 0 h 1"/>
              <a:gd name="T8" fmla="*/ 55 w 350"/>
              <a:gd name="T9" fmla="*/ 0 h 1"/>
              <a:gd name="T10" fmla="*/ 81 w 350"/>
              <a:gd name="T11" fmla="*/ 0 h 1"/>
              <a:gd name="T12" fmla="*/ 111 w 350"/>
              <a:gd name="T13" fmla="*/ 0 h 1"/>
              <a:gd name="T14" fmla="*/ 142 w 350"/>
              <a:gd name="T15" fmla="*/ 1 h 1"/>
              <a:gd name="T16" fmla="*/ 175 w 350"/>
              <a:gd name="T17" fmla="*/ 1 h 1"/>
              <a:gd name="T18" fmla="*/ 208 w 350"/>
              <a:gd name="T19" fmla="*/ 1 h 1"/>
              <a:gd name="T20" fmla="*/ 239 w 350"/>
              <a:gd name="T21" fmla="*/ 1 h 1"/>
              <a:gd name="T22" fmla="*/ 269 w 350"/>
              <a:gd name="T23" fmla="*/ 1 h 1"/>
              <a:gd name="T24" fmla="*/ 295 w 350"/>
              <a:gd name="T25" fmla="*/ 1 h 1"/>
              <a:gd name="T26" fmla="*/ 318 w 350"/>
              <a:gd name="T27" fmla="*/ 1 h 1"/>
              <a:gd name="T28" fmla="*/ 335 w 350"/>
              <a:gd name="T29" fmla="*/ 1 h 1"/>
              <a:gd name="T30" fmla="*/ 346 w 350"/>
              <a:gd name="T31" fmla="*/ 0 h 1"/>
              <a:gd name="T32" fmla="*/ 350 w 350"/>
              <a:gd name="T3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0" h="1">
                <a:moveTo>
                  <a:pt x="0" y="0"/>
                </a:moveTo>
                <a:lnTo>
                  <a:pt x="4" y="0"/>
                </a:lnTo>
                <a:lnTo>
                  <a:pt x="15" y="0"/>
                </a:lnTo>
                <a:lnTo>
                  <a:pt x="33" y="0"/>
                </a:lnTo>
                <a:lnTo>
                  <a:pt x="55" y="0"/>
                </a:lnTo>
                <a:lnTo>
                  <a:pt x="81" y="0"/>
                </a:lnTo>
                <a:lnTo>
                  <a:pt x="111" y="0"/>
                </a:lnTo>
                <a:lnTo>
                  <a:pt x="142" y="1"/>
                </a:lnTo>
                <a:lnTo>
                  <a:pt x="175" y="1"/>
                </a:lnTo>
                <a:lnTo>
                  <a:pt x="208" y="1"/>
                </a:lnTo>
                <a:lnTo>
                  <a:pt x="239" y="1"/>
                </a:lnTo>
                <a:lnTo>
                  <a:pt x="269" y="1"/>
                </a:lnTo>
                <a:lnTo>
                  <a:pt x="295" y="1"/>
                </a:lnTo>
                <a:lnTo>
                  <a:pt x="318" y="1"/>
                </a:lnTo>
                <a:lnTo>
                  <a:pt x="335" y="1"/>
                </a:lnTo>
                <a:lnTo>
                  <a:pt x="346" y="0"/>
                </a:lnTo>
                <a:lnTo>
                  <a:pt x="350" y="0"/>
                </a:lnTo>
              </a:path>
            </a:pathLst>
          </a:custGeom>
          <a:noFill/>
          <a:ln w="27051">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365" name="Freeform 61"/>
          <p:cNvSpPr>
            <a:spLocks/>
          </p:cNvSpPr>
          <p:nvPr/>
        </p:nvSpPr>
        <p:spPr bwMode="auto">
          <a:xfrm>
            <a:off x="906463" y="3200400"/>
            <a:ext cx="1587" cy="31750"/>
          </a:xfrm>
          <a:custGeom>
            <a:avLst/>
            <a:gdLst>
              <a:gd name="T0" fmla="*/ 20 h 20"/>
              <a:gd name="T1" fmla="*/ 0 h 20"/>
              <a:gd name="T2" fmla="*/ 20 h 20"/>
            </a:gdLst>
            <a:ahLst/>
            <a:cxnLst>
              <a:cxn ang="0">
                <a:pos x="0" y="T0"/>
              </a:cxn>
              <a:cxn ang="0">
                <a:pos x="0" y="T1"/>
              </a:cxn>
              <a:cxn ang="0">
                <a:pos x="0" y="T2"/>
              </a:cxn>
            </a:cxnLst>
            <a:rect l="0" t="0" r="r" b="b"/>
            <a:pathLst>
              <a:path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GB"/>
          </a:p>
        </p:txBody>
      </p:sp>
      <p:sp>
        <p:nvSpPr>
          <p:cNvPr id="866366" name="Freeform 62"/>
          <p:cNvSpPr>
            <a:spLocks/>
          </p:cNvSpPr>
          <p:nvPr/>
        </p:nvSpPr>
        <p:spPr bwMode="auto">
          <a:xfrm>
            <a:off x="1449388" y="3216275"/>
            <a:ext cx="25400" cy="1588"/>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F0944E"/>
          </a:solidFill>
          <a:ln w="0">
            <a:solidFill>
              <a:srgbClr val="F0944E"/>
            </a:solidFill>
            <a:prstDash val="solid"/>
            <a:round/>
            <a:headEnd/>
            <a:tailEnd/>
          </a:ln>
        </p:spPr>
        <p:txBody>
          <a:bodyPr/>
          <a:lstStyle/>
          <a:p>
            <a:endParaRPr lang="en-GB"/>
          </a:p>
        </p:txBody>
      </p:sp>
      <p:sp>
        <p:nvSpPr>
          <p:cNvPr id="866367" name="Line 63"/>
          <p:cNvSpPr>
            <a:spLocks noChangeShapeType="1"/>
          </p:cNvSpPr>
          <p:nvPr/>
        </p:nvSpPr>
        <p:spPr bwMode="auto">
          <a:xfrm>
            <a:off x="1463675" y="2981325"/>
            <a:ext cx="1588" cy="508000"/>
          </a:xfrm>
          <a:prstGeom prst="line">
            <a:avLst/>
          </a:prstGeom>
          <a:noFill/>
          <a:ln w="27051">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68" name="Line 64"/>
          <p:cNvSpPr>
            <a:spLocks noChangeShapeType="1"/>
          </p:cNvSpPr>
          <p:nvPr/>
        </p:nvSpPr>
        <p:spPr bwMode="auto">
          <a:xfrm>
            <a:off x="2251075" y="2974975"/>
            <a:ext cx="1588" cy="508000"/>
          </a:xfrm>
          <a:prstGeom prst="line">
            <a:avLst/>
          </a:prstGeom>
          <a:noFill/>
          <a:ln w="27051">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69" name="Freeform 65"/>
          <p:cNvSpPr>
            <a:spLocks/>
          </p:cNvSpPr>
          <p:nvPr/>
        </p:nvSpPr>
        <p:spPr bwMode="auto">
          <a:xfrm>
            <a:off x="1455738" y="3206750"/>
            <a:ext cx="233362" cy="280988"/>
          </a:xfrm>
          <a:custGeom>
            <a:avLst/>
            <a:gdLst>
              <a:gd name="T0" fmla="*/ 0 w 147"/>
              <a:gd name="T1" fmla="*/ 177 h 177"/>
              <a:gd name="T2" fmla="*/ 147 w 147"/>
              <a:gd name="T3" fmla="*/ 0 h 177"/>
              <a:gd name="T4" fmla="*/ 0 w 147"/>
              <a:gd name="T5" fmla="*/ 177 h 177"/>
            </a:gdLst>
            <a:ahLst/>
            <a:cxnLst>
              <a:cxn ang="0">
                <a:pos x="T0" y="T1"/>
              </a:cxn>
              <a:cxn ang="0">
                <a:pos x="T2" y="T3"/>
              </a:cxn>
              <a:cxn ang="0">
                <a:pos x="T4" y="T5"/>
              </a:cxn>
            </a:cxnLst>
            <a:rect l="0" t="0" r="r" b="b"/>
            <a:pathLst>
              <a:path w="147" h="177">
                <a:moveTo>
                  <a:pt x="0" y="177"/>
                </a:moveTo>
                <a:lnTo>
                  <a:pt x="147" y="0"/>
                </a:lnTo>
                <a:lnTo>
                  <a:pt x="0" y="177"/>
                </a:lnTo>
                <a:close/>
              </a:path>
            </a:pathLst>
          </a:custGeom>
          <a:solidFill>
            <a:srgbClr val="3D0275"/>
          </a:solidFill>
          <a:ln w="27051">
            <a:solidFill>
              <a:schemeClr val="folHlink"/>
            </a:solidFill>
            <a:prstDash val="solid"/>
            <a:round/>
            <a:headEnd/>
            <a:tailEnd/>
          </a:ln>
        </p:spPr>
        <p:txBody>
          <a:bodyPr/>
          <a:lstStyle/>
          <a:p>
            <a:endParaRPr lang="en-GB"/>
          </a:p>
        </p:txBody>
      </p:sp>
      <p:sp>
        <p:nvSpPr>
          <p:cNvPr id="866370" name="Line 66"/>
          <p:cNvSpPr>
            <a:spLocks noChangeShapeType="1"/>
          </p:cNvSpPr>
          <p:nvPr/>
        </p:nvSpPr>
        <p:spPr bwMode="auto">
          <a:xfrm>
            <a:off x="1685925" y="2984500"/>
            <a:ext cx="1588" cy="231775"/>
          </a:xfrm>
          <a:prstGeom prst="line">
            <a:avLst/>
          </a:prstGeom>
          <a:noFill/>
          <a:ln w="27051">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71" name="Freeform 67"/>
          <p:cNvSpPr>
            <a:spLocks/>
          </p:cNvSpPr>
          <p:nvPr/>
        </p:nvSpPr>
        <p:spPr bwMode="auto">
          <a:xfrm>
            <a:off x="1685925" y="3216275"/>
            <a:ext cx="554038" cy="1588"/>
          </a:xfrm>
          <a:custGeom>
            <a:avLst/>
            <a:gdLst>
              <a:gd name="T0" fmla="*/ 0 w 349"/>
              <a:gd name="T1" fmla="*/ 0 h 1"/>
              <a:gd name="T2" fmla="*/ 4 w 349"/>
              <a:gd name="T3" fmla="*/ 0 h 1"/>
              <a:gd name="T4" fmla="*/ 15 w 349"/>
              <a:gd name="T5" fmla="*/ 0 h 1"/>
              <a:gd name="T6" fmla="*/ 32 w 349"/>
              <a:gd name="T7" fmla="*/ 0 h 1"/>
              <a:gd name="T8" fmla="*/ 54 w 349"/>
              <a:gd name="T9" fmla="*/ 0 h 1"/>
              <a:gd name="T10" fmla="*/ 81 w 349"/>
              <a:gd name="T11" fmla="*/ 0 h 1"/>
              <a:gd name="T12" fmla="*/ 110 w 349"/>
              <a:gd name="T13" fmla="*/ 0 h 1"/>
              <a:gd name="T14" fmla="*/ 142 w 349"/>
              <a:gd name="T15" fmla="*/ 1 h 1"/>
              <a:gd name="T16" fmla="*/ 175 w 349"/>
              <a:gd name="T17" fmla="*/ 1 h 1"/>
              <a:gd name="T18" fmla="*/ 207 w 349"/>
              <a:gd name="T19" fmla="*/ 1 h 1"/>
              <a:gd name="T20" fmla="*/ 239 w 349"/>
              <a:gd name="T21" fmla="*/ 1 h 1"/>
              <a:gd name="T22" fmla="*/ 268 w 349"/>
              <a:gd name="T23" fmla="*/ 1 h 1"/>
              <a:gd name="T24" fmla="*/ 295 w 349"/>
              <a:gd name="T25" fmla="*/ 1 h 1"/>
              <a:gd name="T26" fmla="*/ 317 w 349"/>
              <a:gd name="T27" fmla="*/ 1 h 1"/>
              <a:gd name="T28" fmla="*/ 334 w 349"/>
              <a:gd name="T29" fmla="*/ 1 h 1"/>
              <a:gd name="T30" fmla="*/ 345 w 349"/>
              <a:gd name="T31" fmla="*/ 0 h 1"/>
              <a:gd name="T32" fmla="*/ 349 w 349"/>
              <a:gd name="T3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9" h="1">
                <a:moveTo>
                  <a:pt x="0" y="0"/>
                </a:moveTo>
                <a:lnTo>
                  <a:pt x="4" y="0"/>
                </a:lnTo>
                <a:lnTo>
                  <a:pt x="15" y="0"/>
                </a:lnTo>
                <a:lnTo>
                  <a:pt x="32" y="0"/>
                </a:lnTo>
                <a:lnTo>
                  <a:pt x="54" y="0"/>
                </a:lnTo>
                <a:lnTo>
                  <a:pt x="81" y="0"/>
                </a:lnTo>
                <a:lnTo>
                  <a:pt x="110" y="0"/>
                </a:lnTo>
                <a:lnTo>
                  <a:pt x="142" y="1"/>
                </a:lnTo>
                <a:lnTo>
                  <a:pt x="175" y="1"/>
                </a:lnTo>
                <a:lnTo>
                  <a:pt x="207" y="1"/>
                </a:lnTo>
                <a:lnTo>
                  <a:pt x="239" y="1"/>
                </a:lnTo>
                <a:lnTo>
                  <a:pt x="268" y="1"/>
                </a:lnTo>
                <a:lnTo>
                  <a:pt x="295" y="1"/>
                </a:lnTo>
                <a:lnTo>
                  <a:pt x="317" y="1"/>
                </a:lnTo>
                <a:lnTo>
                  <a:pt x="334" y="1"/>
                </a:lnTo>
                <a:lnTo>
                  <a:pt x="345" y="0"/>
                </a:lnTo>
                <a:lnTo>
                  <a:pt x="349" y="0"/>
                </a:lnTo>
              </a:path>
            </a:pathLst>
          </a:custGeom>
          <a:noFill/>
          <a:ln w="27051">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372" name="Freeform 68"/>
          <p:cNvSpPr>
            <a:spLocks/>
          </p:cNvSpPr>
          <p:nvPr/>
        </p:nvSpPr>
        <p:spPr bwMode="auto">
          <a:xfrm>
            <a:off x="1685925" y="3200400"/>
            <a:ext cx="1588" cy="31750"/>
          </a:xfrm>
          <a:custGeom>
            <a:avLst/>
            <a:gdLst>
              <a:gd name="T0" fmla="*/ 20 h 20"/>
              <a:gd name="T1" fmla="*/ 0 h 20"/>
              <a:gd name="T2" fmla="*/ 20 h 20"/>
            </a:gdLst>
            <a:ahLst/>
            <a:cxnLst>
              <a:cxn ang="0">
                <a:pos x="0" y="T0"/>
              </a:cxn>
              <a:cxn ang="0">
                <a:pos x="0" y="T1"/>
              </a:cxn>
              <a:cxn ang="0">
                <a:pos x="0" y="T2"/>
              </a:cxn>
            </a:cxnLst>
            <a:rect l="0" t="0" r="r" b="b"/>
            <a:pathLst>
              <a:path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GB"/>
          </a:p>
        </p:txBody>
      </p:sp>
      <p:sp>
        <p:nvSpPr>
          <p:cNvPr id="866373" name="Freeform 69"/>
          <p:cNvSpPr>
            <a:spLocks/>
          </p:cNvSpPr>
          <p:nvPr/>
        </p:nvSpPr>
        <p:spPr bwMode="auto">
          <a:xfrm>
            <a:off x="2227263" y="3216275"/>
            <a:ext cx="26987" cy="1588"/>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close/>
              </a:path>
            </a:pathLst>
          </a:custGeom>
          <a:solidFill>
            <a:srgbClr val="F0944E"/>
          </a:solidFill>
          <a:ln w="0">
            <a:solidFill>
              <a:srgbClr val="F0944E"/>
            </a:solidFill>
            <a:prstDash val="solid"/>
            <a:round/>
            <a:headEnd/>
            <a:tailEnd/>
          </a:ln>
        </p:spPr>
        <p:txBody>
          <a:bodyPr/>
          <a:lstStyle/>
          <a:p>
            <a:endParaRPr lang="en-GB"/>
          </a:p>
        </p:txBody>
      </p:sp>
      <p:sp>
        <p:nvSpPr>
          <p:cNvPr id="866374" name="Freeform 70"/>
          <p:cNvSpPr>
            <a:spLocks/>
          </p:cNvSpPr>
          <p:nvPr/>
        </p:nvSpPr>
        <p:spPr bwMode="auto">
          <a:xfrm>
            <a:off x="2249488" y="3206750"/>
            <a:ext cx="212725" cy="277813"/>
          </a:xfrm>
          <a:custGeom>
            <a:avLst/>
            <a:gdLst>
              <a:gd name="T0" fmla="*/ 0 w 134"/>
              <a:gd name="T1" fmla="*/ 175 h 175"/>
              <a:gd name="T2" fmla="*/ 134 w 134"/>
              <a:gd name="T3" fmla="*/ 0 h 175"/>
              <a:gd name="T4" fmla="*/ 0 w 134"/>
              <a:gd name="T5" fmla="*/ 175 h 175"/>
            </a:gdLst>
            <a:ahLst/>
            <a:cxnLst>
              <a:cxn ang="0">
                <a:pos x="T0" y="T1"/>
              </a:cxn>
              <a:cxn ang="0">
                <a:pos x="T2" y="T3"/>
              </a:cxn>
              <a:cxn ang="0">
                <a:pos x="T4" y="T5"/>
              </a:cxn>
            </a:cxnLst>
            <a:rect l="0" t="0" r="r" b="b"/>
            <a:pathLst>
              <a:path w="134" h="175">
                <a:moveTo>
                  <a:pt x="0" y="175"/>
                </a:moveTo>
                <a:lnTo>
                  <a:pt x="134" y="0"/>
                </a:lnTo>
                <a:lnTo>
                  <a:pt x="0" y="175"/>
                </a:lnTo>
                <a:close/>
              </a:path>
            </a:pathLst>
          </a:custGeom>
          <a:solidFill>
            <a:srgbClr val="3D0275"/>
          </a:solidFill>
          <a:ln w="27051">
            <a:solidFill>
              <a:schemeClr val="folHlink"/>
            </a:solidFill>
            <a:prstDash val="solid"/>
            <a:round/>
            <a:headEnd/>
            <a:tailEnd/>
          </a:ln>
        </p:spPr>
        <p:txBody>
          <a:bodyPr/>
          <a:lstStyle/>
          <a:p>
            <a:endParaRPr lang="en-GB"/>
          </a:p>
        </p:txBody>
      </p:sp>
      <p:sp>
        <p:nvSpPr>
          <p:cNvPr id="866375" name="Line 71"/>
          <p:cNvSpPr>
            <a:spLocks noChangeShapeType="1"/>
          </p:cNvSpPr>
          <p:nvPr/>
        </p:nvSpPr>
        <p:spPr bwMode="auto">
          <a:xfrm>
            <a:off x="2459038" y="2984500"/>
            <a:ext cx="1587" cy="231775"/>
          </a:xfrm>
          <a:prstGeom prst="line">
            <a:avLst/>
          </a:prstGeom>
          <a:noFill/>
          <a:ln w="27051">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76" name="Freeform 72"/>
          <p:cNvSpPr>
            <a:spLocks/>
          </p:cNvSpPr>
          <p:nvPr/>
        </p:nvSpPr>
        <p:spPr bwMode="auto">
          <a:xfrm>
            <a:off x="2459038" y="3216275"/>
            <a:ext cx="785812" cy="1588"/>
          </a:xfrm>
          <a:custGeom>
            <a:avLst/>
            <a:gdLst>
              <a:gd name="T0" fmla="*/ 0 w 495"/>
              <a:gd name="T1" fmla="*/ 0 h 1"/>
              <a:gd name="T2" fmla="*/ 5 w 495"/>
              <a:gd name="T3" fmla="*/ 0 h 1"/>
              <a:gd name="T4" fmla="*/ 21 w 495"/>
              <a:gd name="T5" fmla="*/ 0 h 1"/>
              <a:gd name="T6" fmla="*/ 45 w 495"/>
              <a:gd name="T7" fmla="*/ 0 h 1"/>
              <a:gd name="T8" fmla="*/ 77 w 495"/>
              <a:gd name="T9" fmla="*/ 0 h 1"/>
              <a:gd name="T10" fmla="*/ 114 w 495"/>
              <a:gd name="T11" fmla="*/ 1 h 1"/>
              <a:gd name="T12" fmla="*/ 156 w 495"/>
              <a:gd name="T13" fmla="*/ 1 h 1"/>
              <a:gd name="T14" fmla="*/ 201 w 495"/>
              <a:gd name="T15" fmla="*/ 1 h 1"/>
              <a:gd name="T16" fmla="*/ 247 w 495"/>
              <a:gd name="T17" fmla="*/ 1 h 1"/>
              <a:gd name="T18" fmla="*/ 293 w 495"/>
              <a:gd name="T19" fmla="*/ 1 h 1"/>
              <a:gd name="T20" fmla="*/ 338 w 495"/>
              <a:gd name="T21" fmla="*/ 1 h 1"/>
              <a:gd name="T22" fmla="*/ 380 w 495"/>
              <a:gd name="T23" fmla="*/ 1 h 1"/>
              <a:gd name="T24" fmla="*/ 417 w 495"/>
              <a:gd name="T25" fmla="*/ 1 h 1"/>
              <a:gd name="T26" fmla="*/ 449 w 495"/>
              <a:gd name="T27" fmla="*/ 1 h 1"/>
              <a:gd name="T28" fmla="*/ 473 w 495"/>
              <a:gd name="T29" fmla="*/ 1 h 1"/>
              <a:gd name="T30" fmla="*/ 489 w 495"/>
              <a:gd name="T31" fmla="*/ 1 h 1"/>
              <a:gd name="T32" fmla="*/ 495 w 495"/>
              <a:gd name="T3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5" h="1">
                <a:moveTo>
                  <a:pt x="0" y="0"/>
                </a:moveTo>
                <a:lnTo>
                  <a:pt x="5" y="0"/>
                </a:lnTo>
                <a:lnTo>
                  <a:pt x="21" y="0"/>
                </a:lnTo>
                <a:lnTo>
                  <a:pt x="45" y="0"/>
                </a:lnTo>
                <a:lnTo>
                  <a:pt x="77" y="0"/>
                </a:lnTo>
                <a:lnTo>
                  <a:pt x="114" y="1"/>
                </a:lnTo>
                <a:lnTo>
                  <a:pt x="156" y="1"/>
                </a:lnTo>
                <a:lnTo>
                  <a:pt x="201" y="1"/>
                </a:lnTo>
                <a:lnTo>
                  <a:pt x="247" y="1"/>
                </a:lnTo>
                <a:lnTo>
                  <a:pt x="293" y="1"/>
                </a:lnTo>
                <a:lnTo>
                  <a:pt x="338" y="1"/>
                </a:lnTo>
                <a:lnTo>
                  <a:pt x="380" y="1"/>
                </a:lnTo>
                <a:lnTo>
                  <a:pt x="417" y="1"/>
                </a:lnTo>
                <a:lnTo>
                  <a:pt x="449" y="1"/>
                </a:lnTo>
                <a:lnTo>
                  <a:pt x="473" y="1"/>
                </a:lnTo>
                <a:lnTo>
                  <a:pt x="489" y="1"/>
                </a:lnTo>
                <a:lnTo>
                  <a:pt x="495" y="1"/>
                </a:lnTo>
              </a:path>
            </a:pathLst>
          </a:custGeom>
          <a:noFill/>
          <a:ln w="27051">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377" name="Freeform 73"/>
          <p:cNvSpPr>
            <a:spLocks/>
          </p:cNvSpPr>
          <p:nvPr/>
        </p:nvSpPr>
        <p:spPr bwMode="auto">
          <a:xfrm>
            <a:off x="2459038" y="3200400"/>
            <a:ext cx="1587" cy="31750"/>
          </a:xfrm>
          <a:custGeom>
            <a:avLst/>
            <a:gdLst>
              <a:gd name="T0" fmla="*/ 20 h 20"/>
              <a:gd name="T1" fmla="*/ 0 h 20"/>
              <a:gd name="T2" fmla="*/ 20 h 20"/>
            </a:gdLst>
            <a:ahLst/>
            <a:cxnLst>
              <a:cxn ang="0">
                <a:pos x="0" y="T0"/>
              </a:cxn>
              <a:cxn ang="0">
                <a:pos x="0" y="T1"/>
              </a:cxn>
              <a:cxn ang="0">
                <a:pos x="0" y="T2"/>
              </a:cxn>
            </a:cxnLst>
            <a:rect l="0" t="0" r="r" b="b"/>
            <a:pathLst>
              <a:path h="20">
                <a:moveTo>
                  <a:pt x="0" y="20"/>
                </a:moveTo>
                <a:lnTo>
                  <a:pt x="0" y="0"/>
                </a:lnTo>
                <a:lnTo>
                  <a:pt x="0" y="20"/>
                </a:lnTo>
                <a:close/>
              </a:path>
            </a:pathLst>
          </a:custGeom>
          <a:solidFill>
            <a:srgbClr val="F0944E"/>
          </a:solidFill>
          <a:ln w="0">
            <a:solidFill>
              <a:srgbClr val="F0944E"/>
            </a:solidFill>
            <a:prstDash val="solid"/>
            <a:round/>
            <a:headEnd/>
            <a:tailEnd/>
          </a:ln>
        </p:spPr>
        <p:txBody>
          <a:bodyPr/>
          <a:lstStyle/>
          <a:p>
            <a:endParaRPr lang="en-GB"/>
          </a:p>
        </p:txBody>
      </p:sp>
      <p:sp>
        <p:nvSpPr>
          <p:cNvPr id="866378" name="Freeform 74"/>
          <p:cNvSpPr>
            <a:spLocks/>
          </p:cNvSpPr>
          <p:nvPr/>
        </p:nvSpPr>
        <p:spPr bwMode="auto">
          <a:xfrm>
            <a:off x="3230563" y="3217863"/>
            <a:ext cx="26987" cy="1587"/>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close/>
              </a:path>
            </a:pathLst>
          </a:custGeom>
          <a:solidFill>
            <a:srgbClr val="F0944E"/>
          </a:solidFill>
          <a:ln w="0">
            <a:solidFill>
              <a:srgbClr val="F0944E"/>
            </a:solidFill>
            <a:prstDash val="solid"/>
            <a:round/>
            <a:headEnd/>
            <a:tailEnd/>
          </a:ln>
        </p:spPr>
        <p:txBody>
          <a:bodyPr/>
          <a:lstStyle/>
          <a:p>
            <a:endParaRPr lang="en-GB"/>
          </a:p>
        </p:txBody>
      </p:sp>
      <p:sp>
        <p:nvSpPr>
          <p:cNvPr id="866379" name="Line 75"/>
          <p:cNvSpPr>
            <a:spLocks noChangeShapeType="1"/>
          </p:cNvSpPr>
          <p:nvPr/>
        </p:nvSpPr>
        <p:spPr bwMode="auto">
          <a:xfrm>
            <a:off x="3236913" y="2736850"/>
            <a:ext cx="1587" cy="488950"/>
          </a:xfrm>
          <a:prstGeom prst="line">
            <a:avLst/>
          </a:prstGeom>
          <a:noFill/>
          <a:ln w="27051">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80" name="Line 76"/>
          <p:cNvSpPr>
            <a:spLocks noChangeShapeType="1"/>
          </p:cNvSpPr>
          <p:nvPr/>
        </p:nvSpPr>
        <p:spPr bwMode="auto">
          <a:xfrm>
            <a:off x="3430588" y="2484438"/>
            <a:ext cx="1587" cy="490537"/>
          </a:xfrm>
          <a:prstGeom prst="line">
            <a:avLst/>
          </a:prstGeom>
          <a:noFill/>
          <a:ln w="27051">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81" name="Line 77"/>
          <p:cNvSpPr>
            <a:spLocks noChangeShapeType="1"/>
          </p:cNvSpPr>
          <p:nvPr/>
        </p:nvSpPr>
        <p:spPr bwMode="auto">
          <a:xfrm>
            <a:off x="3629025" y="2220913"/>
            <a:ext cx="1588" cy="490537"/>
          </a:xfrm>
          <a:prstGeom prst="line">
            <a:avLst/>
          </a:prstGeom>
          <a:noFill/>
          <a:ln w="27051">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82" name="Line 78"/>
          <p:cNvSpPr>
            <a:spLocks noChangeShapeType="1"/>
          </p:cNvSpPr>
          <p:nvPr/>
        </p:nvSpPr>
        <p:spPr bwMode="auto">
          <a:xfrm>
            <a:off x="3240088" y="2974975"/>
            <a:ext cx="188912" cy="1588"/>
          </a:xfrm>
          <a:prstGeom prst="line">
            <a:avLst/>
          </a:prstGeom>
          <a:noFill/>
          <a:ln w="27051">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83" name="Line 79"/>
          <p:cNvSpPr>
            <a:spLocks noChangeShapeType="1"/>
          </p:cNvSpPr>
          <p:nvPr/>
        </p:nvSpPr>
        <p:spPr bwMode="auto">
          <a:xfrm>
            <a:off x="3435350" y="2701925"/>
            <a:ext cx="188913" cy="1588"/>
          </a:xfrm>
          <a:prstGeom prst="line">
            <a:avLst/>
          </a:prstGeom>
          <a:noFill/>
          <a:ln w="27051">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84" name="Line 80"/>
          <p:cNvSpPr>
            <a:spLocks noChangeShapeType="1"/>
          </p:cNvSpPr>
          <p:nvPr/>
        </p:nvSpPr>
        <p:spPr bwMode="auto">
          <a:xfrm>
            <a:off x="3627438" y="2446338"/>
            <a:ext cx="188912" cy="1587"/>
          </a:xfrm>
          <a:prstGeom prst="line">
            <a:avLst/>
          </a:prstGeom>
          <a:noFill/>
          <a:ln w="27051">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85" name="Freeform 81"/>
          <p:cNvSpPr>
            <a:spLocks/>
          </p:cNvSpPr>
          <p:nvPr/>
        </p:nvSpPr>
        <p:spPr bwMode="auto">
          <a:xfrm>
            <a:off x="3048000" y="1549400"/>
            <a:ext cx="774700" cy="1417638"/>
          </a:xfrm>
          <a:custGeom>
            <a:avLst/>
            <a:gdLst>
              <a:gd name="T0" fmla="*/ 0 w 488"/>
              <a:gd name="T1" fmla="*/ 584 h 893"/>
              <a:gd name="T2" fmla="*/ 488 w 488"/>
              <a:gd name="T3" fmla="*/ 0 h 893"/>
              <a:gd name="T4" fmla="*/ 488 w 488"/>
              <a:gd name="T5" fmla="*/ 281 h 893"/>
              <a:gd name="T6" fmla="*/ 0 w 488"/>
              <a:gd name="T7" fmla="*/ 893 h 893"/>
              <a:gd name="T8" fmla="*/ 0 w 488"/>
              <a:gd name="T9" fmla="*/ 584 h 893"/>
            </a:gdLst>
            <a:ahLst/>
            <a:cxnLst>
              <a:cxn ang="0">
                <a:pos x="T0" y="T1"/>
              </a:cxn>
              <a:cxn ang="0">
                <a:pos x="T2" y="T3"/>
              </a:cxn>
              <a:cxn ang="0">
                <a:pos x="T4" y="T5"/>
              </a:cxn>
              <a:cxn ang="0">
                <a:pos x="T6" y="T7"/>
              </a:cxn>
              <a:cxn ang="0">
                <a:pos x="T8" y="T9"/>
              </a:cxn>
            </a:cxnLst>
            <a:rect l="0" t="0" r="r" b="b"/>
            <a:pathLst>
              <a:path w="488" h="893">
                <a:moveTo>
                  <a:pt x="0" y="584"/>
                </a:moveTo>
                <a:lnTo>
                  <a:pt x="488" y="0"/>
                </a:lnTo>
                <a:lnTo>
                  <a:pt x="488" y="281"/>
                </a:lnTo>
                <a:lnTo>
                  <a:pt x="0" y="893"/>
                </a:lnTo>
                <a:lnTo>
                  <a:pt x="0" y="584"/>
                </a:lnTo>
                <a:close/>
              </a:path>
            </a:pathLst>
          </a:custGeom>
          <a:solidFill>
            <a:srgbClr val="6F5C4E"/>
          </a:solidFill>
          <a:ln w="26988">
            <a:solidFill>
              <a:srgbClr val="A89789"/>
            </a:solidFill>
            <a:prstDash val="solid"/>
            <a:round/>
            <a:headEnd/>
            <a:tailEnd/>
          </a:ln>
        </p:spPr>
        <p:txBody>
          <a:bodyPr/>
          <a:lstStyle/>
          <a:p>
            <a:endParaRPr lang="en-GB"/>
          </a:p>
        </p:txBody>
      </p:sp>
      <p:sp>
        <p:nvSpPr>
          <p:cNvPr id="866386" name="Rectangle 82"/>
          <p:cNvSpPr>
            <a:spLocks noChangeArrowheads="1"/>
          </p:cNvSpPr>
          <p:nvPr/>
        </p:nvSpPr>
        <p:spPr bwMode="auto">
          <a:xfrm>
            <a:off x="673100" y="2460625"/>
            <a:ext cx="2373313" cy="519113"/>
          </a:xfrm>
          <a:prstGeom prst="rect">
            <a:avLst/>
          </a:prstGeom>
          <a:solidFill>
            <a:srgbClr val="6F5C4E"/>
          </a:solidFill>
          <a:ln w="26988">
            <a:solidFill>
              <a:srgbClr val="A89789"/>
            </a:solidFill>
            <a:miter lim="800000"/>
            <a:headEnd/>
            <a:tailEnd/>
          </a:ln>
        </p:spPr>
        <p:txBody>
          <a:bodyPr/>
          <a:lstStyle/>
          <a:p>
            <a:endParaRPr lang="en-GB"/>
          </a:p>
        </p:txBody>
      </p:sp>
      <p:sp>
        <p:nvSpPr>
          <p:cNvPr id="866387" name="Freeform 83"/>
          <p:cNvSpPr>
            <a:spLocks/>
          </p:cNvSpPr>
          <p:nvPr/>
        </p:nvSpPr>
        <p:spPr bwMode="auto">
          <a:xfrm>
            <a:off x="676275" y="2697163"/>
            <a:ext cx="233363" cy="280987"/>
          </a:xfrm>
          <a:custGeom>
            <a:avLst/>
            <a:gdLst>
              <a:gd name="T0" fmla="*/ 0 w 147"/>
              <a:gd name="T1" fmla="*/ 177 h 177"/>
              <a:gd name="T2" fmla="*/ 147 w 147"/>
              <a:gd name="T3" fmla="*/ 0 h 177"/>
              <a:gd name="T4" fmla="*/ 0 w 147"/>
              <a:gd name="T5" fmla="*/ 177 h 177"/>
            </a:gdLst>
            <a:ahLst/>
            <a:cxnLst>
              <a:cxn ang="0">
                <a:pos x="T0" y="T1"/>
              </a:cxn>
              <a:cxn ang="0">
                <a:pos x="T2" y="T3"/>
              </a:cxn>
              <a:cxn ang="0">
                <a:pos x="T4" y="T5"/>
              </a:cxn>
            </a:cxnLst>
            <a:rect l="0" t="0" r="r" b="b"/>
            <a:pathLst>
              <a:path w="147" h="177">
                <a:moveTo>
                  <a:pt x="0" y="177"/>
                </a:moveTo>
                <a:lnTo>
                  <a:pt x="147" y="0"/>
                </a:lnTo>
                <a:lnTo>
                  <a:pt x="0" y="177"/>
                </a:lnTo>
                <a:close/>
              </a:path>
            </a:pathLst>
          </a:custGeom>
          <a:solidFill>
            <a:srgbClr val="3D0275"/>
          </a:solidFill>
          <a:ln w="26988">
            <a:solidFill>
              <a:srgbClr val="A89789"/>
            </a:solidFill>
            <a:prstDash val="solid"/>
            <a:round/>
            <a:headEnd/>
            <a:tailEnd/>
          </a:ln>
        </p:spPr>
        <p:txBody>
          <a:bodyPr/>
          <a:lstStyle/>
          <a:p>
            <a:endParaRPr lang="en-GB"/>
          </a:p>
        </p:txBody>
      </p:sp>
      <p:sp>
        <p:nvSpPr>
          <p:cNvPr id="866388" name="Line 84"/>
          <p:cNvSpPr>
            <a:spLocks noChangeShapeType="1"/>
          </p:cNvSpPr>
          <p:nvPr/>
        </p:nvSpPr>
        <p:spPr bwMode="auto">
          <a:xfrm>
            <a:off x="906463" y="2474913"/>
            <a:ext cx="1587" cy="233362"/>
          </a:xfrm>
          <a:prstGeom prst="line">
            <a:avLst/>
          </a:prstGeom>
          <a:noFill/>
          <a:ln w="26988">
            <a:solidFill>
              <a:srgbClr val="A8978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89" name="Freeform 85"/>
          <p:cNvSpPr>
            <a:spLocks/>
          </p:cNvSpPr>
          <p:nvPr/>
        </p:nvSpPr>
        <p:spPr bwMode="auto">
          <a:xfrm>
            <a:off x="906463" y="2708275"/>
            <a:ext cx="554037" cy="1588"/>
          </a:xfrm>
          <a:custGeom>
            <a:avLst/>
            <a:gdLst>
              <a:gd name="T0" fmla="*/ 0 w 349"/>
              <a:gd name="T1" fmla="*/ 4 w 349"/>
              <a:gd name="T2" fmla="*/ 15 w 349"/>
              <a:gd name="T3" fmla="*/ 32 w 349"/>
              <a:gd name="T4" fmla="*/ 54 w 349"/>
              <a:gd name="T5" fmla="*/ 81 w 349"/>
              <a:gd name="T6" fmla="*/ 110 w 349"/>
              <a:gd name="T7" fmla="*/ 142 w 349"/>
              <a:gd name="T8" fmla="*/ 174 w 349"/>
              <a:gd name="T9" fmla="*/ 207 w 349"/>
              <a:gd name="T10" fmla="*/ 239 w 349"/>
              <a:gd name="T11" fmla="*/ 268 w 349"/>
              <a:gd name="T12" fmla="*/ 295 w 349"/>
              <a:gd name="T13" fmla="*/ 317 w 349"/>
              <a:gd name="T14" fmla="*/ 334 w 349"/>
              <a:gd name="T15" fmla="*/ 345 w 349"/>
              <a:gd name="T16" fmla="*/ 349 w 349"/>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Lst>
            <a:rect l="0" t="0" r="r" b="b"/>
            <a:pathLst>
              <a:path w="349">
                <a:moveTo>
                  <a:pt x="0" y="0"/>
                </a:moveTo>
                <a:lnTo>
                  <a:pt x="4" y="0"/>
                </a:lnTo>
                <a:lnTo>
                  <a:pt x="15" y="0"/>
                </a:lnTo>
                <a:lnTo>
                  <a:pt x="32" y="0"/>
                </a:lnTo>
                <a:lnTo>
                  <a:pt x="54" y="0"/>
                </a:lnTo>
                <a:lnTo>
                  <a:pt x="81" y="0"/>
                </a:lnTo>
                <a:lnTo>
                  <a:pt x="110" y="0"/>
                </a:lnTo>
                <a:lnTo>
                  <a:pt x="142" y="0"/>
                </a:lnTo>
                <a:lnTo>
                  <a:pt x="174" y="0"/>
                </a:lnTo>
                <a:lnTo>
                  <a:pt x="207" y="0"/>
                </a:lnTo>
                <a:lnTo>
                  <a:pt x="239" y="0"/>
                </a:lnTo>
                <a:lnTo>
                  <a:pt x="268" y="0"/>
                </a:lnTo>
                <a:lnTo>
                  <a:pt x="295" y="0"/>
                </a:lnTo>
                <a:lnTo>
                  <a:pt x="317" y="0"/>
                </a:lnTo>
                <a:lnTo>
                  <a:pt x="334" y="0"/>
                </a:lnTo>
                <a:lnTo>
                  <a:pt x="345" y="0"/>
                </a:lnTo>
                <a:lnTo>
                  <a:pt x="349" y="0"/>
                </a:lnTo>
              </a:path>
            </a:pathLst>
          </a:custGeom>
          <a:noFill/>
          <a:ln w="26988">
            <a:solidFill>
              <a:srgbClr val="A897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390" name="Freeform 86"/>
          <p:cNvSpPr>
            <a:spLocks/>
          </p:cNvSpPr>
          <p:nvPr/>
        </p:nvSpPr>
        <p:spPr bwMode="auto">
          <a:xfrm>
            <a:off x="906463" y="2690813"/>
            <a:ext cx="1587" cy="33337"/>
          </a:xfrm>
          <a:custGeom>
            <a:avLst/>
            <a:gdLst>
              <a:gd name="T0" fmla="*/ 21 h 21"/>
              <a:gd name="T1" fmla="*/ 0 h 21"/>
              <a:gd name="T2" fmla="*/ 21 h 21"/>
            </a:gdLst>
            <a:ahLst/>
            <a:cxnLst>
              <a:cxn ang="0">
                <a:pos x="0" y="T0"/>
              </a:cxn>
              <a:cxn ang="0">
                <a:pos x="0" y="T1"/>
              </a:cxn>
              <a:cxn ang="0">
                <a:pos x="0" y="T2"/>
              </a:cxn>
            </a:cxnLst>
            <a:rect l="0" t="0" r="r" b="b"/>
            <a:pathLst>
              <a:path h="21">
                <a:moveTo>
                  <a:pt x="0" y="21"/>
                </a:moveTo>
                <a:lnTo>
                  <a:pt x="0" y="0"/>
                </a:lnTo>
                <a:lnTo>
                  <a:pt x="0" y="21"/>
                </a:lnTo>
                <a:close/>
              </a:path>
            </a:pathLst>
          </a:custGeom>
          <a:solidFill>
            <a:srgbClr val="A89789"/>
          </a:solidFill>
          <a:ln w="0">
            <a:solidFill>
              <a:srgbClr val="A89789"/>
            </a:solidFill>
            <a:prstDash val="solid"/>
            <a:round/>
            <a:headEnd/>
            <a:tailEnd/>
          </a:ln>
        </p:spPr>
        <p:txBody>
          <a:bodyPr/>
          <a:lstStyle/>
          <a:p>
            <a:endParaRPr lang="en-GB"/>
          </a:p>
        </p:txBody>
      </p:sp>
      <p:sp>
        <p:nvSpPr>
          <p:cNvPr id="866391" name="Freeform 87"/>
          <p:cNvSpPr>
            <a:spLocks/>
          </p:cNvSpPr>
          <p:nvPr/>
        </p:nvSpPr>
        <p:spPr bwMode="auto">
          <a:xfrm>
            <a:off x="1447800" y="2708275"/>
            <a:ext cx="26988" cy="1588"/>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close/>
              </a:path>
            </a:pathLst>
          </a:custGeom>
          <a:solidFill>
            <a:srgbClr val="A89789"/>
          </a:solidFill>
          <a:ln w="0">
            <a:solidFill>
              <a:srgbClr val="A89789"/>
            </a:solidFill>
            <a:prstDash val="solid"/>
            <a:round/>
            <a:headEnd/>
            <a:tailEnd/>
          </a:ln>
        </p:spPr>
        <p:txBody>
          <a:bodyPr/>
          <a:lstStyle/>
          <a:p>
            <a:endParaRPr lang="en-GB"/>
          </a:p>
        </p:txBody>
      </p:sp>
      <p:sp>
        <p:nvSpPr>
          <p:cNvPr id="866392" name="Freeform 88"/>
          <p:cNvSpPr>
            <a:spLocks/>
          </p:cNvSpPr>
          <p:nvPr/>
        </p:nvSpPr>
        <p:spPr bwMode="auto">
          <a:xfrm>
            <a:off x="1462088" y="2478088"/>
            <a:ext cx="1587" cy="503237"/>
          </a:xfrm>
          <a:custGeom>
            <a:avLst/>
            <a:gdLst>
              <a:gd name="T0" fmla="*/ 0 h 317"/>
              <a:gd name="T1" fmla="*/ 317 h 317"/>
              <a:gd name="T2" fmla="*/ 0 h 317"/>
            </a:gdLst>
            <a:ahLst/>
            <a:cxnLst>
              <a:cxn ang="0">
                <a:pos x="0" y="T0"/>
              </a:cxn>
              <a:cxn ang="0">
                <a:pos x="0" y="T1"/>
              </a:cxn>
              <a:cxn ang="0">
                <a:pos x="0" y="T2"/>
              </a:cxn>
            </a:cxnLst>
            <a:rect l="0" t="0" r="r" b="b"/>
            <a:pathLst>
              <a:path h="317">
                <a:moveTo>
                  <a:pt x="0" y="0"/>
                </a:moveTo>
                <a:lnTo>
                  <a:pt x="0" y="317"/>
                </a:lnTo>
                <a:lnTo>
                  <a:pt x="0" y="0"/>
                </a:lnTo>
                <a:close/>
              </a:path>
            </a:pathLst>
          </a:custGeom>
          <a:solidFill>
            <a:srgbClr val="6F5C4E"/>
          </a:solidFill>
          <a:ln w="26988">
            <a:solidFill>
              <a:srgbClr val="A89789"/>
            </a:solidFill>
            <a:prstDash val="solid"/>
            <a:round/>
            <a:headEnd/>
            <a:tailEnd/>
          </a:ln>
        </p:spPr>
        <p:txBody>
          <a:bodyPr/>
          <a:lstStyle/>
          <a:p>
            <a:endParaRPr lang="en-GB"/>
          </a:p>
        </p:txBody>
      </p:sp>
      <p:sp>
        <p:nvSpPr>
          <p:cNvPr id="866393" name="Freeform 89"/>
          <p:cNvSpPr>
            <a:spLocks/>
          </p:cNvSpPr>
          <p:nvPr/>
        </p:nvSpPr>
        <p:spPr bwMode="auto">
          <a:xfrm>
            <a:off x="2249488" y="2481263"/>
            <a:ext cx="1587" cy="503237"/>
          </a:xfrm>
          <a:custGeom>
            <a:avLst/>
            <a:gdLst>
              <a:gd name="T0" fmla="*/ 0 h 317"/>
              <a:gd name="T1" fmla="*/ 317 h 317"/>
              <a:gd name="T2" fmla="*/ 0 h 317"/>
            </a:gdLst>
            <a:ahLst/>
            <a:cxnLst>
              <a:cxn ang="0">
                <a:pos x="0" y="T0"/>
              </a:cxn>
              <a:cxn ang="0">
                <a:pos x="0" y="T1"/>
              </a:cxn>
              <a:cxn ang="0">
                <a:pos x="0" y="T2"/>
              </a:cxn>
            </a:cxnLst>
            <a:rect l="0" t="0" r="r" b="b"/>
            <a:pathLst>
              <a:path h="317">
                <a:moveTo>
                  <a:pt x="0" y="0"/>
                </a:moveTo>
                <a:lnTo>
                  <a:pt x="0" y="317"/>
                </a:lnTo>
                <a:lnTo>
                  <a:pt x="0" y="0"/>
                </a:lnTo>
                <a:close/>
              </a:path>
            </a:pathLst>
          </a:custGeom>
          <a:solidFill>
            <a:srgbClr val="6F5C4E"/>
          </a:solidFill>
          <a:ln w="26988">
            <a:solidFill>
              <a:srgbClr val="A89789"/>
            </a:solidFill>
            <a:prstDash val="solid"/>
            <a:round/>
            <a:headEnd/>
            <a:tailEnd/>
          </a:ln>
        </p:spPr>
        <p:txBody>
          <a:bodyPr/>
          <a:lstStyle/>
          <a:p>
            <a:endParaRPr lang="en-GB"/>
          </a:p>
        </p:txBody>
      </p:sp>
      <p:sp>
        <p:nvSpPr>
          <p:cNvPr id="866394" name="Freeform 90"/>
          <p:cNvSpPr>
            <a:spLocks/>
          </p:cNvSpPr>
          <p:nvPr/>
        </p:nvSpPr>
        <p:spPr bwMode="auto">
          <a:xfrm>
            <a:off x="1462088" y="2693988"/>
            <a:ext cx="227012" cy="284162"/>
          </a:xfrm>
          <a:custGeom>
            <a:avLst/>
            <a:gdLst>
              <a:gd name="T0" fmla="*/ 0 w 143"/>
              <a:gd name="T1" fmla="*/ 179 h 179"/>
              <a:gd name="T2" fmla="*/ 143 w 143"/>
              <a:gd name="T3" fmla="*/ 0 h 179"/>
              <a:gd name="T4" fmla="*/ 0 w 143"/>
              <a:gd name="T5" fmla="*/ 179 h 179"/>
            </a:gdLst>
            <a:ahLst/>
            <a:cxnLst>
              <a:cxn ang="0">
                <a:pos x="T0" y="T1"/>
              </a:cxn>
              <a:cxn ang="0">
                <a:pos x="T2" y="T3"/>
              </a:cxn>
              <a:cxn ang="0">
                <a:pos x="T4" y="T5"/>
              </a:cxn>
            </a:cxnLst>
            <a:rect l="0" t="0" r="r" b="b"/>
            <a:pathLst>
              <a:path w="143" h="179">
                <a:moveTo>
                  <a:pt x="0" y="179"/>
                </a:moveTo>
                <a:lnTo>
                  <a:pt x="143" y="0"/>
                </a:lnTo>
                <a:lnTo>
                  <a:pt x="0" y="179"/>
                </a:lnTo>
                <a:close/>
              </a:path>
            </a:pathLst>
          </a:custGeom>
          <a:solidFill>
            <a:srgbClr val="3D0275"/>
          </a:solidFill>
          <a:ln w="26988">
            <a:solidFill>
              <a:srgbClr val="A89789"/>
            </a:solidFill>
            <a:prstDash val="solid"/>
            <a:round/>
            <a:headEnd/>
            <a:tailEnd/>
          </a:ln>
        </p:spPr>
        <p:txBody>
          <a:bodyPr/>
          <a:lstStyle/>
          <a:p>
            <a:endParaRPr lang="en-GB"/>
          </a:p>
        </p:txBody>
      </p:sp>
      <p:sp>
        <p:nvSpPr>
          <p:cNvPr id="866395" name="Line 91"/>
          <p:cNvSpPr>
            <a:spLocks noChangeShapeType="1"/>
          </p:cNvSpPr>
          <p:nvPr/>
        </p:nvSpPr>
        <p:spPr bwMode="auto">
          <a:xfrm>
            <a:off x="1685925" y="2471738"/>
            <a:ext cx="1588" cy="233362"/>
          </a:xfrm>
          <a:prstGeom prst="line">
            <a:avLst/>
          </a:prstGeom>
          <a:noFill/>
          <a:ln w="26988">
            <a:solidFill>
              <a:srgbClr val="A8978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396" name="Freeform 92"/>
          <p:cNvSpPr>
            <a:spLocks/>
          </p:cNvSpPr>
          <p:nvPr/>
        </p:nvSpPr>
        <p:spPr bwMode="auto">
          <a:xfrm>
            <a:off x="1685925" y="2705100"/>
            <a:ext cx="555625" cy="1588"/>
          </a:xfrm>
          <a:custGeom>
            <a:avLst/>
            <a:gdLst>
              <a:gd name="T0" fmla="*/ 0 w 350"/>
              <a:gd name="T1" fmla="*/ 4 w 350"/>
              <a:gd name="T2" fmla="*/ 15 w 350"/>
              <a:gd name="T3" fmla="*/ 32 w 350"/>
              <a:gd name="T4" fmla="*/ 55 w 350"/>
              <a:gd name="T5" fmla="*/ 81 w 350"/>
              <a:gd name="T6" fmla="*/ 111 w 350"/>
              <a:gd name="T7" fmla="*/ 142 w 350"/>
              <a:gd name="T8" fmla="*/ 175 w 350"/>
              <a:gd name="T9" fmla="*/ 207 w 350"/>
              <a:gd name="T10" fmla="*/ 239 w 350"/>
              <a:gd name="T11" fmla="*/ 269 w 350"/>
              <a:gd name="T12" fmla="*/ 295 w 350"/>
              <a:gd name="T13" fmla="*/ 317 w 350"/>
              <a:gd name="T14" fmla="*/ 335 w 350"/>
              <a:gd name="T15" fmla="*/ 346 w 350"/>
              <a:gd name="T16" fmla="*/ 350 w 35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Lst>
            <a:rect l="0" t="0" r="r" b="b"/>
            <a:pathLst>
              <a:path w="350">
                <a:moveTo>
                  <a:pt x="0" y="0"/>
                </a:moveTo>
                <a:lnTo>
                  <a:pt x="4" y="0"/>
                </a:lnTo>
                <a:lnTo>
                  <a:pt x="15" y="0"/>
                </a:lnTo>
                <a:lnTo>
                  <a:pt x="32" y="0"/>
                </a:lnTo>
                <a:lnTo>
                  <a:pt x="55" y="0"/>
                </a:lnTo>
                <a:lnTo>
                  <a:pt x="81" y="0"/>
                </a:lnTo>
                <a:lnTo>
                  <a:pt x="111" y="0"/>
                </a:lnTo>
                <a:lnTo>
                  <a:pt x="142" y="0"/>
                </a:lnTo>
                <a:lnTo>
                  <a:pt x="175" y="0"/>
                </a:lnTo>
                <a:lnTo>
                  <a:pt x="207" y="0"/>
                </a:lnTo>
                <a:lnTo>
                  <a:pt x="239" y="0"/>
                </a:lnTo>
                <a:lnTo>
                  <a:pt x="269" y="0"/>
                </a:lnTo>
                <a:lnTo>
                  <a:pt x="295" y="0"/>
                </a:lnTo>
                <a:lnTo>
                  <a:pt x="317" y="0"/>
                </a:lnTo>
                <a:lnTo>
                  <a:pt x="335" y="0"/>
                </a:lnTo>
                <a:lnTo>
                  <a:pt x="346" y="0"/>
                </a:lnTo>
                <a:lnTo>
                  <a:pt x="350" y="0"/>
                </a:lnTo>
              </a:path>
            </a:pathLst>
          </a:custGeom>
          <a:noFill/>
          <a:ln w="26988">
            <a:solidFill>
              <a:srgbClr val="A897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397" name="Freeform 93"/>
          <p:cNvSpPr>
            <a:spLocks/>
          </p:cNvSpPr>
          <p:nvPr/>
        </p:nvSpPr>
        <p:spPr bwMode="auto">
          <a:xfrm>
            <a:off x="1685925" y="2687638"/>
            <a:ext cx="1588" cy="33337"/>
          </a:xfrm>
          <a:custGeom>
            <a:avLst/>
            <a:gdLst>
              <a:gd name="T0" fmla="*/ 21 h 21"/>
              <a:gd name="T1" fmla="*/ 0 h 21"/>
              <a:gd name="T2" fmla="*/ 21 h 21"/>
            </a:gdLst>
            <a:ahLst/>
            <a:cxnLst>
              <a:cxn ang="0">
                <a:pos x="0" y="T0"/>
              </a:cxn>
              <a:cxn ang="0">
                <a:pos x="0" y="T1"/>
              </a:cxn>
              <a:cxn ang="0">
                <a:pos x="0" y="T2"/>
              </a:cxn>
            </a:cxnLst>
            <a:rect l="0" t="0" r="r" b="b"/>
            <a:pathLst>
              <a:path h="21">
                <a:moveTo>
                  <a:pt x="0" y="21"/>
                </a:moveTo>
                <a:lnTo>
                  <a:pt x="0" y="0"/>
                </a:lnTo>
                <a:lnTo>
                  <a:pt x="0" y="21"/>
                </a:lnTo>
                <a:close/>
              </a:path>
            </a:pathLst>
          </a:custGeom>
          <a:solidFill>
            <a:srgbClr val="A89789"/>
          </a:solidFill>
          <a:ln w="0">
            <a:solidFill>
              <a:srgbClr val="A89789"/>
            </a:solidFill>
            <a:prstDash val="solid"/>
            <a:round/>
            <a:headEnd/>
            <a:tailEnd/>
          </a:ln>
        </p:spPr>
        <p:txBody>
          <a:bodyPr/>
          <a:lstStyle/>
          <a:p>
            <a:endParaRPr lang="en-GB"/>
          </a:p>
        </p:txBody>
      </p:sp>
      <p:sp>
        <p:nvSpPr>
          <p:cNvPr id="866398" name="Freeform 94"/>
          <p:cNvSpPr>
            <a:spLocks/>
          </p:cNvSpPr>
          <p:nvPr/>
        </p:nvSpPr>
        <p:spPr bwMode="auto">
          <a:xfrm>
            <a:off x="2227263" y="2705100"/>
            <a:ext cx="26987" cy="1588"/>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close/>
              </a:path>
            </a:pathLst>
          </a:custGeom>
          <a:solidFill>
            <a:srgbClr val="A89789"/>
          </a:solidFill>
          <a:ln w="0">
            <a:solidFill>
              <a:srgbClr val="A89789"/>
            </a:solidFill>
            <a:prstDash val="solid"/>
            <a:round/>
            <a:headEnd/>
            <a:tailEnd/>
          </a:ln>
        </p:spPr>
        <p:txBody>
          <a:bodyPr/>
          <a:lstStyle/>
          <a:p>
            <a:endParaRPr lang="en-GB"/>
          </a:p>
        </p:txBody>
      </p:sp>
      <p:sp>
        <p:nvSpPr>
          <p:cNvPr id="866399" name="Freeform 95"/>
          <p:cNvSpPr>
            <a:spLocks/>
          </p:cNvSpPr>
          <p:nvPr/>
        </p:nvSpPr>
        <p:spPr bwMode="auto">
          <a:xfrm>
            <a:off x="2247900" y="2697163"/>
            <a:ext cx="215900" cy="277812"/>
          </a:xfrm>
          <a:custGeom>
            <a:avLst/>
            <a:gdLst>
              <a:gd name="T0" fmla="*/ 0 w 136"/>
              <a:gd name="T1" fmla="*/ 175 h 175"/>
              <a:gd name="T2" fmla="*/ 136 w 136"/>
              <a:gd name="T3" fmla="*/ 0 h 175"/>
              <a:gd name="T4" fmla="*/ 0 w 136"/>
              <a:gd name="T5" fmla="*/ 175 h 175"/>
            </a:gdLst>
            <a:ahLst/>
            <a:cxnLst>
              <a:cxn ang="0">
                <a:pos x="T0" y="T1"/>
              </a:cxn>
              <a:cxn ang="0">
                <a:pos x="T2" y="T3"/>
              </a:cxn>
              <a:cxn ang="0">
                <a:pos x="T4" y="T5"/>
              </a:cxn>
            </a:cxnLst>
            <a:rect l="0" t="0" r="r" b="b"/>
            <a:pathLst>
              <a:path w="136" h="175">
                <a:moveTo>
                  <a:pt x="0" y="175"/>
                </a:moveTo>
                <a:lnTo>
                  <a:pt x="136" y="0"/>
                </a:lnTo>
                <a:lnTo>
                  <a:pt x="0" y="175"/>
                </a:lnTo>
                <a:close/>
              </a:path>
            </a:pathLst>
          </a:custGeom>
          <a:solidFill>
            <a:srgbClr val="3D0275"/>
          </a:solidFill>
          <a:ln w="26988">
            <a:solidFill>
              <a:srgbClr val="A89789"/>
            </a:solidFill>
            <a:prstDash val="solid"/>
            <a:round/>
            <a:headEnd/>
            <a:tailEnd/>
          </a:ln>
        </p:spPr>
        <p:txBody>
          <a:bodyPr/>
          <a:lstStyle/>
          <a:p>
            <a:endParaRPr lang="en-GB"/>
          </a:p>
        </p:txBody>
      </p:sp>
      <p:sp>
        <p:nvSpPr>
          <p:cNvPr id="866400" name="Line 96"/>
          <p:cNvSpPr>
            <a:spLocks noChangeShapeType="1"/>
          </p:cNvSpPr>
          <p:nvPr/>
        </p:nvSpPr>
        <p:spPr bwMode="auto">
          <a:xfrm>
            <a:off x="2460625" y="2474913"/>
            <a:ext cx="1588" cy="233362"/>
          </a:xfrm>
          <a:prstGeom prst="line">
            <a:avLst/>
          </a:prstGeom>
          <a:noFill/>
          <a:ln w="26988">
            <a:solidFill>
              <a:srgbClr val="A8978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401" name="Freeform 97"/>
          <p:cNvSpPr>
            <a:spLocks/>
          </p:cNvSpPr>
          <p:nvPr/>
        </p:nvSpPr>
        <p:spPr bwMode="auto">
          <a:xfrm>
            <a:off x="2460625" y="2706688"/>
            <a:ext cx="785813" cy="1587"/>
          </a:xfrm>
          <a:custGeom>
            <a:avLst/>
            <a:gdLst>
              <a:gd name="T0" fmla="*/ 0 w 495"/>
              <a:gd name="T1" fmla="*/ 1 h 1"/>
              <a:gd name="T2" fmla="*/ 6 w 495"/>
              <a:gd name="T3" fmla="*/ 1 h 1"/>
              <a:gd name="T4" fmla="*/ 21 w 495"/>
              <a:gd name="T5" fmla="*/ 1 h 1"/>
              <a:gd name="T6" fmla="*/ 46 w 495"/>
              <a:gd name="T7" fmla="*/ 1 h 1"/>
              <a:gd name="T8" fmla="*/ 77 w 495"/>
              <a:gd name="T9" fmla="*/ 1 h 1"/>
              <a:gd name="T10" fmla="*/ 115 w 495"/>
              <a:gd name="T11" fmla="*/ 1 h 1"/>
              <a:gd name="T12" fmla="*/ 157 w 495"/>
              <a:gd name="T13" fmla="*/ 1 h 1"/>
              <a:gd name="T14" fmla="*/ 201 w 495"/>
              <a:gd name="T15" fmla="*/ 1 h 1"/>
              <a:gd name="T16" fmla="*/ 247 w 495"/>
              <a:gd name="T17" fmla="*/ 1 h 1"/>
              <a:gd name="T18" fmla="*/ 294 w 495"/>
              <a:gd name="T19" fmla="*/ 1 h 1"/>
              <a:gd name="T20" fmla="*/ 338 w 495"/>
              <a:gd name="T21" fmla="*/ 1 h 1"/>
              <a:gd name="T22" fmla="*/ 380 w 495"/>
              <a:gd name="T23" fmla="*/ 1 h 1"/>
              <a:gd name="T24" fmla="*/ 417 w 495"/>
              <a:gd name="T25" fmla="*/ 1 h 1"/>
              <a:gd name="T26" fmla="*/ 449 w 495"/>
              <a:gd name="T27" fmla="*/ 1 h 1"/>
              <a:gd name="T28" fmla="*/ 473 w 495"/>
              <a:gd name="T29" fmla="*/ 1 h 1"/>
              <a:gd name="T30" fmla="*/ 489 w 495"/>
              <a:gd name="T31" fmla="*/ 0 h 1"/>
              <a:gd name="T32" fmla="*/ 495 w 495"/>
              <a:gd name="T3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5" h="1">
                <a:moveTo>
                  <a:pt x="0" y="1"/>
                </a:moveTo>
                <a:lnTo>
                  <a:pt x="6" y="1"/>
                </a:lnTo>
                <a:lnTo>
                  <a:pt x="21" y="1"/>
                </a:lnTo>
                <a:lnTo>
                  <a:pt x="46" y="1"/>
                </a:lnTo>
                <a:lnTo>
                  <a:pt x="77" y="1"/>
                </a:lnTo>
                <a:lnTo>
                  <a:pt x="115" y="1"/>
                </a:lnTo>
                <a:lnTo>
                  <a:pt x="157" y="1"/>
                </a:lnTo>
                <a:lnTo>
                  <a:pt x="201" y="1"/>
                </a:lnTo>
                <a:lnTo>
                  <a:pt x="247" y="1"/>
                </a:lnTo>
                <a:lnTo>
                  <a:pt x="294" y="1"/>
                </a:lnTo>
                <a:lnTo>
                  <a:pt x="338" y="1"/>
                </a:lnTo>
                <a:lnTo>
                  <a:pt x="380" y="1"/>
                </a:lnTo>
                <a:lnTo>
                  <a:pt x="417" y="1"/>
                </a:lnTo>
                <a:lnTo>
                  <a:pt x="449" y="1"/>
                </a:lnTo>
                <a:lnTo>
                  <a:pt x="473" y="1"/>
                </a:lnTo>
                <a:lnTo>
                  <a:pt x="489" y="0"/>
                </a:lnTo>
                <a:lnTo>
                  <a:pt x="495" y="0"/>
                </a:lnTo>
              </a:path>
            </a:pathLst>
          </a:custGeom>
          <a:noFill/>
          <a:ln w="26988">
            <a:solidFill>
              <a:srgbClr val="A897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402" name="Freeform 98"/>
          <p:cNvSpPr>
            <a:spLocks/>
          </p:cNvSpPr>
          <p:nvPr/>
        </p:nvSpPr>
        <p:spPr bwMode="auto">
          <a:xfrm>
            <a:off x="2460625" y="2690813"/>
            <a:ext cx="1588" cy="33337"/>
          </a:xfrm>
          <a:custGeom>
            <a:avLst/>
            <a:gdLst>
              <a:gd name="T0" fmla="*/ 21 h 21"/>
              <a:gd name="T1" fmla="*/ 0 h 21"/>
              <a:gd name="T2" fmla="*/ 21 h 21"/>
            </a:gdLst>
            <a:ahLst/>
            <a:cxnLst>
              <a:cxn ang="0">
                <a:pos x="0" y="T0"/>
              </a:cxn>
              <a:cxn ang="0">
                <a:pos x="0" y="T1"/>
              </a:cxn>
              <a:cxn ang="0">
                <a:pos x="0" y="T2"/>
              </a:cxn>
            </a:cxnLst>
            <a:rect l="0" t="0" r="r" b="b"/>
            <a:pathLst>
              <a:path h="21">
                <a:moveTo>
                  <a:pt x="0" y="21"/>
                </a:moveTo>
                <a:lnTo>
                  <a:pt x="0" y="0"/>
                </a:lnTo>
                <a:lnTo>
                  <a:pt x="0" y="21"/>
                </a:lnTo>
                <a:close/>
              </a:path>
            </a:pathLst>
          </a:custGeom>
          <a:solidFill>
            <a:srgbClr val="A89789"/>
          </a:solidFill>
          <a:ln w="0">
            <a:solidFill>
              <a:srgbClr val="A89789"/>
            </a:solidFill>
            <a:prstDash val="solid"/>
            <a:round/>
            <a:headEnd/>
            <a:tailEnd/>
          </a:ln>
        </p:spPr>
        <p:txBody>
          <a:bodyPr/>
          <a:lstStyle/>
          <a:p>
            <a:endParaRPr lang="en-GB"/>
          </a:p>
        </p:txBody>
      </p:sp>
      <p:sp>
        <p:nvSpPr>
          <p:cNvPr id="866403" name="Freeform 99"/>
          <p:cNvSpPr>
            <a:spLocks/>
          </p:cNvSpPr>
          <p:nvPr/>
        </p:nvSpPr>
        <p:spPr bwMode="auto">
          <a:xfrm>
            <a:off x="3232150" y="2706688"/>
            <a:ext cx="26988" cy="1587"/>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close/>
              </a:path>
            </a:pathLst>
          </a:custGeom>
          <a:solidFill>
            <a:srgbClr val="A89789"/>
          </a:solidFill>
          <a:ln w="0">
            <a:solidFill>
              <a:srgbClr val="A89789"/>
            </a:solidFill>
            <a:prstDash val="solid"/>
            <a:round/>
            <a:headEnd/>
            <a:tailEnd/>
          </a:ln>
        </p:spPr>
        <p:txBody>
          <a:bodyPr/>
          <a:lstStyle/>
          <a:p>
            <a:endParaRPr lang="en-GB"/>
          </a:p>
        </p:txBody>
      </p:sp>
      <p:sp>
        <p:nvSpPr>
          <p:cNvPr id="866404" name="Freeform 100"/>
          <p:cNvSpPr>
            <a:spLocks/>
          </p:cNvSpPr>
          <p:nvPr/>
        </p:nvSpPr>
        <p:spPr bwMode="auto">
          <a:xfrm>
            <a:off x="3241675" y="2255838"/>
            <a:ext cx="1588" cy="474662"/>
          </a:xfrm>
          <a:custGeom>
            <a:avLst/>
            <a:gdLst>
              <a:gd name="T0" fmla="*/ 0 h 299"/>
              <a:gd name="T1" fmla="*/ 4 h 299"/>
              <a:gd name="T2" fmla="*/ 13 h 299"/>
              <a:gd name="T3" fmla="*/ 28 h 299"/>
              <a:gd name="T4" fmla="*/ 47 h 299"/>
              <a:gd name="T5" fmla="*/ 69 h 299"/>
              <a:gd name="T6" fmla="*/ 94 h 299"/>
              <a:gd name="T7" fmla="*/ 121 h 299"/>
              <a:gd name="T8" fmla="*/ 149 h 299"/>
              <a:gd name="T9" fmla="*/ 176 h 299"/>
              <a:gd name="T10" fmla="*/ 203 h 299"/>
              <a:gd name="T11" fmla="*/ 229 h 299"/>
              <a:gd name="T12" fmla="*/ 251 h 299"/>
              <a:gd name="T13" fmla="*/ 270 h 299"/>
              <a:gd name="T14" fmla="*/ 285 h 299"/>
              <a:gd name="T15" fmla="*/ 295 h 299"/>
              <a:gd name="T16" fmla="*/ 299 h 299"/>
              <a:gd name="T17" fmla="*/ 0 h 29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Lst>
            <a:rect l="0" t="0" r="r" b="b"/>
            <a:pathLst>
              <a:path h="299">
                <a:moveTo>
                  <a:pt x="0" y="0"/>
                </a:moveTo>
                <a:lnTo>
                  <a:pt x="0" y="4"/>
                </a:lnTo>
                <a:lnTo>
                  <a:pt x="0" y="13"/>
                </a:lnTo>
                <a:lnTo>
                  <a:pt x="0" y="28"/>
                </a:lnTo>
                <a:lnTo>
                  <a:pt x="0" y="47"/>
                </a:lnTo>
                <a:lnTo>
                  <a:pt x="0" y="69"/>
                </a:lnTo>
                <a:lnTo>
                  <a:pt x="0" y="94"/>
                </a:lnTo>
                <a:lnTo>
                  <a:pt x="0" y="121"/>
                </a:lnTo>
                <a:lnTo>
                  <a:pt x="0" y="149"/>
                </a:lnTo>
                <a:lnTo>
                  <a:pt x="0" y="176"/>
                </a:lnTo>
                <a:lnTo>
                  <a:pt x="0" y="203"/>
                </a:lnTo>
                <a:lnTo>
                  <a:pt x="0" y="229"/>
                </a:lnTo>
                <a:lnTo>
                  <a:pt x="0" y="251"/>
                </a:lnTo>
                <a:lnTo>
                  <a:pt x="0" y="270"/>
                </a:lnTo>
                <a:lnTo>
                  <a:pt x="0" y="285"/>
                </a:lnTo>
                <a:lnTo>
                  <a:pt x="0" y="295"/>
                </a:lnTo>
                <a:lnTo>
                  <a:pt x="0" y="299"/>
                </a:lnTo>
                <a:lnTo>
                  <a:pt x="0" y="0"/>
                </a:lnTo>
                <a:close/>
              </a:path>
            </a:pathLst>
          </a:custGeom>
          <a:solidFill>
            <a:srgbClr val="6F5C4E"/>
          </a:solidFill>
          <a:ln w="26988">
            <a:solidFill>
              <a:srgbClr val="A89789"/>
            </a:solidFill>
            <a:prstDash val="solid"/>
            <a:round/>
            <a:headEnd/>
            <a:tailEnd/>
          </a:ln>
        </p:spPr>
        <p:txBody>
          <a:bodyPr/>
          <a:lstStyle/>
          <a:p>
            <a:endParaRPr lang="en-GB"/>
          </a:p>
        </p:txBody>
      </p:sp>
      <p:sp>
        <p:nvSpPr>
          <p:cNvPr id="866405" name="Freeform 101"/>
          <p:cNvSpPr>
            <a:spLocks/>
          </p:cNvSpPr>
          <p:nvPr/>
        </p:nvSpPr>
        <p:spPr bwMode="auto">
          <a:xfrm>
            <a:off x="3435350" y="2019300"/>
            <a:ext cx="1588" cy="457200"/>
          </a:xfrm>
          <a:custGeom>
            <a:avLst/>
            <a:gdLst>
              <a:gd name="T0" fmla="*/ 288 h 288"/>
              <a:gd name="T1" fmla="*/ 285 h 288"/>
              <a:gd name="T2" fmla="*/ 275 h 288"/>
              <a:gd name="T3" fmla="*/ 261 h 288"/>
              <a:gd name="T4" fmla="*/ 242 h 288"/>
              <a:gd name="T5" fmla="*/ 220 h 288"/>
              <a:gd name="T6" fmla="*/ 196 h 288"/>
              <a:gd name="T7" fmla="*/ 170 h 288"/>
              <a:gd name="T8" fmla="*/ 143 h 288"/>
              <a:gd name="T9" fmla="*/ 116 h 288"/>
              <a:gd name="T10" fmla="*/ 90 h 288"/>
              <a:gd name="T11" fmla="*/ 66 h 288"/>
              <a:gd name="T12" fmla="*/ 44 h 288"/>
              <a:gd name="T13" fmla="*/ 26 h 288"/>
              <a:gd name="T14" fmla="*/ 12 h 288"/>
              <a:gd name="T15" fmla="*/ 3 h 288"/>
              <a:gd name="T16" fmla="*/ 0 h 288"/>
              <a:gd name="T17" fmla="*/ 288 h 28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Lst>
            <a:rect l="0" t="0" r="r" b="b"/>
            <a:pathLst>
              <a:path h="288">
                <a:moveTo>
                  <a:pt x="0" y="288"/>
                </a:moveTo>
                <a:lnTo>
                  <a:pt x="0" y="285"/>
                </a:lnTo>
                <a:lnTo>
                  <a:pt x="0" y="275"/>
                </a:lnTo>
                <a:lnTo>
                  <a:pt x="0" y="261"/>
                </a:lnTo>
                <a:lnTo>
                  <a:pt x="0" y="242"/>
                </a:lnTo>
                <a:lnTo>
                  <a:pt x="0" y="220"/>
                </a:lnTo>
                <a:lnTo>
                  <a:pt x="0" y="196"/>
                </a:lnTo>
                <a:lnTo>
                  <a:pt x="0" y="170"/>
                </a:lnTo>
                <a:lnTo>
                  <a:pt x="0" y="143"/>
                </a:lnTo>
                <a:lnTo>
                  <a:pt x="0" y="116"/>
                </a:lnTo>
                <a:lnTo>
                  <a:pt x="0" y="90"/>
                </a:lnTo>
                <a:lnTo>
                  <a:pt x="0" y="66"/>
                </a:lnTo>
                <a:lnTo>
                  <a:pt x="0" y="44"/>
                </a:lnTo>
                <a:lnTo>
                  <a:pt x="0" y="26"/>
                </a:lnTo>
                <a:lnTo>
                  <a:pt x="0" y="12"/>
                </a:lnTo>
                <a:lnTo>
                  <a:pt x="0" y="3"/>
                </a:lnTo>
                <a:lnTo>
                  <a:pt x="0" y="0"/>
                </a:lnTo>
                <a:lnTo>
                  <a:pt x="0" y="288"/>
                </a:lnTo>
                <a:close/>
              </a:path>
            </a:pathLst>
          </a:custGeom>
          <a:solidFill>
            <a:srgbClr val="6F5C4E"/>
          </a:solidFill>
          <a:ln w="26988">
            <a:solidFill>
              <a:srgbClr val="A89789"/>
            </a:solidFill>
            <a:prstDash val="solid"/>
            <a:round/>
            <a:headEnd/>
            <a:tailEnd/>
          </a:ln>
        </p:spPr>
        <p:txBody>
          <a:bodyPr/>
          <a:lstStyle/>
          <a:p>
            <a:endParaRPr lang="en-GB"/>
          </a:p>
        </p:txBody>
      </p:sp>
      <p:sp>
        <p:nvSpPr>
          <p:cNvPr id="866406" name="Freeform 102"/>
          <p:cNvSpPr>
            <a:spLocks/>
          </p:cNvSpPr>
          <p:nvPr/>
        </p:nvSpPr>
        <p:spPr bwMode="auto">
          <a:xfrm>
            <a:off x="3629025" y="1771650"/>
            <a:ext cx="1588" cy="473075"/>
          </a:xfrm>
          <a:custGeom>
            <a:avLst/>
            <a:gdLst>
              <a:gd name="T0" fmla="*/ 0 h 298"/>
              <a:gd name="T1" fmla="*/ 3 h 298"/>
              <a:gd name="T2" fmla="*/ 13 h 298"/>
              <a:gd name="T3" fmla="*/ 27 h 298"/>
              <a:gd name="T4" fmla="*/ 46 h 298"/>
              <a:gd name="T5" fmla="*/ 69 h 298"/>
              <a:gd name="T6" fmla="*/ 94 h 298"/>
              <a:gd name="T7" fmla="*/ 121 h 298"/>
              <a:gd name="T8" fmla="*/ 148 h 298"/>
              <a:gd name="T9" fmla="*/ 176 h 298"/>
              <a:gd name="T10" fmla="*/ 203 h 298"/>
              <a:gd name="T11" fmla="*/ 228 h 298"/>
              <a:gd name="T12" fmla="*/ 251 h 298"/>
              <a:gd name="T13" fmla="*/ 270 h 298"/>
              <a:gd name="T14" fmla="*/ 285 h 298"/>
              <a:gd name="T15" fmla="*/ 294 h 298"/>
              <a:gd name="T16" fmla="*/ 298 h 298"/>
              <a:gd name="T17" fmla="*/ 0 h 29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Lst>
            <a:rect l="0" t="0" r="r" b="b"/>
            <a:pathLst>
              <a:path h="298">
                <a:moveTo>
                  <a:pt x="0" y="0"/>
                </a:moveTo>
                <a:lnTo>
                  <a:pt x="0" y="3"/>
                </a:lnTo>
                <a:lnTo>
                  <a:pt x="0" y="13"/>
                </a:lnTo>
                <a:lnTo>
                  <a:pt x="0" y="27"/>
                </a:lnTo>
                <a:lnTo>
                  <a:pt x="0" y="46"/>
                </a:lnTo>
                <a:lnTo>
                  <a:pt x="0" y="69"/>
                </a:lnTo>
                <a:lnTo>
                  <a:pt x="0" y="94"/>
                </a:lnTo>
                <a:lnTo>
                  <a:pt x="0" y="121"/>
                </a:lnTo>
                <a:lnTo>
                  <a:pt x="0" y="148"/>
                </a:lnTo>
                <a:lnTo>
                  <a:pt x="0" y="176"/>
                </a:lnTo>
                <a:lnTo>
                  <a:pt x="0" y="203"/>
                </a:lnTo>
                <a:lnTo>
                  <a:pt x="0" y="228"/>
                </a:lnTo>
                <a:lnTo>
                  <a:pt x="0" y="251"/>
                </a:lnTo>
                <a:lnTo>
                  <a:pt x="0" y="270"/>
                </a:lnTo>
                <a:lnTo>
                  <a:pt x="0" y="285"/>
                </a:lnTo>
                <a:lnTo>
                  <a:pt x="0" y="294"/>
                </a:lnTo>
                <a:lnTo>
                  <a:pt x="0" y="298"/>
                </a:lnTo>
                <a:lnTo>
                  <a:pt x="0" y="0"/>
                </a:lnTo>
                <a:close/>
              </a:path>
            </a:pathLst>
          </a:custGeom>
          <a:solidFill>
            <a:srgbClr val="6F5C4E"/>
          </a:solidFill>
          <a:ln w="26988">
            <a:solidFill>
              <a:srgbClr val="A89789"/>
            </a:solidFill>
            <a:prstDash val="solid"/>
            <a:round/>
            <a:headEnd/>
            <a:tailEnd/>
          </a:ln>
        </p:spPr>
        <p:txBody>
          <a:bodyPr/>
          <a:lstStyle/>
          <a:p>
            <a:endParaRPr lang="en-GB"/>
          </a:p>
        </p:txBody>
      </p:sp>
      <p:sp>
        <p:nvSpPr>
          <p:cNvPr id="866407" name="Freeform 103"/>
          <p:cNvSpPr>
            <a:spLocks/>
          </p:cNvSpPr>
          <p:nvPr/>
        </p:nvSpPr>
        <p:spPr bwMode="auto">
          <a:xfrm>
            <a:off x="3235325" y="2465388"/>
            <a:ext cx="195263" cy="1587"/>
          </a:xfrm>
          <a:custGeom>
            <a:avLst/>
            <a:gdLst>
              <a:gd name="T0" fmla="*/ 0 w 123"/>
              <a:gd name="T1" fmla="*/ 123 w 123"/>
              <a:gd name="T2" fmla="*/ 0 w 123"/>
            </a:gdLst>
            <a:ahLst/>
            <a:cxnLst>
              <a:cxn ang="0">
                <a:pos x="T0" y="0"/>
              </a:cxn>
              <a:cxn ang="0">
                <a:pos x="T1" y="0"/>
              </a:cxn>
              <a:cxn ang="0">
                <a:pos x="T2" y="0"/>
              </a:cxn>
            </a:cxnLst>
            <a:rect l="0" t="0" r="r" b="b"/>
            <a:pathLst>
              <a:path w="123">
                <a:moveTo>
                  <a:pt x="0" y="0"/>
                </a:moveTo>
                <a:lnTo>
                  <a:pt x="123" y="0"/>
                </a:lnTo>
                <a:lnTo>
                  <a:pt x="0" y="0"/>
                </a:lnTo>
                <a:close/>
              </a:path>
            </a:pathLst>
          </a:custGeom>
          <a:solidFill>
            <a:srgbClr val="6F5C4E"/>
          </a:solidFill>
          <a:ln w="26988">
            <a:solidFill>
              <a:srgbClr val="A89789"/>
            </a:solidFill>
            <a:prstDash val="solid"/>
            <a:round/>
            <a:headEnd/>
            <a:tailEnd/>
          </a:ln>
        </p:spPr>
        <p:txBody>
          <a:bodyPr/>
          <a:lstStyle/>
          <a:p>
            <a:endParaRPr lang="en-GB"/>
          </a:p>
        </p:txBody>
      </p:sp>
      <p:sp>
        <p:nvSpPr>
          <p:cNvPr id="866408" name="Freeform 104"/>
          <p:cNvSpPr>
            <a:spLocks/>
          </p:cNvSpPr>
          <p:nvPr/>
        </p:nvSpPr>
        <p:spPr bwMode="auto">
          <a:xfrm>
            <a:off x="3429000" y="2220913"/>
            <a:ext cx="193675" cy="1587"/>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6F5C4E"/>
          </a:solidFill>
          <a:ln w="26988">
            <a:solidFill>
              <a:srgbClr val="A89789"/>
            </a:solidFill>
            <a:prstDash val="solid"/>
            <a:round/>
            <a:headEnd/>
            <a:tailEnd/>
          </a:ln>
        </p:spPr>
        <p:txBody>
          <a:bodyPr/>
          <a:lstStyle/>
          <a:p>
            <a:endParaRPr lang="en-GB"/>
          </a:p>
        </p:txBody>
      </p:sp>
      <p:sp>
        <p:nvSpPr>
          <p:cNvPr id="866409" name="Freeform 105"/>
          <p:cNvSpPr>
            <a:spLocks/>
          </p:cNvSpPr>
          <p:nvPr/>
        </p:nvSpPr>
        <p:spPr bwMode="auto">
          <a:xfrm>
            <a:off x="3633788" y="1989138"/>
            <a:ext cx="193675" cy="1587"/>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6F5C4E"/>
          </a:solidFill>
          <a:ln w="26988">
            <a:solidFill>
              <a:srgbClr val="A89789"/>
            </a:solidFill>
            <a:prstDash val="solid"/>
            <a:round/>
            <a:headEnd/>
            <a:tailEnd/>
          </a:ln>
        </p:spPr>
        <p:txBody>
          <a:bodyPr/>
          <a:lstStyle/>
          <a:p>
            <a:endParaRPr lang="en-GB"/>
          </a:p>
        </p:txBody>
      </p:sp>
      <p:sp>
        <p:nvSpPr>
          <p:cNvPr id="866410" name="Freeform 106"/>
          <p:cNvSpPr>
            <a:spLocks/>
          </p:cNvSpPr>
          <p:nvPr/>
        </p:nvSpPr>
        <p:spPr bwMode="auto">
          <a:xfrm>
            <a:off x="671513" y="1135063"/>
            <a:ext cx="3151187" cy="1335087"/>
          </a:xfrm>
          <a:custGeom>
            <a:avLst/>
            <a:gdLst>
              <a:gd name="T0" fmla="*/ 0 w 1985"/>
              <a:gd name="T1" fmla="*/ 512 h 841"/>
              <a:gd name="T2" fmla="*/ 580 w 1985"/>
              <a:gd name="T3" fmla="*/ 3 h 841"/>
              <a:gd name="T4" fmla="*/ 1985 w 1985"/>
              <a:gd name="T5" fmla="*/ 0 h 841"/>
              <a:gd name="T6" fmla="*/ 1985 w 1985"/>
              <a:gd name="T7" fmla="*/ 264 h 841"/>
              <a:gd name="T8" fmla="*/ 1497 w 1985"/>
              <a:gd name="T9" fmla="*/ 841 h 841"/>
              <a:gd name="T10" fmla="*/ 1497 w 1985"/>
              <a:gd name="T11" fmla="*/ 519 h 841"/>
              <a:gd name="T12" fmla="*/ 0 w 1985"/>
              <a:gd name="T13" fmla="*/ 512 h 841"/>
            </a:gdLst>
            <a:ahLst/>
            <a:cxnLst>
              <a:cxn ang="0">
                <a:pos x="T0" y="T1"/>
              </a:cxn>
              <a:cxn ang="0">
                <a:pos x="T2" y="T3"/>
              </a:cxn>
              <a:cxn ang="0">
                <a:pos x="T4" y="T5"/>
              </a:cxn>
              <a:cxn ang="0">
                <a:pos x="T6" y="T7"/>
              </a:cxn>
              <a:cxn ang="0">
                <a:pos x="T8" y="T9"/>
              </a:cxn>
              <a:cxn ang="0">
                <a:pos x="T10" y="T11"/>
              </a:cxn>
              <a:cxn ang="0">
                <a:pos x="T12" y="T13"/>
              </a:cxn>
            </a:cxnLst>
            <a:rect l="0" t="0" r="r" b="b"/>
            <a:pathLst>
              <a:path w="1985" h="841">
                <a:moveTo>
                  <a:pt x="0" y="512"/>
                </a:moveTo>
                <a:lnTo>
                  <a:pt x="580" y="3"/>
                </a:lnTo>
                <a:lnTo>
                  <a:pt x="1985" y="0"/>
                </a:lnTo>
                <a:lnTo>
                  <a:pt x="1985" y="264"/>
                </a:lnTo>
                <a:lnTo>
                  <a:pt x="1497" y="841"/>
                </a:lnTo>
                <a:lnTo>
                  <a:pt x="1497" y="519"/>
                </a:lnTo>
                <a:lnTo>
                  <a:pt x="0" y="512"/>
                </a:lnTo>
                <a:close/>
              </a:path>
            </a:pathLst>
          </a:custGeom>
          <a:solidFill>
            <a:srgbClr val="D9B100"/>
          </a:solidFill>
          <a:ln w="26988">
            <a:solidFill>
              <a:srgbClr val="E7CE58"/>
            </a:solidFill>
            <a:prstDash val="solid"/>
            <a:round/>
            <a:headEnd/>
            <a:tailEnd/>
          </a:ln>
        </p:spPr>
        <p:txBody>
          <a:bodyPr/>
          <a:lstStyle/>
          <a:p>
            <a:endParaRPr lang="en-GB"/>
          </a:p>
        </p:txBody>
      </p:sp>
      <p:sp>
        <p:nvSpPr>
          <p:cNvPr id="866411" name="Freeform 107"/>
          <p:cNvSpPr>
            <a:spLocks/>
          </p:cNvSpPr>
          <p:nvPr/>
        </p:nvSpPr>
        <p:spPr bwMode="auto">
          <a:xfrm>
            <a:off x="1349375" y="1341438"/>
            <a:ext cx="2274888" cy="1587"/>
          </a:xfrm>
          <a:custGeom>
            <a:avLst/>
            <a:gdLst>
              <a:gd name="T0" fmla="*/ 0 w 1433"/>
              <a:gd name="T1" fmla="*/ 1433 w 1433"/>
              <a:gd name="T2" fmla="*/ 0 w 1433"/>
            </a:gdLst>
            <a:ahLst/>
            <a:cxnLst>
              <a:cxn ang="0">
                <a:pos x="T0" y="0"/>
              </a:cxn>
              <a:cxn ang="0">
                <a:pos x="T1" y="0"/>
              </a:cxn>
              <a:cxn ang="0">
                <a:pos x="T2" y="0"/>
              </a:cxn>
            </a:cxnLst>
            <a:rect l="0" t="0" r="r" b="b"/>
            <a:pathLst>
              <a:path w="1433">
                <a:moveTo>
                  <a:pt x="0" y="0"/>
                </a:moveTo>
                <a:lnTo>
                  <a:pt x="1433" y="0"/>
                </a:lnTo>
                <a:lnTo>
                  <a:pt x="0" y="0"/>
                </a:lnTo>
                <a:close/>
              </a:path>
            </a:pathLst>
          </a:custGeom>
          <a:solidFill>
            <a:srgbClr val="D9B100"/>
          </a:solidFill>
          <a:ln w="26988">
            <a:solidFill>
              <a:srgbClr val="E7CE58"/>
            </a:solidFill>
            <a:prstDash val="solid"/>
            <a:round/>
            <a:headEnd/>
            <a:tailEnd/>
          </a:ln>
        </p:spPr>
        <p:txBody>
          <a:bodyPr/>
          <a:lstStyle/>
          <a:p>
            <a:endParaRPr lang="en-GB"/>
          </a:p>
        </p:txBody>
      </p:sp>
      <p:sp>
        <p:nvSpPr>
          <p:cNvPr id="866412" name="Freeform 108"/>
          <p:cNvSpPr>
            <a:spLocks/>
          </p:cNvSpPr>
          <p:nvPr/>
        </p:nvSpPr>
        <p:spPr bwMode="auto">
          <a:xfrm>
            <a:off x="1125538" y="1544638"/>
            <a:ext cx="2314575" cy="1587"/>
          </a:xfrm>
          <a:custGeom>
            <a:avLst/>
            <a:gdLst>
              <a:gd name="T0" fmla="*/ 0 w 1458"/>
              <a:gd name="T1" fmla="*/ 1458 w 1458"/>
              <a:gd name="T2" fmla="*/ 0 w 1458"/>
            </a:gdLst>
            <a:ahLst/>
            <a:cxnLst>
              <a:cxn ang="0">
                <a:pos x="T0" y="0"/>
              </a:cxn>
              <a:cxn ang="0">
                <a:pos x="T1" y="0"/>
              </a:cxn>
              <a:cxn ang="0">
                <a:pos x="T2" y="0"/>
              </a:cxn>
            </a:cxnLst>
            <a:rect l="0" t="0" r="r" b="b"/>
            <a:pathLst>
              <a:path w="1458">
                <a:moveTo>
                  <a:pt x="0" y="0"/>
                </a:moveTo>
                <a:lnTo>
                  <a:pt x="1458" y="0"/>
                </a:lnTo>
                <a:lnTo>
                  <a:pt x="0" y="0"/>
                </a:lnTo>
                <a:close/>
              </a:path>
            </a:pathLst>
          </a:custGeom>
          <a:solidFill>
            <a:srgbClr val="D9B100"/>
          </a:solidFill>
          <a:ln w="26988">
            <a:solidFill>
              <a:srgbClr val="E7CE58"/>
            </a:solidFill>
            <a:prstDash val="solid"/>
            <a:round/>
            <a:headEnd/>
            <a:tailEnd/>
          </a:ln>
        </p:spPr>
        <p:txBody>
          <a:bodyPr/>
          <a:lstStyle/>
          <a:p>
            <a:endParaRPr lang="en-GB"/>
          </a:p>
        </p:txBody>
      </p:sp>
      <p:sp>
        <p:nvSpPr>
          <p:cNvPr id="866413" name="Freeform 109"/>
          <p:cNvSpPr>
            <a:spLocks/>
          </p:cNvSpPr>
          <p:nvPr/>
        </p:nvSpPr>
        <p:spPr bwMode="auto">
          <a:xfrm>
            <a:off x="904875" y="1738313"/>
            <a:ext cx="2354263" cy="1587"/>
          </a:xfrm>
          <a:custGeom>
            <a:avLst/>
            <a:gdLst>
              <a:gd name="T0" fmla="*/ 1483 w 1483"/>
              <a:gd name="T1" fmla="*/ 0 w 1483"/>
              <a:gd name="T2" fmla="*/ 1483 w 1483"/>
            </a:gdLst>
            <a:ahLst/>
            <a:cxnLst>
              <a:cxn ang="0">
                <a:pos x="T0" y="0"/>
              </a:cxn>
              <a:cxn ang="0">
                <a:pos x="T1" y="0"/>
              </a:cxn>
              <a:cxn ang="0">
                <a:pos x="T2" y="0"/>
              </a:cxn>
            </a:cxnLst>
            <a:rect l="0" t="0" r="r" b="b"/>
            <a:pathLst>
              <a:path w="1483">
                <a:moveTo>
                  <a:pt x="1483" y="0"/>
                </a:moveTo>
                <a:lnTo>
                  <a:pt x="0" y="0"/>
                </a:lnTo>
                <a:lnTo>
                  <a:pt x="1483" y="0"/>
                </a:lnTo>
                <a:close/>
              </a:path>
            </a:pathLst>
          </a:custGeom>
          <a:solidFill>
            <a:srgbClr val="D9B100"/>
          </a:solidFill>
          <a:ln w="26988">
            <a:solidFill>
              <a:srgbClr val="E7CE58"/>
            </a:solidFill>
            <a:prstDash val="solid"/>
            <a:round/>
            <a:headEnd/>
            <a:tailEnd/>
          </a:ln>
        </p:spPr>
        <p:txBody>
          <a:bodyPr/>
          <a:lstStyle/>
          <a:p>
            <a:endParaRPr lang="en-GB"/>
          </a:p>
        </p:txBody>
      </p:sp>
      <p:sp>
        <p:nvSpPr>
          <p:cNvPr id="866414" name="Freeform 110"/>
          <p:cNvSpPr>
            <a:spLocks/>
          </p:cNvSpPr>
          <p:nvPr/>
        </p:nvSpPr>
        <p:spPr bwMode="auto">
          <a:xfrm>
            <a:off x="3241675" y="1749425"/>
            <a:ext cx="1588" cy="488950"/>
          </a:xfrm>
          <a:custGeom>
            <a:avLst/>
            <a:gdLst>
              <a:gd name="T0" fmla="*/ 0 h 308"/>
              <a:gd name="T1" fmla="*/ 308 h 308"/>
              <a:gd name="T2" fmla="*/ 0 h 308"/>
            </a:gdLst>
            <a:ahLst/>
            <a:cxnLst>
              <a:cxn ang="0">
                <a:pos x="0" y="T0"/>
              </a:cxn>
              <a:cxn ang="0">
                <a:pos x="0" y="T1"/>
              </a:cxn>
              <a:cxn ang="0">
                <a:pos x="0" y="T2"/>
              </a:cxn>
            </a:cxnLst>
            <a:rect l="0" t="0" r="r" b="b"/>
            <a:pathLst>
              <a:path h="308">
                <a:moveTo>
                  <a:pt x="0" y="0"/>
                </a:moveTo>
                <a:lnTo>
                  <a:pt x="0" y="308"/>
                </a:lnTo>
                <a:lnTo>
                  <a:pt x="0" y="0"/>
                </a:lnTo>
                <a:close/>
              </a:path>
            </a:pathLst>
          </a:custGeom>
          <a:solidFill>
            <a:srgbClr val="D9B100"/>
          </a:solidFill>
          <a:ln w="26988">
            <a:solidFill>
              <a:srgbClr val="E7CE58"/>
            </a:solidFill>
            <a:prstDash val="solid"/>
            <a:round/>
            <a:headEnd/>
            <a:tailEnd/>
          </a:ln>
        </p:spPr>
        <p:txBody>
          <a:bodyPr/>
          <a:lstStyle/>
          <a:p>
            <a:endParaRPr lang="en-GB"/>
          </a:p>
        </p:txBody>
      </p:sp>
      <p:sp>
        <p:nvSpPr>
          <p:cNvPr id="866415" name="Freeform 111"/>
          <p:cNvSpPr>
            <a:spLocks/>
          </p:cNvSpPr>
          <p:nvPr/>
        </p:nvSpPr>
        <p:spPr bwMode="auto">
          <a:xfrm>
            <a:off x="1463675" y="1138238"/>
            <a:ext cx="873125" cy="815975"/>
          </a:xfrm>
          <a:custGeom>
            <a:avLst/>
            <a:gdLst>
              <a:gd name="T0" fmla="*/ 0 w 550"/>
              <a:gd name="T1" fmla="*/ 514 h 514"/>
              <a:gd name="T2" fmla="*/ 550 w 550"/>
              <a:gd name="T3" fmla="*/ 0 h 514"/>
              <a:gd name="T4" fmla="*/ 0 w 550"/>
              <a:gd name="T5" fmla="*/ 514 h 514"/>
            </a:gdLst>
            <a:ahLst/>
            <a:cxnLst>
              <a:cxn ang="0">
                <a:pos x="T0" y="T1"/>
              </a:cxn>
              <a:cxn ang="0">
                <a:pos x="T2" y="T3"/>
              </a:cxn>
              <a:cxn ang="0">
                <a:pos x="T4" y="T5"/>
              </a:cxn>
            </a:cxnLst>
            <a:rect l="0" t="0" r="r" b="b"/>
            <a:pathLst>
              <a:path w="550" h="514">
                <a:moveTo>
                  <a:pt x="0" y="514"/>
                </a:moveTo>
                <a:lnTo>
                  <a:pt x="550" y="0"/>
                </a:lnTo>
                <a:lnTo>
                  <a:pt x="0" y="514"/>
                </a:lnTo>
                <a:close/>
              </a:path>
            </a:pathLst>
          </a:custGeom>
          <a:solidFill>
            <a:srgbClr val="D9B100"/>
          </a:solidFill>
          <a:ln w="26988">
            <a:solidFill>
              <a:srgbClr val="E7CE58"/>
            </a:solidFill>
            <a:prstDash val="solid"/>
            <a:round/>
            <a:headEnd/>
            <a:tailEnd/>
          </a:ln>
        </p:spPr>
        <p:txBody>
          <a:bodyPr/>
          <a:lstStyle/>
          <a:p>
            <a:endParaRPr lang="en-GB"/>
          </a:p>
        </p:txBody>
      </p:sp>
      <p:sp>
        <p:nvSpPr>
          <p:cNvPr id="866416" name="Freeform 112"/>
          <p:cNvSpPr>
            <a:spLocks/>
          </p:cNvSpPr>
          <p:nvPr/>
        </p:nvSpPr>
        <p:spPr bwMode="auto">
          <a:xfrm>
            <a:off x="2247900" y="1139825"/>
            <a:ext cx="822325" cy="814388"/>
          </a:xfrm>
          <a:custGeom>
            <a:avLst/>
            <a:gdLst>
              <a:gd name="T0" fmla="*/ 0 w 518"/>
              <a:gd name="T1" fmla="*/ 513 h 513"/>
              <a:gd name="T2" fmla="*/ 518 w 518"/>
              <a:gd name="T3" fmla="*/ 0 h 513"/>
              <a:gd name="T4" fmla="*/ 0 w 518"/>
              <a:gd name="T5" fmla="*/ 513 h 513"/>
            </a:gdLst>
            <a:ahLst/>
            <a:cxnLst>
              <a:cxn ang="0">
                <a:pos x="T0" y="T1"/>
              </a:cxn>
              <a:cxn ang="0">
                <a:pos x="T2" y="T3"/>
              </a:cxn>
              <a:cxn ang="0">
                <a:pos x="T4" y="T5"/>
              </a:cxn>
            </a:cxnLst>
            <a:rect l="0" t="0" r="r" b="b"/>
            <a:pathLst>
              <a:path w="518" h="513">
                <a:moveTo>
                  <a:pt x="0" y="513"/>
                </a:moveTo>
                <a:lnTo>
                  <a:pt x="518" y="0"/>
                </a:lnTo>
                <a:lnTo>
                  <a:pt x="0" y="513"/>
                </a:lnTo>
                <a:close/>
              </a:path>
            </a:pathLst>
          </a:custGeom>
          <a:solidFill>
            <a:srgbClr val="D9B100"/>
          </a:solidFill>
          <a:ln w="26988">
            <a:solidFill>
              <a:srgbClr val="E7CE58"/>
            </a:solidFill>
            <a:prstDash val="solid"/>
            <a:round/>
            <a:headEnd/>
            <a:tailEnd/>
          </a:ln>
        </p:spPr>
        <p:txBody>
          <a:bodyPr/>
          <a:lstStyle/>
          <a:p>
            <a:endParaRPr lang="en-GB"/>
          </a:p>
        </p:txBody>
      </p:sp>
      <p:sp>
        <p:nvSpPr>
          <p:cNvPr id="866417" name="Freeform 113"/>
          <p:cNvSpPr>
            <a:spLocks/>
          </p:cNvSpPr>
          <p:nvPr/>
        </p:nvSpPr>
        <p:spPr bwMode="auto">
          <a:xfrm>
            <a:off x="3435350" y="1544638"/>
            <a:ext cx="1588" cy="468312"/>
          </a:xfrm>
          <a:custGeom>
            <a:avLst/>
            <a:gdLst>
              <a:gd name="T0" fmla="*/ 0 h 295"/>
              <a:gd name="T1" fmla="*/ 295 h 295"/>
              <a:gd name="T2" fmla="*/ 0 h 295"/>
            </a:gdLst>
            <a:ahLst/>
            <a:cxnLst>
              <a:cxn ang="0">
                <a:pos x="0" y="T0"/>
              </a:cxn>
              <a:cxn ang="0">
                <a:pos x="0" y="T1"/>
              </a:cxn>
              <a:cxn ang="0">
                <a:pos x="0" y="T2"/>
              </a:cxn>
            </a:cxnLst>
            <a:rect l="0" t="0" r="r" b="b"/>
            <a:pathLst>
              <a:path h="295">
                <a:moveTo>
                  <a:pt x="0" y="0"/>
                </a:moveTo>
                <a:lnTo>
                  <a:pt x="0" y="295"/>
                </a:lnTo>
                <a:lnTo>
                  <a:pt x="0" y="0"/>
                </a:lnTo>
                <a:close/>
              </a:path>
            </a:pathLst>
          </a:custGeom>
          <a:solidFill>
            <a:srgbClr val="D9B100"/>
          </a:solidFill>
          <a:ln w="26988">
            <a:solidFill>
              <a:srgbClr val="E7CE58"/>
            </a:solidFill>
            <a:prstDash val="solid"/>
            <a:round/>
            <a:headEnd/>
            <a:tailEnd/>
          </a:ln>
        </p:spPr>
        <p:txBody>
          <a:bodyPr/>
          <a:lstStyle/>
          <a:p>
            <a:endParaRPr lang="en-GB"/>
          </a:p>
        </p:txBody>
      </p:sp>
      <p:sp>
        <p:nvSpPr>
          <p:cNvPr id="866418" name="Freeform 114"/>
          <p:cNvSpPr>
            <a:spLocks/>
          </p:cNvSpPr>
          <p:nvPr/>
        </p:nvSpPr>
        <p:spPr bwMode="auto">
          <a:xfrm>
            <a:off x="3629025" y="1349375"/>
            <a:ext cx="1588" cy="433388"/>
          </a:xfrm>
          <a:custGeom>
            <a:avLst/>
            <a:gdLst>
              <a:gd name="T0" fmla="*/ 0 h 273"/>
              <a:gd name="T1" fmla="*/ 273 h 273"/>
              <a:gd name="T2" fmla="*/ 0 h 273"/>
            </a:gdLst>
            <a:ahLst/>
            <a:cxnLst>
              <a:cxn ang="0">
                <a:pos x="0" y="T0"/>
              </a:cxn>
              <a:cxn ang="0">
                <a:pos x="0" y="T1"/>
              </a:cxn>
              <a:cxn ang="0">
                <a:pos x="0" y="T2"/>
              </a:cxn>
            </a:cxnLst>
            <a:rect l="0" t="0" r="r" b="b"/>
            <a:pathLst>
              <a:path h="273">
                <a:moveTo>
                  <a:pt x="0" y="0"/>
                </a:moveTo>
                <a:lnTo>
                  <a:pt x="0" y="273"/>
                </a:lnTo>
                <a:lnTo>
                  <a:pt x="0" y="0"/>
                </a:lnTo>
                <a:close/>
              </a:path>
            </a:pathLst>
          </a:custGeom>
          <a:solidFill>
            <a:srgbClr val="D9B100"/>
          </a:solidFill>
          <a:ln w="26988">
            <a:solidFill>
              <a:srgbClr val="E7CE58"/>
            </a:solidFill>
            <a:prstDash val="solid"/>
            <a:round/>
            <a:headEnd/>
            <a:tailEnd/>
          </a:ln>
        </p:spPr>
        <p:txBody>
          <a:bodyPr/>
          <a:lstStyle/>
          <a:p>
            <a:endParaRPr lang="en-GB"/>
          </a:p>
        </p:txBody>
      </p:sp>
      <p:sp>
        <p:nvSpPr>
          <p:cNvPr id="866419" name="Rectangle 115"/>
          <p:cNvSpPr>
            <a:spLocks noChangeArrowheads="1"/>
          </p:cNvSpPr>
          <p:nvPr/>
        </p:nvSpPr>
        <p:spPr bwMode="auto">
          <a:xfrm>
            <a:off x="673100" y="1952625"/>
            <a:ext cx="2373313" cy="520700"/>
          </a:xfrm>
          <a:prstGeom prst="rect">
            <a:avLst/>
          </a:prstGeom>
          <a:solidFill>
            <a:srgbClr val="D9B100"/>
          </a:solidFill>
          <a:ln w="26988">
            <a:solidFill>
              <a:srgbClr val="E7CE58"/>
            </a:solidFill>
            <a:miter lim="800000"/>
            <a:headEnd/>
            <a:tailEnd/>
          </a:ln>
        </p:spPr>
        <p:txBody>
          <a:bodyPr/>
          <a:lstStyle/>
          <a:p>
            <a:endParaRPr lang="en-GB"/>
          </a:p>
        </p:txBody>
      </p:sp>
      <p:sp>
        <p:nvSpPr>
          <p:cNvPr id="866420" name="Freeform 116"/>
          <p:cNvSpPr>
            <a:spLocks/>
          </p:cNvSpPr>
          <p:nvPr/>
        </p:nvSpPr>
        <p:spPr bwMode="auto">
          <a:xfrm>
            <a:off x="1477963" y="2222500"/>
            <a:ext cx="207962" cy="238125"/>
          </a:xfrm>
          <a:custGeom>
            <a:avLst/>
            <a:gdLst>
              <a:gd name="T0" fmla="*/ 0 w 131"/>
              <a:gd name="T1" fmla="*/ 150 h 150"/>
              <a:gd name="T2" fmla="*/ 131 w 131"/>
              <a:gd name="T3" fmla="*/ 0 h 150"/>
              <a:gd name="T4" fmla="*/ 0 w 131"/>
              <a:gd name="T5" fmla="*/ 150 h 150"/>
            </a:gdLst>
            <a:ahLst/>
            <a:cxnLst>
              <a:cxn ang="0">
                <a:pos x="T0" y="T1"/>
              </a:cxn>
              <a:cxn ang="0">
                <a:pos x="T2" y="T3"/>
              </a:cxn>
              <a:cxn ang="0">
                <a:pos x="T4" y="T5"/>
              </a:cxn>
            </a:cxnLst>
            <a:rect l="0" t="0" r="r" b="b"/>
            <a:pathLst>
              <a:path w="131" h="150">
                <a:moveTo>
                  <a:pt x="0" y="150"/>
                </a:moveTo>
                <a:lnTo>
                  <a:pt x="131" y="0"/>
                </a:lnTo>
                <a:lnTo>
                  <a:pt x="0" y="150"/>
                </a:lnTo>
                <a:close/>
              </a:path>
            </a:pathLst>
          </a:custGeom>
          <a:solidFill>
            <a:srgbClr val="3D0275"/>
          </a:solidFill>
          <a:ln w="26988">
            <a:solidFill>
              <a:srgbClr val="E7CE58"/>
            </a:solidFill>
            <a:prstDash val="solid"/>
            <a:round/>
            <a:headEnd/>
            <a:tailEnd/>
          </a:ln>
        </p:spPr>
        <p:txBody>
          <a:bodyPr/>
          <a:lstStyle/>
          <a:p>
            <a:endParaRPr lang="en-GB"/>
          </a:p>
        </p:txBody>
      </p:sp>
      <p:sp>
        <p:nvSpPr>
          <p:cNvPr id="866421" name="Line 117"/>
          <p:cNvSpPr>
            <a:spLocks noChangeShapeType="1"/>
          </p:cNvSpPr>
          <p:nvPr/>
        </p:nvSpPr>
        <p:spPr bwMode="auto">
          <a:xfrm>
            <a:off x="1687513" y="1752600"/>
            <a:ext cx="1587" cy="474663"/>
          </a:xfrm>
          <a:prstGeom prst="line">
            <a:avLst/>
          </a:prstGeom>
          <a:noFill/>
          <a:ln w="26988">
            <a:solidFill>
              <a:srgbClr val="E7CE58"/>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422" name="Freeform 118"/>
          <p:cNvSpPr>
            <a:spLocks/>
          </p:cNvSpPr>
          <p:nvPr/>
        </p:nvSpPr>
        <p:spPr bwMode="auto">
          <a:xfrm>
            <a:off x="1687513" y="2227263"/>
            <a:ext cx="561975" cy="1587"/>
          </a:xfrm>
          <a:custGeom>
            <a:avLst/>
            <a:gdLst>
              <a:gd name="T0" fmla="*/ 0 w 354"/>
              <a:gd name="T1" fmla="*/ 4 w 354"/>
              <a:gd name="T2" fmla="*/ 15 w 354"/>
              <a:gd name="T3" fmla="*/ 33 w 354"/>
              <a:gd name="T4" fmla="*/ 55 w 354"/>
              <a:gd name="T5" fmla="*/ 82 w 354"/>
              <a:gd name="T6" fmla="*/ 112 w 354"/>
              <a:gd name="T7" fmla="*/ 144 w 354"/>
              <a:gd name="T8" fmla="*/ 177 w 354"/>
              <a:gd name="T9" fmla="*/ 210 w 354"/>
              <a:gd name="T10" fmla="*/ 242 w 354"/>
              <a:gd name="T11" fmla="*/ 272 w 354"/>
              <a:gd name="T12" fmla="*/ 298 w 354"/>
              <a:gd name="T13" fmla="*/ 321 w 354"/>
              <a:gd name="T14" fmla="*/ 338 w 354"/>
              <a:gd name="T15" fmla="*/ 350 w 354"/>
              <a:gd name="T16" fmla="*/ 354 w 35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Lst>
            <a:rect l="0" t="0" r="r" b="b"/>
            <a:pathLst>
              <a:path w="354">
                <a:moveTo>
                  <a:pt x="0" y="0"/>
                </a:moveTo>
                <a:lnTo>
                  <a:pt x="4" y="0"/>
                </a:lnTo>
                <a:lnTo>
                  <a:pt x="15" y="0"/>
                </a:lnTo>
                <a:lnTo>
                  <a:pt x="33" y="0"/>
                </a:lnTo>
                <a:lnTo>
                  <a:pt x="55" y="0"/>
                </a:lnTo>
                <a:lnTo>
                  <a:pt x="82" y="0"/>
                </a:lnTo>
                <a:lnTo>
                  <a:pt x="112" y="0"/>
                </a:lnTo>
                <a:lnTo>
                  <a:pt x="144" y="0"/>
                </a:lnTo>
                <a:lnTo>
                  <a:pt x="177" y="0"/>
                </a:lnTo>
                <a:lnTo>
                  <a:pt x="210" y="0"/>
                </a:lnTo>
                <a:lnTo>
                  <a:pt x="242" y="0"/>
                </a:lnTo>
                <a:lnTo>
                  <a:pt x="272" y="0"/>
                </a:lnTo>
                <a:lnTo>
                  <a:pt x="298" y="0"/>
                </a:lnTo>
                <a:lnTo>
                  <a:pt x="321" y="0"/>
                </a:lnTo>
                <a:lnTo>
                  <a:pt x="338" y="0"/>
                </a:lnTo>
                <a:lnTo>
                  <a:pt x="350" y="0"/>
                </a:lnTo>
                <a:lnTo>
                  <a:pt x="354" y="0"/>
                </a:lnTo>
              </a:path>
            </a:pathLst>
          </a:custGeom>
          <a:noFill/>
          <a:ln w="26988">
            <a:solidFill>
              <a:srgbClr val="E7CE5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423" name="Freeform 119"/>
          <p:cNvSpPr>
            <a:spLocks/>
          </p:cNvSpPr>
          <p:nvPr/>
        </p:nvSpPr>
        <p:spPr bwMode="auto">
          <a:xfrm>
            <a:off x="1687513" y="2211388"/>
            <a:ext cx="1587" cy="31750"/>
          </a:xfrm>
          <a:custGeom>
            <a:avLst/>
            <a:gdLst>
              <a:gd name="T0" fmla="*/ 20 h 20"/>
              <a:gd name="T1" fmla="*/ 0 h 20"/>
              <a:gd name="T2" fmla="*/ 20 h 20"/>
            </a:gdLst>
            <a:ahLst/>
            <a:cxnLst>
              <a:cxn ang="0">
                <a:pos x="0" y="T0"/>
              </a:cxn>
              <a:cxn ang="0">
                <a:pos x="0" y="T1"/>
              </a:cxn>
              <a:cxn ang="0">
                <a:pos x="0" y="T2"/>
              </a:cxn>
            </a:cxnLst>
            <a:rect l="0" t="0" r="r" b="b"/>
            <a:pathLst>
              <a:path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GB"/>
          </a:p>
        </p:txBody>
      </p:sp>
      <p:sp>
        <p:nvSpPr>
          <p:cNvPr id="866424" name="Freeform 120"/>
          <p:cNvSpPr>
            <a:spLocks/>
          </p:cNvSpPr>
          <p:nvPr/>
        </p:nvSpPr>
        <p:spPr bwMode="auto">
          <a:xfrm>
            <a:off x="2235200" y="2227263"/>
            <a:ext cx="26988" cy="1587"/>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close/>
              </a:path>
            </a:pathLst>
          </a:custGeom>
          <a:solidFill>
            <a:srgbClr val="E7CE58"/>
          </a:solidFill>
          <a:ln w="0">
            <a:solidFill>
              <a:srgbClr val="E7CE58"/>
            </a:solidFill>
            <a:prstDash val="solid"/>
            <a:round/>
            <a:headEnd/>
            <a:tailEnd/>
          </a:ln>
        </p:spPr>
        <p:txBody>
          <a:bodyPr/>
          <a:lstStyle/>
          <a:p>
            <a:endParaRPr lang="en-GB"/>
          </a:p>
        </p:txBody>
      </p:sp>
      <p:sp>
        <p:nvSpPr>
          <p:cNvPr id="866425" name="Freeform 121"/>
          <p:cNvSpPr>
            <a:spLocks/>
          </p:cNvSpPr>
          <p:nvPr/>
        </p:nvSpPr>
        <p:spPr bwMode="auto">
          <a:xfrm>
            <a:off x="676275" y="2217738"/>
            <a:ext cx="233363" cy="254000"/>
          </a:xfrm>
          <a:custGeom>
            <a:avLst/>
            <a:gdLst>
              <a:gd name="T0" fmla="*/ 0 w 147"/>
              <a:gd name="T1" fmla="*/ 160 h 160"/>
              <a:gd name="T2" fmla="*/ 147 w 147"/>
              <a:gd name="T3" fmla="*/ 0 h 160"/>
              <a:gd name="T4" fmla="*/ 0 w 147"/>
              <a:gd name="T5" fmla="*/ 160 h 160"/>
            </a:gdLst>
            <a:ahLst/>
            <a:cxnLst>
              <a:cxn ang="0">
                <a:pos x="T0" y="T1"/>
              </a:cxn>
              <a:cxn ang="0">
                <a:pos x="T2" y="T3"/>
              </a:cxn>
              <a:cxn ang="0">
                <a:pos x="T4" y="T5"/>
              </a:cxn>
            </a:cxnLst>
            <a:rect l="0" t="0" r="r" b="b"/>
            <a:pathLst>
              <a:path w="147" h="160">
                <a:moveTo>
                  <a:pt x="0" y="160"/>
                </a:moveTo>
                <a:lnTo>
                  <a:pt x="147" y="0"/>
                </a:lnTo>
                <a:lnTo>
                  <a:pt x="0" y="160"/>
                </a:lnTo>
                <a:close/>
              </a:path>
            </a:pathLst>
          </a:custGeom>
          <a:solidFill>
            <a:srgbClr val="3D0275"/>
          </a:solidFill>
          <a:ln w="26988">
            <a:solidFill>
              <a:srgbClr val="E7CE58"/>
            </a:solidFill>
            <a:prstDash val="solid"/>
            <a:round/>
            <a:headEnd/>
            <a:tailEnd/>
          </a:ln>
        </p:spPr>
        <p:txBody>
          <a:bodyPr/>
          <a:lstStyle/>
          <a:p>
            <a:endParaRPr lang="en-GB"/>
          </a:p>
        </p:txBody>
      </p:sp>
      <p:sp>
        <p:nvSpPr>
          <p:cNvPr id="866426" name="Line 122"/>
          <p:cNvSpPr>
            <a:spLocks noChangeShapeType="1"/>
          </p:cNvSpPr>
          <p:nvPr/>
        </p:nvSpPr>
        <p:spPr bwMode="auto">
          <a:xfrm>
            <a:off x="906463" y="1752600"/>
            <a:ext cx="1587" cy="476250"/>
          </a:xfrm>
          <a:prstGeom prst="line">
            <a:avLst/>
          </a:prstGeom>
          <a:noFill/>
          <a:ln w="26988">
            <a:solidFill>
              <a:srgbClr val="E7CE58"/>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427" name="Freeform 123"/>
          <p:cNvSpPr>
            <a:spLocks/>
          </p:cNvSpPr>
          <p:nvPr/>
        </p:nvSpPr>
        <p:spPr bwMode="auto">
          <a:xfrm>
            <a:off x="906463" y="2228850"/>
            <a:ext cx="555625" cy="1588"/>
          </a:xfrm>
          <a:custGeom>
            <a:avLst/>
            <a:gdLst>
              <a:gd name="T0" fmla="*/ 0 w 350"/>
              <a:gd name="T1" fmla="*/ 4 w 350"/>
              <a:gd name="T2" fmla="*/ 15 w 350"/>
              <a:gd name="T3" fmla="*/ 32 w 350"/>
              <a:gd name="T4" fmla="*/ 55 w 350"/>
              <a:gd name="T5" fmla="*/ 81 w 350"/>
              <a:gd name="T6" fmla="*/ 111 w 350"/>
              <a:gd name="T7" fmla="*/ 142 w 350"/>
              <a:gd name="T8" fmla="*/ 175 w 350"/>
              <a:gd name="T9" fmla="*/ 207 w 350"/>
              <a:gd name="T10" fmla="*/ 239 w 350"/>
              <a:gd name="T11" fmla="*/ 268 w 350"/>
              <a:gd name="T12" fmla="*/ 295 w 350"/>
              <a:gd name="T13" fmla="*/ 317 w 350"/>
              <a:gd name="T14" fmla="*/ 335 w 350"/>
              <a:gd name="T15" fmla="*/ 346 w 350"/>
              <a:gd name="T16" fmla="*/ 350 w 35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Lst>
            <a:rect l="0" t="0" r="r" b="b"/>
            <a:pathLst>
              <a:path w="350">
                <a:moveTo>
                  <a:pt x="0" y="0"/>
                </a:moveTo>
                <a:lnTo>
                  <a:pt x="4" y="0"/>
                </a:lnTo>
                <a:lnTo>
                  <a:pt x="15" y="0"/>
                </a:lnTo>
                <a:lnTo>
                  <a:pt x="32" y="0"/>
                </a:lnTo>
                <a:lnTo>
                  <a:pt x="55" y="0"/>
                </a:lnTo>
                <a:lnTo>
                  <a:pt x="81" y="0"/>
                </a:lnTo>
                <a:lnTo>
                  <a:pt x="111" y="0"/>
                </a:lnTo>
                <a:lnTo>
                  <a:pt x="142" y="0"/>
                </a:lnTo>
                <a:lnTo>
                  <a:pt x="175" y="0"/>
                </a:lnTo>
                <a:lnTo>
                  <a:pt x="207" y="0"/>
                </a:lnTo>
                <a:lnTo>
                  <a:pt x="239" y="0"/>
                </a:lnTo>
                <a:lnTo>
                  <a:pt x="268" y="0"/>
                </a:lnTo>
                <a:lnTo>
                  <a:pt x="295" y="0"/>
                </a:lnTo>
                <a:lnTo>
                  <a:pt x="317" y="0"/>
                </a:lnTo>
                <a:lnTo>
                  <a:pt x="335" y="0"/>
                </a:lnTo>
                <a:lnTo>
                  <a:pt x="346" y="0"/>
                </a:lnTo>
                <a:lnTo>
                  <a:pt x="350" y="0"/>
                </a:lnTo>
              </a:path>
            </a:pathLst>
          </a:custGeom>
          <a:noFill/>
          <a:ln w="26988">
            <a:solidFill>
              <a:srgbClr val="E7CE5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428" name="Freeform 124"/>
          <p:cNvSpPr>
            <a:spLocks/>
          </p:cNvSpPr>
          <p:nvPr/>
        </p:nvSpPr>
        <p:spPr bwMode="auto">
          <a:xfrm>
            <a:off x="906463" y="2212975"/>
            <a:ext cx="1587" cy="31750"/>
          </a:xfrm>
          <a:custGeom>
            <a:avLst/>
            <a:gdLst>
              <a:gd name="T0" fmla="*/ 20 h 20"/>
              <a:gd name="T1" fmla="*/ 0 h 20"/>
              <a:gd name="T2" fmla="*/ 20 h 20"/>
            </a:gdLst>
            <a:ahLst/>
            <a:cxnLst>
              <a:cxn ang="0">
                <a:pos x="0" y="T0"/>
              </a:cxn>
              <a:cxn ang="0">
                <a:pos x="0" y="T1"/>
              </a:cxn>
              <a:cxn ang="0">
                <a:pos x="0" y="T2"/>
              </a:cxn>
            </a:cxnLst>
            <a:rect l="0" t="0" r="r" b="b"/>
            <a:pathLst>
              <a:path h="20">
                <a:moveTo>
                  <a:pt x="0" y="20"/>
                </a:moveTo>
                <a:lnTo>
                  <a:pt x="0" y="0"/>
                </a:lnTo>
                <a:lnTo>
                  <a:pt x="0" y="20"/>
                </a:lnTo>
                <a:close/>
              </a:path>
            </a:pathLst>
          </a:custGeom>
          <a:solidFill>
            <a:srgbClr val="E7CE58"/>
          </a:solidFill>
          <a:ln w="0">
            <a:solidFill>
              <a:srgbClr val="E7CE58"/>
            </a:solidFill>
            <a:prstDash val="solid"/>
            <a:round/>
            <a:headEnd/>
            <a:tailEnd/>
          </a:ln>
        </p:spPr>
        <p:txBody>
          <a:bodyPr/>
          <a:lstStyle/>
          <a:p>
            <a:endParaRPr lang="en-GB"/>
          </a:p>
        </p:txBody>
      </p:sp>
      <p:sp>
        <p:nvSpPr>
          <p:cNvPr id="866429" name="Freeform 125"/>
          <p:cNvSpPr>
            <a:spLocks/>
          </p:cNvSpPr>
          <p:nvPr/>
        </p:nvSpPr>
        <p:spPr bwMode="auto">
          <a:xfrm>
            <a:off x="1462088" y="2211388"/>
            <a:ext cx="1587" cy="33337"/>
          </a:xfrm>
          <a:custGeom>
            <a:avLst/>
            <a:gdLst>
              <a:gd name="T0" fmla="*/ 0 h 21"/>
              <a:gd name="T1" fmla="*/ 21 h 21"/>
              <a:gd name="T2" fmla="*/ 0 h 21"/>
            </a:gdLst>
            <a:ahLst/>
            <a:cxnLst>
              <a:cxn ang="0">
                <a:pos x="0" y="T0"/>
              </a:cxn>
              <a:cxn ang="0">
                <a:pos x="0" y="T1"/>
              </a:cxn>
              <a:cxn ang="0">
                <a:pos x="0" y="T2"/>
              </a:cxn>
            </a:cxnLst>
            <a:rect l="0" t="0" r="r" b="b"/>
            <a:pathLst>
              <a:path h="21">
                <a:moveTo>
                  <a:pt x="0" y="0"/>
                </a:moveTo>
                <a:lnTo>
                  <a:pt x="0" y="21"/>
                </a:lnTo>
                <a:lnTo>
                  <a:pt x="0" y="0"/>
                </a:lnTo>
                <a:close/>
              </a:path>
            </a:pathLst>
          </a:custGeom>
          <a:solidFill>
            <a:srgbClr val="E7CE58"/>
          </a:solidFill>
          <a:ln w="0">
            <a:solidFill>
              <a:srgbClr val="E7CE58"/>
            </a:solidFill>
            <a:prstDash val="solid"/>
            <a:round/>
            <a:headEnd/>
            <a:tailEnd/>
          </a:ln>
        </p:spPr>
        <p:txBody>
          <a:bodyPr/>
          <a:lstStyle/>
          <a:p>
            <a:endParaRPr lang="en-GB"/>
          </a:p>
        </p:txBody>
      </p:sp>
      <p:sp>
        <p:nvSpPr>
          <p:cNvPr id="866430" name="Freeform 126"/>
          <p:cNvSpPr>
            <a:spLocks/>
          </p:cNvSpPr>
          <p:nvPr/>
        </p:nvSpPr>
        <p:spPr bwMode="auto">
          <a:xfrm>
            <a:off x="2251075" y="2222500"/>
            <a:ext cx="207963" cy="238125"/>
          </a:xfrm>
          <a:custGeom>
            <a:avLst/>
            <a:gdLst>
              <a:gd name="T0" fmla="*/ 0 w 131"/>
              <a:gd name="T1" fmla="*/ 150 h 150"/>
              <a:gd name="T2" fmla="*/ 131 w 131"/>
              <a:gd name="T3" fmla="*/ 0 h 150"/>
              <a:gd name="T4" fmla="*/ 0 w 131"/>
              <a:gd name="T5" fmla="*/ 150 h 150"/>
            </a:gdLst>
            <a:ahLst/>
            <a:cxnLst>
              <a:cxn ang="0">
                <a:pos x="T0" y="T1"/>
              </a:cxn>
              <a:cxn ang="0">
                <a:pos x="T2" y="T3"/>
              </a:cxn>
              <a:cxn ang="0">
                <a:pos x="T4" y="T5"/>
              </a:cxn>
            </a:cxnLst>
            <a:rect l="0" t="0" r="r" b="b"/>
            <a:pathLst>
              <a:path w="131" h="150">
                <a:moveTo>
                  <a:pt x="0" y="150"/>
                </a:moveTo>
                <a:lnTo>
                  <a:pt x="131" y="0"/>
                </a:lnTo>
                <a:lnTo>
                  <a:pt x="0" y="150"/>
                </a:lnTo>
                <a:close/>
              </a:path>
            </a:pathLst>
          </a:custGeom>
          <a:solidFill>
            <a:srgbClr val="3D0275"/>
          </a:solidFill>
          <a:ln w="26988">
            <a:solidFill>
              <a:srgbClr val="E7CE58"/>
            </a:solidFill>
            <a:prstDash val="solid"/>
            <a:round/>
            <a:headEnd/>
            <a:tailEnd/>
          </a:ln>
        </p:spPr>
        <p:txBody>
          <a:bodyPr/>
          <a:lstStyle/>
          <a:p>
            <a:endParaRPr lang="en-GB"/>
          </a:p>
        </p:txBody>
      </p:sp>
      <p:sp>
        <p:nvSpPr>
          <p:cNvPr id="866431" name="Line 127"/>
          <p:cNvSpPr>
            <a:spLocks noChangeShapeType="1"/>
          </p:cNvSpPr>
          <p:nvPr/>
        </p:nvSpPr>
        <p:spPr bwMode="auto">
          <a:xfrm>
            <a:off x="2460625" y="1741488"/>
            <a:ext cx="1588" cy="487362"/>
          </a:xfrm>
          <a:prstGeom prst="line">
            <a:avLst/>
          </a:prstGeom>
          <a:noFill/>
          <a:ln w="26988">
            <a:solidFill>
              <a:srgbClr val="E7CE58"/>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432" name="Freeform 128"/>
          <p:cNvSpPr>
            <a:spLocks/>
          </p:cNvSpPr>
          <p:nvPr/>
        </p:nvSpPr>
        <p:spPr bwMode="auto">
          <a:xfrm>
            <a:off x="2460625" y="2228850"/>
            <a:ext cx="782638" cy="1588"/>
          </a:xfrm>
          <a:custGeom>
            <a:avLst/>
            <a:gdLst>
              <a:gd name="T0" fmla="*/ 0 w 493"/>
              <a:gd name="T1" fmla="*/ 0 h 1"/>
              <a:gd name="T2" fmla="*/ 6 w 493"/>
              <a:gd name="T3" fmla="*/ 0 h 1"/>
              <a:gd name="T4" fmla="*/ 21 w 493"/>
              <a:gd name="T5" fmla="*/ 0 h 1"/>
              <a:gd name="T6" fmla="*/ 46 w 493"/>
              <a:gd name="T7" fmla="*/ 0 h 1"/>
              <a:gd name="T8" fmla="*/ 77 w 493"/>
              <a:gd name="T9" fmla="*/ 0 h 1"/>
              <a:gd name="T10" fmla="*/ 114 w 493"/>
              <a:gd name="T11" fmla="*/ 0 h 1"/>
              <a:gd name="T12" fmla="*/ 156 w 493"/>
              <a:gd name="T13" fmla="*/ 0 h 1"/>
              <a:gd name="T14" fmla="*/ 200 w 493"/>
              <a:gd name="T15" fmla="*/ 0 h 1"/>
              <a:gd name="T16" fmla="*/ 246 w 493"/>
              <a:gd name="T17" fmla="*/ 1 h 1"/>
              <a:gd name="T18" fmla="*/ 292 w 493"/>
              <a:gd name="T19" fmla="*/ 1 h 1"/>
              <a:gd name="T20" fmla="*/ 337 w 493"/>
              <a:gd name="T21" fmla="*/ 1 h 1"/>
              <a:gd name="T22" fmla="*/ 378 w 493"/>
              <a:gd name="T23" fmla="*/ 1 h 1"/>
              <a:gd name="T24" fmla="*/ 416 w 493"/>
              <a:gd name="T25" fmla="*/ 1 h 1"/>
              <a:gd name="T26" fmla="*/ 447 w 493"/>
              <a:gd name="T27" fmla="*/ 1 h 1"/>
              <a:gd name="T28" fmla="*/ 472 w 493"/>
              <a:gd name="T29" fmla="*/ 1 h 1"/>
              <a:gd name="T30" fmla="*/ 487 w 493"/>
              <a:gd name="T31" fmla="*/ 1 h 1"/>
              <a:gd name="T32" fmla="*/ 493 w 493"/>
              <a:gd name="T3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1">
                <a:moveTo>
                  <a:pt x="0" y="0"/>
                </a:moveTo>
                <a:lnTo>
                  <a:pt x="6" y="0"/>
                </a:lnTo>
                <a:lnTo>
                  <a:pt x="21" y="0"/>
                </a:lnTo>
                <a:lnTo>
                  <a:pt x="46" y="0"/>
                </a:lnTo>
                <a:lnTo>
                  <a:pt x="77" y="0"/>
                </a:lnTo>
                <a:lnTo>
                  <a:pt x="114" y="0"/>
                </a:lnTo>
                <a:lnTo>
                  <a:pt x="156" y="0"/>
                </a:lnTo>
                <a:lnTo>
                  <a:pt x="200" y="0"/>
                </a:lnTo>
                <a:lnTo>
                  <a:pt x="246" y="1"/>
                </a:lnTo>
                <a:lnTo>
                  <a:pt x="292" y="1"/>
                </a:lnTo>
                <a:lnTo>
                  <a:pt x="337" y="1"/>
                </a:lnTo>
                <a:lnTo>
                  <a:pt x="378" y="1"/>
                </a:lnTo>
                <a:lnTo>
                  <a:pt x="416" y="1"/>
                </a:lnTo>
                <a:lnTo>
                  <a:pt x="447" y="1"/>
                </a:lnTo>
                <a:lnTo>
                  <a:pt x="472" y="1"/>
                </a:lnTo>
                <a:lnTo>
                  <a:pt x="487" y="1"/>
                </a:lnTo>
                <a:lnTo>
                  <a:pt x="493" y="1"/>
                </a:lnTo>
              </a:path>
            </a:pathLst>
          </a:custGeom>
          <a:noFill/>
          <a:ln w="26988">
            <a:solidFill>
              <a:srgbClr val="E7CE5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6433" name="Freeform 129"/>
          <p:cNvSpPr>
            <a:spLocks/>
          </p:cNvSpPr>
          <p:nvPr/>
        </p:nvSpPr>
        <p:spPr bwMode="auto">
          <a:xfrm>
            <a:off x="2460625" y="2212975"/>
            <a:ext cx="1588" cy="33338"/>
          </a:xfrm>
          <a:custGeom>
            <a:avLst/>
            <a:gdLst>
              <a:gd name="T0" fmla="*/ 21 h 21"/>
              <a:gd name="T1" fmla="*/ 0 h 21"/>
              <a:gd name="T2" fmla="*/ 21 h 21"/>
            </a:gdLst>
            <a:ahLst/>
            <a:cxnLst>
              <a:cxn ang="0">
                <a:pos x="0" y="T0"/>
              </a:cxn>
              <a:cxn ang="0">
                <a:pos x="0" y="T1"/>
              </a:cxn>
              <a:cxn ang="0">
                <a:pos x="0" y="T2"/>
              </a:cxn>
            </a:cxnLst>
            <a:rect l="0" t="0" r="r" b="b"/>
            <a:pathLst>
              <a:path h="21">
                <a:moveTo>
                  <a:pt x="0" y="21"/>
                </a:moveTo>
                <a:lnTo>
                  <a:pt x="0" y="0"/>
                </a:lnTo>
                <a:lnTo>
                  <a:pt x="0" y="21"/>
                </a:lnTo>
                <a:close/>
              </a:path>
            </a:pathLst>
          </a:custGeom>
          <a:solidFill>
            <a:srgbClr val="E7CE58"/>
          </a:solidFill>
          <a:ln w="0">
            <a:solidFill>
              <a:srgbClr val="E7CE58"/>
            </a:solidFill>
            <a:prstDash val="solid"/>
            <a:round/>
            <a:headEnd/>
            <a:tailEnd/>
          </a:ln>
        </p:spPr>
        <p:txBody>
          <a:bodyPr/>
          <a:lstStyle/>
          <a:p>
            <a:endParaRPr lang="en-GB"/>
          </a:p>
        </p:txBody>
      </p:sp>
      <p:sp>
        <p:nvSpPr>
          <p:cNvPr id="866434" name="Freeform 130"/>
          <p:cNvSpPr>
            <a:spLocks/>
          </p:cNvSpPr>
          <p:nvPr/>
        </p:nvSpPr>
        <p:spPr bwMode="auto">
          <a:xfrm>
            <a:off x="3228975" y="2230438"/>
            <a:ext cx="26988" cy="1587"/>
          </a:xfrm>
          <a:custGeom>
            <a:avLst/>
            <a:gdLst>
              <a:gd name="T0" fmla="*/ 0 w 17"/>
              <a:gd name="T1" fmla="*/ 17 w 17"/>
              <a:gd name="T2" fmla="*/ 0 w 17"/>
            </a:gdLst>
            <a:ahLst/>
            <a:cxnLst>
              <a:cxn ang="0">
                <a:pos x="T0" y="0"/>
              </a:cxn>
              <a:cxn ang="0">
                <a:pos x="T1" y="0"/>
              </a:cxn>
              <a:cxn ang="0">
                <a:pos x="T2" y="0"/>
              </a:cxn>
            </a:cxnLst>
            <a:rect l="0" t="0" r="r" b="b"/>
            <a:pathLst>
              <a:path w="17">
                <a:moveTo>
                  <a:pt x="0" y="0"/>
                </a:moveTo>
                <a:lnTo>
                  <a:pt x="17" y="0"/>
                </a:lnTo>
                <a:lnTo>
                  <a:pt x="0" y="0"/>
                </a:lnTo>
                <a:close/>
              </a:path>
            </a:pathLst>
          </a:custGeom>
          <a:solidFill>
            <a:srgbClr val="E7CE58"/>
          </a:solidFill>
          <a:ln w="0">
            <a:solidFill>
              <a:srgbClr val="E7CE58"/>
            </a:solidFill>
            <a:prstDash val="solid"/>
            <a:round/>
            <a:headEnd/>
            <a:tailEnd/>
          </a:ln>
        </p:spPr>
        <p:txBody>
          <a:bodyPr/>
          <a:lstStyle/>
          <a:p>
            <a:endParaRPr lang="en-GB"/>
          </a:p>
        </p:txBody>
      </p:sp>
      <p:sp>
        <p:nvSpPr>
          <p:cNvPr id="866435" name="Line 131"/>
          <p:cNvSpPr>
            <a:spLocks noChangeShapeType="1"/>
          </p:cNvSpPr>
          <p:nvPr/>
        </p:nvSpPr>
        <p:spPr bwMode="auto">
          <a:xfrm>
            <a:off x="3246438" y="2003425"/>
            <a:ext cx="192087" cy="1588"/>
          </a:xfrm>
          <a:prstGeom prst="line">
            <a:avLst/>
          </a:prstGeom>
          <a:noFill/>
          <a:ln w="26988">
            <a:solidFill>
              <a:srgbClr val="E7CE58"/>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436" name="Line 132"/>
          <p:cNvSpPr>
            <a:spLocks noChangeShapeType="1"/>
          </p:cNvSpPr>
          <p:nvPr/>
        </p:nvSpPr>
        <p:spPr bwMode="auto">
          <a:xfrm>
            <a:off x="3435350" y="1766888"/>
            <a:ext cx="190500" cy="1587"/>
          </a:xfrm>
          <a:prstGeom prst="line">
            <a:avLst/>
          </a:prstGeom>
          <a:noFill/>
          <a:ln w="26988">
            <a:solidFill>
              <a:srgbClr val="E7CE58"/>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437" name="Line 133"/>
          <p:cNvSpPr>
            <a:spLocks noChangeShapeType="1"/>
          </p:cNvSpPr>
          <p:nvPr/>
        </p:nvSpPr>
        <p:spPr bwMode="auto">
          <a:xfrm>
            <a:off x="3624263" y="1535113"/>
            <a:ext cx="190500" cy="1587"/>
          </a:xfrm>
          <a:prstGeom prst="line">
            <a:avLst/>
          </a:prstGeom>
          <a:noFill/>
          <a:ln w="26988">
            <a:solidFill>
              <a:srgbClr val="E7CE58"/>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6438" name="Freeform 134"/>
          <p:cNvSpPr>
            <a:spLocks/>
          </p:cNvSpPr>
          <p:nvPr/>
        </p:nvSpPr>
        <p:spPr bwMode="auto">
          <a:xfrm>
            <a:off x="1463675" y="1951038"/>
            <a:ext cx="1588" cy="527050"/>
          </a:xfrm>
          <a:custGeom>
            <a:avLst/>
            <a:gdLst>
              <a:gd name="T0" fmla="*/ 0 h 332"/>
              <a:gd name="T1" fmla="*/ 332 h 332"/>
              <a:gd name="T2" fmla="*/ 0 h 332"/>
            </a:gdLst>
            <a:ahLst/>
            <a:cxnLst>
              <a:cxn ang="0">
                <a:pos x="0" y="T0"/>
              </a:cxn>
              <a:cxn ang="0">
                <a:pos x="0" y="T1"/>
              </a:cxn>
              <a:cxn ang="0">
                <a:pos x="0" y="T2"/>
              </a:cxn>
            </a:cxnLst>
            <a:rect l="0" t="0" r="r" b="b"/>
            <a:pathLst>
              <a:path h="332">
                <a:moveTo>
                  <a:pt x="0" y="0"/>
                </a:moveTo>
                <a:lnTo>
                  <a:pt x="0" y="332"/>
                </a:lnTo>
                <a:lnTo>
                  <a:pt x="0" y="0"/>
                </a:lnTo>
                <a:close/>
              </a:path>
            </a:pathLst>
          </a:custGeom>
          <a:solidFill>
            <a:srgbClr val="D9B100"/>
          </a:solidFill>
          <a:ln w="26988">
            <a:solidFill>
              <a:srgbClr val="E7CE58"/>
            </a:solidFill>
            <a:prstDash val="solid"/>
            <a:round/>
            <a:headEnd/>
            <a:tailEnd/>
          </a:ln>
        </p:spPr>
        <p:txBody>
          <a:bodyPr/>
          <a:lstStyle/>
          <a:p>
            <a:endParaRPr lang="en-GB"/>
          </a:p>
        </p:txBody>
      </p:sp>
      <p:sp>
        <p:nvSpPr>
          <p:cNvPr id="866439" name="Freeform 135"/>
          <p:cNvSpPr>
            <a:spLocks/>
          </p:cNvSpPr>
          <p:nvPr/>
        </p:nvSpPr>
        <p:spPr bwMode="auto">
          <a:xfrm>
            <a:off x="2249488" y="1947863"/>
            <a:ext cx="1587" cy="527050"/>
          </a:xfrm>
          <a:custGeom>
            <a:avLst/>
            <a:gdLst>
              <a:gd name="T0" fmla="*/ 0 h 332"/>
              <a:gd name="T1" fmla="*/ 332 h 332"/>
              <a:gd name="T2" fmla="*/ 0 h 332"/>
            </a:gdLst>
            <a:ahLst/>
            <a:cxnLst>
              <a:cxn ang="0">
                <a:pos x="0" y="T0"/>
              </a:cxn>
              <a:cxn ang="0">
                <a:pos x="0" y="T1"/>
              </a:cxn>
              <a:cxn ang="0">
                <a:pos x="0" y="T2"/>
              </a:cxn>
            </a:cxnLst>
            <a:rect l="0" t="0" r="r" b="b"/>
            <a:pathLst>
              <a:path h="332">
                <a:moveTo>
                  <a:pt x="0" y="0"/>
                </a:moveTo>
                <a:lnTo>
                  <a:pt x="0" y="332"/>
                </a:lnTo>
                <a:lnTo>
                  <a:pt x="0" y="0"/>
                </a:lnTo>
                <a:close/>
              </a:path>
            </a:pathLst>
          </a:custGeom>
          <a:solidFill>
            <a:srgbClr val="D9B100"/>
          </a:solidFill>
          <a:ln w="26988">
            <a:solidFill>
              <a:srgbClr val="E7CE58"/>
            </a:solidFill>
            <a:prstDash val="solid"/>
            <a:round/>
            <a:headEnd/>
            <a:tailEnd/>
          </a:ln>
        </p:spPr>
        <p:txBody>
          <a:bodyPr/>
          <a:lstStyle/>
          <a:p>
            <a:endParaRPr lang="en-GB"/>
          </a:p>
        </p:txBody>
      </p:sp>
      <p:sp>
        <p:nvSpPr>
          <p:cNvPr id="866440" name="Freeform 136"/>
          <p:cNvSpPr>
            <a:spLocks/>
          </p:cNvSpPr>
          <p:nvPr/>
        </p:nvSpPr>
        <p:spPr bwMode="auto">
          <a:xfrm>
            <a:off x="3044825" y="1143000"/>
            <a:ext cx="777875" cy="811213"/>
          </a:xfrm>
          <a:custGeom>
            <a:avLst/>
            <a:gdLst>
              <a:gd name="T0" fmla="*/ 0 w 490"/>
              <a:gd name="T1" fmla="*/ 511 h 511"/>
              <a:gd name="T2" fmla="*/ 490 w 490"/>
              <a:gd name="T3" fmla="*/ 0 h 511"/>
              <a:gd name="T4" fmla="*/ 0 w 490"/>
              <a:gd name="T5" fmla="*/ 511 h 511"/>
            </a:gdLst>
            <a:ahLst/>
            <a:cxnLst>
              <a:cxn ang="0">
                <a:pos x="T0" y="T1"/>
              </a:cxn>
              <a:cxn ang="0">
                <a:pos x="T2" y="T3"/>
              </a:cxn>
              <a:cxn ang="0">
                <a:pos x="T4" y="T5"/>
              </a:cxn>
            </a:cxnLst>
            <a:rect l="0" t="0" r="r" b="b"/>
            <a:pathLst>
              <a:path w="490" h="511">
                <a:moveTo>
                  <a:pt x="0" y="511"/>
                </a:moveTo>
                <a:lnTo>
                  <a:pt x="490" y="0"/>
                </a:lnTo>
                <a:lnTo>
                  <a:pt x="0" y="511"/>
                </a:lnTo>
                <a:close/>
              </a:path>
            </a:pathLst>
          </a:custGeom>
          <a:solidFill>
            <a:srgbClr val="D9B100"/>
          </a:solidFill>
          <a:ln w="26988">
            <a:solidFill>
              <a:srgbClr val="E7CE58"/>
            </a:solidFill>
            <a:prstDash val="solid"/>
            <a:round/>
            <a:headEnd/>
            <a:tailEnd/>
          </a:ln>
        </p:spPr>
        <p:txBody>
          <a:bodyPr/>
          <a:lstStyle/>
          <a:p>
            <a:endParaRPr lang="en-GB"/>
          </a:p>
        </p:txBody>
      </p:sp>
      <p:sp>
        <p:nvSpPr>
          <p:cNvPr id="866441" name="Rectangle 137"/>
          <p:cNvSpPr>
            <a:spLocks noChangeArrowheads="1"/>
          </p:cNvSpPr>
          <p:nvPr/>
        </p:nvSpPr>
        <p:spPr bwMode="auto">
          <a:xfrm>
            <a:off x="1417638" y="2574925"/>
            <a:ext cx="23812" cy="138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66442" name="Freeform 138"/>
          <p:cNvSpPr>
            <a:spLocks/>
          </p:cNvSpPr>
          <p:nvPr/>
        </p:nvSpPr>
        <p:spPr bwMode="auto">
          <a:xfrm>
            <a:off x="1462088" y="2608263"/>
            <a:ext cx="74612" cy="104775"/>
          </a:xfrm>
          <a:custGeom>
            <a:avLst/>
            <a:gdLst>
              <a:gd name="T0" fmla="*/ 33 w 47"/>
              <a:gd name="T1" fmla="*/ 66 h 66"/>
              <a:gd name="T2" fmla="*/ 33 w 47"/>
              <a:gd name="T3" fmla="*/ 26 h 66"/>
              <a:gd name="T4" fmla="*/ 33 w 47"/>
              <a:gd name="T5" fmla="*/ 24 h 66"/>
              <a:gd name="T6" fmla="*/ 33 w 47"/>
              <a:gd name="T7" fmla="*/ 22 h 66"/>
              <a:gd name="T8" fmla="*/ 32 w 47"/>
              <a:gd name="T9" fmla="*/ 20 h 66"/>
              <a:gd name="T10" fmla="*/ 31 w 47"/>
              <a:gd name="T11" fmla="*/ 18 h 66"/>
              <a:gd name="T12" fmla="*/ 30 w 47"/>
              <a:gd name="T13" fmla="*/ 16 h 66"/>
              <a:gd name="T14" fmla="*/ 28 w 47"/>
              <a:gd name="T15" fmla="*/ 15 h 66"/>
              <a:gd name="T16" fmla="*/ 26 w 47"/>
              <a:gd name="T17" fmla="*/ 14 h 66"/>
              <a:gd name="T18" fmla="*/ 23 w 47"/>
              <a:gd name="T19" fmla="*/ 14 h 66"/>
              <a:gd name="T20" fmla="*/ 21 w 47"/>
              <a:gd name="T21" fmla="*/ 15 h 66"/>
              <a:gd name="T22" fmla="*/ 19 w 47"/>
              <a:gd name="T23" fmla="*/ 16 h 66"/>
              <a:gd name="T24" fmla="*/ 17 w 47"/>
              <a:gd name="T25" fmla="*/ 17 h 66"/>
              <a:gd name="T26" fmla="*/ 16 w 47"/>
              <a:gd name="T27" fmla="*/ 19 h 66"/>
              <a:gd name="T28" fmla="*/ 15 w 47"/>
              <a:gd name="T29" fmla="*/ 21 h 66"/>
              <a:gd name="T30" fmla="*/ 14 w 47"/>
              <a:gd name="T31" fmla="*/ 24 h 66"/>
              <a:gd name="T32" fmla="*/ 13 w 47"/>
              <a:gd name="T33" fmla="*/ 27 h 66"/>
              <a:gd name="T34" fmla="*/ 13 w 47"/>
              <a:gd name="T35" fmla="*/ 66 h 66"/>
              <a:gd name="T36" fmla="*/ 0 w 47"/>
              <a:gd name="T37" fmla="*/ 2 h 66"/>
              <a:gd name="T38" fmla="*/ 13 w 47"/>
              <a:gd name="T39" fmla="*/ 11 h 66"/>
              <a:gd name="T40" fmla="*/ 13 w 47"/>
              <a:gd name="T41" fmla="*/ 10 h 66"/>
              <a:gd name="T42" fmla="*/ 14 w 47"/>
              <a:gd name="T43" fmla="*/ 9 h 66"/>
              <a:gd name="T44" fmla="*/ 15 w 47"/>
              <a:gd name="T45" fmla="*/ 7 h 66"/>
              <a:gd name="T46" fmla="*/ 17 w 47"/>
              <a:gd name="T47" fmla="*/ 5 h 66"/>
              <a:gd name="T48" fmla="*/ 19 w 47"/>
              <a:gd name="T49" fmla="*/ 3 h 66"/>
              <a:gd name="T50" fmla="*/ 21 w 47"/>
              <a:gd name="T51" fmla="*/ 2 h 66"/>
              <a:gd name="T52" fmla="*/ 24 w 47"/>
              <a:gd name="T53" fmla="*/ 1 h 66"/>
              <a:gd name="T54" fmla="*/ 27 w 47"/>
              <a:gd name="T55" fmla="*/ 0 h 66"/>
              <a:gd name="T56" fmla="*/ 31 w 47"/>
              <a:gd name="T57" fmla="*/ 0 h 66"/>
              <a:gd name="T58" fmla="*/ 34 w 47"/>
              <a:gd name="T59" fmla="*/ 1 h 66"/>
              <a:gd name="T60" fmla="*/ 37 w 47"/>
              <a:gd name="T61" fmla="*/ 2 h 66"/>
              <a:gd name="T62" fmla="*/ 40 w 47"/>
              <a:gd name="T63" fmla="*/ 4 h 66"/>
              <a:gd name="T64" fmla="*/ 43 w 47"/>
              <a:gd name="T65" fmla="*/ 7 h 66"/>
              <a:gd name="T66" fmla="*/ 45 w 47"/>
              <a:gd name="T67" fmla="*/ 10 h 66"/>
              <a:gd name="T68" fmla="*/ 46 w 47"/>
              <a:gd name="T69" fmla="*/ 14 h 66"/>
              <a:gd name="T70" fmla="*/ 47 w 47"/>
              <a:gd name="T71" fmla="*/ 19 h 66"/>
              <a:gd name="T72" fmla="*/ 47 w 47"/>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66">
                <a:moveTo>
                  <a:pt x="47" y="66"/>
                </a:moveTo>
                <a:lnTo>
                  <a:pt x="33" y="66"/>
                </a:lnTo>
                <a:lnTo>
                  <a:pt x="33" y="27"/>
                </a:lnTo>
                <a:lnTo>
                  <a:pt x="33" y="26"/>
                </a:lnTo>
                <a:lnTo>
                  <a:pt x="33" y="25"/>
                </a:lnTo>
                <a:lnTo>
                  <a:pt x="33" y="24"/>
                </a:lnTo>
                <a:lnTo>
                  <a:pt x="33" y="23"/>
                </a:lnTo>
                <a:lnTo>
                  <a:pt x="33" y="22"/>
                </a:lnTo>
                <a:lnTo>
                  <a:pt x="33" y="21"/>
                </a:lnTo>
                <a:lnTo>
                  <a:pt x="32" y="20"/>
                </a:lnTo>
                <a:lnTo>
                  <a:pt x="32" y="19"/>
                </a:lnTo>
                <a:lnTo>
                  <a:pt x="31" y="18"/>
                </a:lnTo>
                <a:lnTo>
                  <a:pt x="31" y="17"/>
                </a:lnTo>
                <a:lnTo>
                  <a:pt x="30" y="16"/>
                </a:lnTo>
                <a:lnTo>
                  <a:pt x="29" y="15"/>
                </a:lnTo>
                <a:lnTo>
                  <a:pt x="28" y="15"/>
                </a:lnTo>
                <a:lnTo>
                  <a:pt x="27" y="14"/>
                </a:lnTo>
                <a:lnTo>
                  <a:pt x="26" y="14"/>
                </a:lnTo>
                <a:lnTo>
                  <a:pt x="24" y="14"/>
                </a:lnTo>
                <a:lnTo>
                  <a:pt x="23" y="14"/>
                </a:lnTo>
                <a:lnTo>
                  <a:pt x="22" y="14"/>
                </a:lnTo>
                <a:lnTo>
                  <a:pt x="21" y="15"/>
                </a:lnTo>
                <a:lnTo>
                  <a:pt x="20" y="15"/>
                </a:lnTo>
                <a:lnTo>
                  <a:pt x="19" y="16"/>
                </a:lnTo>
                <a:lnTo>
                  <a:pt x="18" y="16"/>
                </a:lnTo>
                <a:lnTo>
                  <a:pt x="17" y="17"/>
                </a:lnTo>
                <a:lnTo>
                  <a:pt x="17" y="18"/>
                </a:lnTo>
                <a:lnTo>
                  <a:pt x="16" y="19"/>
                </a:lnTo>
                <a:lnTo>
                  <a:pt x="15" y="20"/>
                </a:lnTo>
                <a:lnTo>
                  <a:pt x="15" y="21"/>
                </a:lnTo>
                <a:lnTo>
                  <a:pt x="14" y="22"/>
                </a:lnTo>
                <a:lnTo>
                  <a:pt x="14" y="24"/>
                </a:lnTo>
                <a:lnTo>
                  <a:pt x="14" y="25"/>
                </a:lnTo>
                <a:lnTo>
                  <a:pt x="13" y="27"/>
                </a:lnTo>
                <a:lnTo>
                  <a:pt x="13" y="29"/>
                </a:lnTo>
                <a:lnTo>
                  <a:pt x="13" y="66"/>
                </a:lnTo>
                <a:lnTo>
                  <a:pt x="0" y="66"/>
                </a:lnTo>
                <a:lnTo>
                  <a:pt x="0" y="2"/>
                </a:lnTo>
                <a:lnTo>
                  <a:pt x="13" y="2"/>
                </a:lnTo>
                <a:lnTo>
                  <a:pt x="13" y="11"/>
                </a:lnTo>
                <a:lnTo>
                  <a:pt x="13" y="11"/>
                </a:lnTo>
                <a:lnTo>
                  <a:pt x="13" y="10"/>
                </a:lnTo>
                <a:lnTo>
                  <a:pt x="14" y="9"/>
                </a:lnTo>
                <a:lnTo>
                  <a:pt x="14" y="9"/>
                </a:lnTo>
                <a:lnTo>
                  <a:pt x="15" y="8"/>
                </a:lnTo>
                <a:lnTo>
                  <a:pt x="15" y="7"/>
                </a:lnTo>
                <a:lnTo>
                  <a:pt x="16" y="6"/>
                </a:lnTo>
                <a:lnTo>
                  <a:pt x="17" y="5"/>
                </a:lnTo>
                <a:lnTo>
                  <a:pt x="18" y="4"/>
                </a:lnTo>
                <a:lnTo>
                  <a:pt x="19" y="3"/>
                </a:lnTo>
                <a:lnTo>
                  <a:pt x="20" y="2"/>
                </a:lnTo>
                <a:lnTo>
                  <a:pt x="21" y="2"/>
                </a:lnTo>
                <a:lnTo>
                  <a:pt x="22" y="1"/>
                </a:lnTo>
                <a:lnTo>
                  <a:pt x="24" y="1"/>
                </a:lnTo>
                <a:lnTo>
                  <a:pt x="25" y="0"/>
                </a:lnTo>
                <a:lnTo>
                  <a:pt x="27" y="0"/>
                </a:lnTo>
                <a:lnTo>
                  <a:pt x="29" y="0"/>
                </a:lnTo>
                <a:lnTo>
                  <a:pt x="31" y="0"/>
                </a:lnTo>
                <a:lnTo>
                  <a:pt x="32" y="0"/>
                </a:lnTo>
                <a:lnTo>
                  <a:pt x="34" y="1"/>
                </a:lnTo>
                <a:lnTo>
                  <a:pt x="36" y="1"/>
                </a:lnTo>
                <a:lnTo>
                  <a:pt x="37" y="2"/>
                </a:lnTo>
                <a:lnTo>
                  <a:pt x="39" y="3"/>
                </a:lnTo>
                <a:lnTo>
                  <a:pt x="40" y="4"/>
                </a:lnTo>
                <a:lnTo>
                  <a:pt x="42" y="5"/>
                </a:lnTo>
                <a:lnTo>
                  <a:pt x="43" y="7"/>
                </a:lnTo>
                <a:lnTo>
                  <a:pt x="44" y="8"/>
                </a:lnTo>
                <a:lnTo>
                  <a:pt x="45" y="10"/>
                </a:lnTo>
                <a:lnTo>
                  <a:pt x="46" y="12"/>
                </a:lnTo>
                <a:lnTo>
                  <a:pt x="46" y="14"/>
                </a:lnTo>
                <a:lnTo>
                  <a:pt x="47" y="16"/>
                </a:lnTo>
                <a:lnTo>
                  <a:pt x="47" y="19"/>
                </a:lnTo>
                <a:lnTo>
                  <a:pt x="47" y="21"/>
                </a:lnTo>
                <a:lnTo>
                  <a:pt x="4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43" name="Freeform 139"/>
          <p:cNvSpPr>
            <a:spLocks/>
          </p:cNvSpPr>
          <p:nvPr/>
        </p:nvSpPr>
        <p:spPr bwMode="auto">
          <a:xfrm>
            <a:off x="1549400" y="2573338"/>
            <a:ext cx="47625" cy="139700"/>
          </a:xfrm>
          <a:custGeom>
            <a:avLst/>
            <a:gdLst>
              <a:gd name="T0" fmla="*/ 21 w 30"/>
              <a:gd name="T1" fmla="*/ 88 h 88"/>
              <a:gd name="T2" fmla="*/ 7 w 30"/>
              <a:gd name="T3" fmla="*/ 88 h 88"/>
              <a:gd name="T4" fmla="*/ 7 w 30"/>
              <a:gd name="T5" fmla="*/ 36 h 88"/>
              <a:gd name="T6" fmla="*/ 0 w 30"/>
              <a:gd name="T7" fmla="*/ 36 h 88"/>
              <a:gd name="T8" fmla="*/ 0 w 30"/>
              <a:gd name="T9" fmla="*/ 24 h 88"/>
              <a:gd name="T10" fmla="*/ 7 w 30"/>
              <a:gd name="T11" fmla="*/ 24 h 88"/>
              <a:gd name="T12" fmla="*/ 7 w 30"/>
              <a:gd name="T13" fmla="*/ 18 h 88"/>
              <a:gd name="T14" fmla="*/ 7 w 30"/>
              <a:gd name="T15" fmla="*/ 16 h 88"/>
              <a:gd name="T16" fmla="*/ 7 w 30"/>
              <a:gd name="T17" fmla="*/ 14 h 88"/>
              <a:gd name="T18" fmla="*/ 8 w 30"/>
              <a:gd name="T19" fmla="*/ 12 h 88"/>
              <a:gd name="T20" fmla="*/ 8 w 30"/>
              <a:gd name="T21" fmla="*/ 10 h 88"/>
              <a:gd name="T22" fmla="*/ 9 w 30"/>
              <a:gd name="T23" fmla="*/ 8 h 88"/>
              <a:gd name="T24" fmla="*/ 9 w 30"/>
              <a:gd name="T25" fmla="*/ 7 h 88"/>
              <a:gd name="T26" fmla="*/ 10 w 30"/>
              <a:gd name="T27" fmla="*/ 5 h 88"/>
              <a:gd name="T28" fmla="*/ 11 w 30"/>
              <a:gd name="T29" fmla="*/ 4 h 88"/>
              <a:gd name="T30" fmla="*/ 12 w 30"/>
              <a:gd name="T31" fmla="*/ 3 h 88"/>
              <a:gd name="T32" fmla="*/ 13 w 30"/>
              <a:gd name="T33" fmla="*/ 2 h 88"/>
              <a:gd name="T34" fmla="*/ 15 w 30"/>
              <a:gd name="T35" fmla="*/ 2 h 88"/>
              <a:gd name="T36" fmla="*/ 16 w 30"/>
              <a:gd name="T37" fmla="*/ 1 h 88"/>
              <a:gd name="T38" fmla="*/ 17 w 30"/>
              <a:gd name="T39" fmla="*/ 1 h 88"/>
              <a:gd name="T40" fmla="*/ 19 w 30"/>
              <a:gd name="T41" fmla="*/ 0 h 88"/>
              <a:gd name="T42" fmla="*/ 21 w 30"/>
              <a:gd name="T43" fmla="*/ 0 h 88"/>
              <a:gd name="T44" fmla="*/ 23 w 30"/>
              <a:gd name="T45" fmla="*/ 0 h 88"/>
              <a:gd name="T46" fmla="*/ 23 w 30"/>
              <a:gd name="T47" fmla="*/ 0 h 88"/>
              <a:gd name="T48" fmla="*/ 24 w 30"/>
              <a:gd name="T49" fmla="*/ 0 h 88"/>
              <a:gd name="T50" fmla="*/ 25 w 30"/>
              <a:gd name="T51" fmla="*/ 0 h 88"/>
              <a:gd name="T52" fmla="*/ 25 w 30"/>
              <a:gd name="T53" fmla="*/ 0 h 88"/>
              <a:gd name="T54" fmla="*/ 26 w 30"/>
              <a:gd name="T55" fmla="*/ 0 h 88"/>
              <a:gd name="T56" fmla="*/ 26 w 30"/>
              <a:gd name="T57" fmla="*/ 0 h 88"/>
              <a:gd name="T58" fmla="*/ 27 w 30"/>
              <a:gd name="T59" fmla="*/ 0 h 88"/>
              <a:gd name="T60" fmla="*/ 27 w 30"/>
              <a:gd name="T61" fmla="*/ 0 h 88"/>
              <a:gd name="T62" fmla="*/ 27 w 30"/>
              <a:gd name="T63" fmla="*/ 0 h 88"/>
              <a:gd name="T64" fmla="*/ 28 w 30"/>
              <a:gd name="T65" fmla="*/ 0 h 88"/>
              <a:gd name="T66" fmla="*/ 28 w 30"/>
              <a:gd name="T67" fmla="*/ 0 h 88"/>
              <a:gd name="T68" fmla="*/ 28 w 30"/>
              <a:gd name="T69" fmla="*/ 0 h 88"/>
              <a:gd name="T70" fmla="*/ 29 w 30"/>
              <a:gd name="T71" fmla="*/ 0 h 88"/>
              <a:gd name="T72" fmla="*/ 29 w 30"/>
              <a:gd name="T73" fmla="*/ 0 h 88"/>
              <a:gd name="T74" fmla="*/ 29 w 30"/>
              <a:gd name="T75" fmla="*/ 0 h 88"/>
              <a:gd name="T76" fmla="*/ 30 w 30"/>
              <a:gd name="T77" fmla="*/ 0 h 88"/>
              <a:gd name="T78" fmla="*/ 30 w 30"/>
              <a:gd name="T79" fmla="*/ 14 h 88"/>
              <a:gd name="T80" fmla="*/ 26 w 30"/>
              <a:gd name="T81" fmla="*/ 14 h 88"/>
              <a:gd name="T82" fmla="*/ 25 w 30"/>
              <a:gd name="T83" fmla="*/ 14 h 88"/>
              <a:gd name="T84" fmla="*/ 24 w 30"/>
              <a:gd name="T85" fmla="*/ 14 h 88"/>
              <a:gd name="T86" fmla="*/ 24 w 30"/>
              <a:gd name="T87" fmla="*/ 14 h 88"/>
              <a:gd name="T88" fmla="*/ 23 w 30"/>
              <a:gd name="T89" fmla="*/ 14 h 88"/>
              <a:gd name="T90" fmla="*/ 23 w 30"/>
              <a:gd name="T91" fmla="*/ 14 h 88"/>
              <a:gd name="T92" fmla="*/ 22 w 30"/>
              <a:gd name="T93" fmla="*/ 15 h 88"/>
              <a:gd name="T94" fmla="*/ 22 w 30"/>
              <a:gd name="T95" fmla="*/ 15 h 88"/>
              <a:gd name="T96" fmla="*/ 22 w 30"/>
              <a:gd name="T97" fmla="*/ 15 h 88"/>
              <a:gd name="T98" fmla="*/ 21 w 30"/>
              <a:gd name="T99" fmla="*/ 16 h 88"/>
              <a:gd name="T100" fmla="*/ 21 w 30"/>
              <a:gd name="T101" fmla="*/ 16 h 88"/>
              <a:gd name="T102" fmla="*/ 21 w 30"/>
              <a:gd name="T103" fmla="*/ 17 h 88"/>
              <a:gd name="T104" fmla="*/ 21 w 30"/>
              <a:gd name="T105" fmla="*/ 18 h 88"/>
              <a:gd name="T106" fmla="*/ 21 w 30"/>
              <a:gd name="T107" fmla="*/ 18 h 88"/>
              <a:gd name="T108" fmla="*/ 21 w 30"/>
              <a:gd name="T109" fmla="*/ 19 h 88"/>
              <a:gd name="T110" fmla="*/ 21 w 30"/>
              <a:gd name="T111" fmla="*/ 20 h 88"/>
              <a:gd name="T112" fmla="*/ 21 w 30"/>
              <a:gd name="T113" fmla="*/ 21 h 88"/>
              <a:gd name="T114" fmla="*/ 21 w 30"/>
              <a:gd name="T115" fmla="*/ 24 h 88"/>
              <a:gd name="T116" fmla="*/ 30 w 30"/>
              <a:gd name="T117" fmla="*/ 24 h 88"/>
              <a:gd name="T118" fmla="*/ 30 w 30"/>
              <a:gd name="T119" fmla="*/ 36 h 88"/>
              <a:gd name="T120" fmla="*/ 21 w 30"/>
              <a:gd name="T121" fmla="*/ 36 h 88"/>
              <a:gd name="T122" fmla="*/ 21 w 30"/>
              <a:gd name="T1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88">
                <a:moveTo>
                  <a:pt x="21" y="88"/>
                </a:moveTo>
                <a:lnTo>
                  <a:pt x="7" y="88"/>
                </a:lnTo>
                <a:lnTo>
                  <a:pt x="7" y="36"/>
                </a:lnTo>
                <a:lnTo>
                  <a:pt x="0" y="36"/>
                </a:lnTo>
                <a:lnTo>
                  <a:pt x="0" y="24"/>
                </a:lnTo>
                <a:lnTo>
                  <a:pt x="7" y="24"/>
                </a:lnTo>
                <a:lnTo>
                  <a:pt x="7" y="18"/>
                </a:lnTo>
                <a:lnTo>
                  <a:pt x="7" y="16"/>
                </a:lnTo>
                <a:lnTo>
                  <a:pt x="7" y="14"/>
                </a:lnTo>
                <a:lnTo>
                  <a:pt x="8" y="12"/>
                </a:lnTo>
                <a:lnTo>
                  <a:pt x="8" y="10"/>
                </a:lnTo>
                <a:lnTo>
                  <a:pt x="9" y="8"/>
                </a:lnTo>
                <a:lnTo>
                  <a:pt x="9" y="7"/>
                </a:lnTo>
                <a:lnTo>
                  <a:pt x="10" y="5"/>
                </a:lnTo>
                <a:lnTo>
                  <a:pt x="11" y="4"/>
                </a:lnTo>
                <a:lnTo>
                  <a:pt x="12" y="3"/>
                </a:lnTo>
                <a:lnTo>
                  <a:pt x="13" y="2"/>
                </a:lnTo>
                <a:lnTo>
                  <a:pt x="15" y="2"/>
                </a:lnTo>
                <a:lnTo>
                  <a:pt x="16" y="1"/>
                </a:lnTo>
                <a:lnTo>
                  <a:pt x="17" y="1"/>
                </a:lnTo>
                <a:lnTo>
                  <a:pt x="19" y="0"/>
                </a:lnTo>
                <a:lnTo>
                  <a:pt x="21" y="0"/>
                </a:lnTo>
                <a:lnTo>
                  <a:pt x="23" y="0"/>
                </a:lnTo>
                <a:lnTo>
                  <a:pt x="23" y="0"/>
                </a:lnTo>
                <a:lnTo>
                  <a:pt x="24" y="0"/>
                </a:lnTo>
                <a:lnTo>
                  <a:pt x="25" y="0"/>
                </a:lnTo>
                <a:lnTo>
                  <a:pt x="25" y="0"/>
                </a:lnTo>
                <a:lnTo>
                  <a:pt x="26" y="0"/>
                </a:lnTo>
                <a:lnTo>
                  <a:pt x="26" y="0"/>
                </a:lnTo>
                <a:lnTo>
                  <a:pt x="27" y="0"/>
                </a:lnTo>
                <a:lnTo>
                  <a:pt x="27" y="0"/>
                </a:lnTo>
                <a:lnTo>
                  <a:pt x="27" y="0"/>
                </a:lnTo>
                <a:lnTo>
                  <a:pt x="28" y="0"/>
                </a:lnTo>
                <a:lnTo>
                  <a:pt x="28" y="0"/>
                </a:lnTo>
                <a:lnTo>
                  <a:pt x="28" y="0"/>
                </a:lnTo>
                <a:lnTo>
                  <a:pt x="29" y="0"/>
                </a:lnTo>
                <a:lnTo>
                  <a:pt x="29" y="0"/>
                </a:lnTo>
                <a:lnTo>
                  <a:pt x="29" y="0"/>
                </a:lnTo>
                <a:lnTo>
                  <a:pt x="30" y="0"/>
                </a:lnTo>
                <a:lnTo>
                  <a:pt x="30" y="14"/>
                </a:lnTo>
                <a:lnTo>
                  <a:pt x="26" y="14"/>
                </a:lnTo>
                <a:lnTo>
                  <a:pt x="25" y="14"/>
                </a:lnTo>
                <a:lnTo>
                  <a:pt x="24" y="14"/>
                </a:lnTo>
                <a:lnTo>
                  <a:pt x="24" y="14"/>
                </a:lnTo>
                <a:lnTo>
                  <a:pt x="23" y="14"/>
                </a:lnTo>
                <a:lnTo>
                  <a:pt x="23" y="14"/>
                </a:lnTo>
                <a:lnTo>
                  <a:pt x="22" y="15"/>
                </a:lnTo>
                <a:lnTo>
                  <a:pt x="22" y="15"/>
                </a:lnTo>
                <a:lnTo>
                  <a:pt x="22" y="15"/>
                </a:lnTo>
                <a:lnTo>
                  <a:pt x="21" y="16"/>
                </a:lnTo>
                <a:lnTo>
                  <a:pt x="21" y="16"/>
                </a:lnTo>
                <a:lnTo>
                  <a:pt x="21" y="17"/>
                </a:lnTo>
                <a:lnTo>
                  <a:pt x="21" y="18"/>
                </a:lnTo>
                <a:lnTo>
                  <a:pt x="21" y="18"/>
                </a:lnTo>
                <a:lnTo>
                  <a:pt x="21" y="19"/>
                </a:lnTo>
                <a:lnTo>
                  <a:pt x="21" y="20"/>
                </a:lnTo>
                <a:lnTo>
                  <a:pt x="21" y="21"/>
                </a:lnTo>
                <a:lnTo>
                  <a:pt x="21" y="24"/>
                </a:lnTo>
                <a:lnTo>
                  <a:pt x="30" y="24"/>
                </a:lnTo>
                <a:lnTo>
                  <a:pt x="30" y="36"/>
                </a:lnTo>
                <a:lnTo>
                  <a:pt x="21" y="36"/>
                </a:lnTo>
                <a:lnTo>
                  <a:pt x="21"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44" name="Freeform 140"/>
          <p:cNvSpPr>
            <a:spLocks noEditPoints="1"/>
          </p:cNvSpPr>
          <p:nvPr/>
        </p:nvSpPr>
        <p:spPr bwMode="auto">
          <a:xfrm>
            <a:off x="1604963" y="2608263"/>
            <a:ext cx="84137" cy="107950"/>
          </a:xfrm>
          <a:custGeom>
            <a:avLst/>
            <a:gdLst>
              <a:gd name="T0" fmla="*/ 21 w 53"/>
              <a:gd name="T1" fmla="*/ 67 h 68"/>
              <a:gd name="T2" fmla="*/ 14 w 53"/>
              <a:gd name="T3" fmla="*/ 64 h 68"/>
              <a:gd name="T4" fmla="*/ 8 w 53"/>
              <a:gd name="T5" fmla="*/ 59 h 68"/>
              <a:gd name="T6" fmla="*/ 3 w 53"/>
              <a:gd name="T7" fmla="*/ 52 h 68"/>
              <a:gd name="T8" fmla="*/ 0 w 53"/>
              <a:gd name="T9" fmla="*/ 42 h 68"/>
              <a:gd name="T10" fmla="*/ 0 w 53"/>
              <a:gd name="T11" fmla="*/ 29 h 68"/>
              <a:gd name="T12" fmla="*/ 2 w 53"/>
              <a:gd name="T13" fmla="*/ 18 h 68"/>
              <a:gd name="T14" fmla="*/ 6 w 53"/>
              <a:gd name="T15" fmla="*/ 10 h 68"/>
              <a:gd name="T16" fmla="*/ 12 w 53"/>
              <a:gd name="T17" fmla="*/ 4 h 68"/>
              <a:gd name="T18" fmla="*/ 19 w 53"/>
              <a:gd name="T19" fmla="*/ 1 h 68"/>
              <a:gd name="T20" fmla="*/ 27 w 53"/>
              <a:gd name="T21" fmla="*/ 0 h 68"/>
              <a:gd name="T22" fmla="*/ 34 w 53"/>
              <a:gd name="T23" fmla="*/ 1 h 68"/>
              <a:gd name="T24" fmla="*/ 41 w 53"/>
              <a:gd name="T25" fmla="*/ 4 h 68"/>
              <a:gd name="T26" fmla="*/ 47 w 53"/>
              <a:gd name="T27" fmla="*/ 10 h 68"/>
              <a:gd name="T28" fmla="*/ 51 w 53"/>
              <a:gd name="T29" fmla="*/ 18 h 68"/>
              <a:gd name="T30" fmla="*/ 53 w 53"/>
              <a:gd name="T31" fmla="*/ 29 h 68"/>
              <a:gd name="T32" fmla="*/ 53 w 53"/>
              <a:gd name="T33" fmla="*/ 42 h 68"/>
              <a:gd name="T34" fmla="*/ 50 w 53"/>
              <a:gd name="T35" fmla="*/ 52 h 68"/>
              <a:gd name="T36" fmla="*/ 45 w 53"/>
              <a:gd name="T37" fmla="*/ 59 h 68"/>
              <a:gd name="T38" fmla="*/ 39 w 53"/>
              <a:gd name="T39" fmla="*/ 64 h 68"/>
              <a:gd name="T40" fmla="*/ 32 w 53"/>
              <a:gd name="T41" fmla="*/ 67 h 68"/>
              <a:gd name="T42" fmla="*/ 27 w 53"/>
              <a:gd name="T43" fmla="*/ 14 h 68"/>
              <a:gd name="T44" fmla="*/ 21 w 53"/>
              <a:gd name="T45" fmla="*/ 15 h 68"/>
              <a:gd name="T46" fmla="*/ 18 w 53"/>
              <a:gd name="T47" fmla="*/ 18 h 68"/>
              <a:gd name="T48" fmla="*/ 16 w 53"/>
              <a:gd name="T49" fmla="*/ 22 h 68"/>
              <a:gd name="T50" fmla="*/ 14 w 53"/>
              <a:gd name="T51" fmla="*/ 27 h 68"/>
              <a:gd name="T52" fmla="*/ 14 w 53"/>
              <a:gd name="T53" fmla="*/ 32 h 68"/>
              <a:gd name="T54" fmla="*/ 14 w 53"/>
              <a:gd name="T55" fmla="*/ 37 h 68"/>
              <a:gd name="T56" fmla="*/ 15 w 53"/>
              <a:gd name="T57" fmla="*/ 42 h 68"/>
              <a:gd name="T58" fmla="*/ 16 w 53"/>
              <a:gd name="T59" fmla="*/ 46 h 68"/>
              <a:gd name="T60" fmla="*/ 19 w 53"/>
              <a:gd name="T61" fmla="*/ 50 h 68"/>
              <a:gd name="T62" fmla="*/ 23 w 53"/>
              <a:gd name="T63" fmla="*/ 53 h 68"/>
              <a:gd name="T64" fmla="*/ 29 w 53"/>
              <a:gd name="T65" fmla="*/ 53 h 68"/>
              <a:gd name="T66" fmla="*/ 33 w 53"/>
              <a:gd name="T67" fmla="*/ 51 h 68"/>
              <a:gd name="T68" fmla="*/ 36 w 53"/>
              <a:gd name="T69" fmla="*/ 48 h 68"/>
              <a:gd name="T70" fmla="*/ 38 w 53"/>
              <a:gd name="T71" fmla="*/ 43 h 68"/>
              <a:gd name="T72" fmla="*/ 39 w 53"/>
              <a:gd name="T73" fmla="*/ 38 h 68"/>
              <a:gd name="T74" fmla="*/ 39 w 53"/>
              <a:gd name="T75" fmla="*/ 34 h 68"/>
              <a:gd name="T76" fmla="*/ 39 w 53"/>
              <a:gd name="T77" fmla="*/ 29 h 68"/>
              <a:gd name="T78" fmla="*/ 38 w 53"/>
              <a:gd name="T79" fmla="*/ 24 h 68"/>
              <a:gd name="T80" fmla="*/ 36 w 53"/>
              <a:gd name="T81" fmla="*/ 19 h 68"/>
              <a:gd name="T82" fmla="*/ 33 w 53"/>
              <a:gd name="T83" fmla="*/ 16 h 68"/>
              <a:gd name="T84" fmla="*/ 29 w 53"/>
              <a:gd name="T8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8">
                <a:moveTo>
                  <a:pt x="27" y="68"/>
                </a:moveTo>
                <a:lnTo>
                  <a:pt x="24" y="67"/>
                </a:lnTo>
                <a:lnTo>
                  <a:pt x="21" y="67"/>
                </a:lnTo>
                <a:lnTo>
                  <a:pt x="19" y="66"/>
                </a:lnTo>
                <a:lnTo>
                  <a:pt x="16" y="65"/>
                </a:lnTo>
                <a:lnTo>
                  <a:pt x="14" y="64"/>
                </a:lnTo>
                <a:lnTo>
                  <a:pt x="12" y="63"/>
                </a:lnTo>
                <a:lnTo>
                  <a:pt x="10" y="61"/>
                </a:lnTo>
                <a:lnTo>
                  <a:pt x="8" y="59"/>
                </a:lnTo>
                <a:lnTo>
                  <a:pt x="6" y="57"/>
                </a:lnTo>
                <a:lnTo>
                  <a:pt x="4" y="55"/>
                </a:lnTo>
                <a:lnTo>
                  <a:pt x="3" y="52"/>
                </a:lnTo>
                <a:lnTo>
                  <a:pt x="2" y="49"/>
                </a:lnTo>
                <a:lnTo>
                  <a:pt x="1" y="45"/>
                </a:lnTo>
                <a:lnTo>
                  <a:pt x="0" y="42"/>
                </a:lnTo>
                <a:lnTo>
                  <a:pt x="0" y="38"/>
                </a:lnTo>
                <a:lnTo>
                  <a:pt x="0" y="34"/>
                </a:lnTo>
                <a:lnTo>
                  <a:pt x="0" y="29"/>
                </a:lnTo>
                <a:lnTo>
                  <a:pt x="0" y="26"/>
                </a:lnTo>
                <a:lnTo>
                  <a:pt x="1" y="22"/>
                </a:lnTo>
                <a:lnTo>
                  <a:pt x="2" y="18"/>
                </a:lnTo>
                <a:lnTo>
                  <a:pt x="3" y="16"/>
                </a:lnTo>
                <a:lnTo>
                  <a:pt x="4" y="13"/>
                </a:lnTo>
                <a:lnTo>
                  <a:pt x="6" y="10"/>
                </a:lnTo>
                <a:lnTo>
                  <a:pt x="8" y="8"/>
                </a:lnTo>
                <a:lnTo>
                  <a:pt x="10" y="6"/>
                </a:lnTo>
                <a:lnTo>
                  <a:pt x="12" y="4"/>
                </a:lnTo>
                <a:lnTo>
                  <a:pt x="14" y="3"/>
                </a:lnTo>
                <a:lnTo>
                  <a:pt x="16" y="2"/>
                </a:lnTo>
                <a:lnTo>
                  <a:pt x="19" y="1"/>
                </a:lnTo>
                <a:lnTo>
                  <a:pt x="21" y="0"/>
                </a:lnTo>
                <a:lnTo>
                  <a:pt x="24" y="0"/>
                </a:lnTo>
                <a:lnTo>
                  <a:pt x="27" y="0"/>
                </a:lnTo>
                <a:lnTo>
                  <a:pt x="29" y="0"/>
                </a:lnTo>
                <a:lnTo>
                  <a:pt x="32" y="0"/>
                </a:lnTo>
                <a:lnTo>
                  <a:pt x="34" y="1"/>
                </a:lnTo>
                <a:lnTo>
                  <a:pt x="37" y="2"/>
                </a:lnTo>
                <a:lnTo>
                  <a:pt x="39" y="3"/>
                </a:lnTo>
                <a:lnTo>
                  <a:pt x="41" y="4"/>
                </a:lnTo>
                <a:lnTo>
                  <a:pt x="43" y="6"/>
                </a:lnTo>
                <a:lnTo>
                  <a:pt x="45" y="8"/>
                </a:lnTo>
                <a:lnTo>
                  <a:pt x="47" y="10"/>
                </a:lnTo>
                <a:lnTo>
                  <a:pt x="49" y="13"/>
                </a:lnTo>
                <a:lnTo>
                  <a:pt x="50" y="16"/>
                </a:lnTo>
                <a:lnTo>
                  <a:pt x="51" y="18"/>
                </a:lnTo>
                <a:lnTo>
                  <a:pt x="52" y="22"/>
                </a:lnTo>
                <a:lnTo>
                  <a:pt x="53" y="26"/>
                </a:lnTo>
                <a:lnTo>
                  <a:pt x="53" y="29"/>
                </a:lnTo>
                <a:lnTo>
                  <a:pt x="53" y="34"/>
                </a:lnTo>
                <a:lnTo>
                  <a:pt x="53" y="38"/>
                </a:lnTo>
                <a:lnTo>
                  <a:pt x="53" y="42"/>
                </a:lnTo>
                <a:lnTo>
                  <a:pt x="52" y="45"/>
                </a:lnTo>
                <a:lnTo>
                  <a:pt x="51" y="49"/>
                </a:lnTo>
                <a:lnTo>
                  <a:pt x="50" y="52"/>
                </a:lnTo>
                <a:lnTo>
                  <a:pt x="49" y="55"/>
                </a:lnTo>
                <a:lnTo>
                  <a:pt x="47" y="57"/>
                </a:lnTo>
                <a:lnTo>
                  <a:pt x="45" y="59"/>
                </a:lnTo>
                <a:lnTo>
                  <a:pt x="43" y="61"/>
                </a:lnTo>
                <a:lnTo>
                  <a:pt x="41" y="63"/>
                </a:lnTo>
                <a:lnTo>
                  <a:pt x="39" y="64"/>
                </a:lnTo>
                <a:lnTo>
                  <a:pt x="37" y="65"/>
                </a:lnTo>
                <a:lnTo>
                  <a:pt x="34" y="66"/>
                </a:lnTo>
                <a:lnTo>
                  <a:pt x="32" y="67"/>
                </a:lnTo>
                <a:lnTo>
                  <a:pt x="29" y="67"/>
                </a:lnTo>
                <a:lnTo>
                  <a:pt x="27" y="68"/>
                </a:lnTo>
                <a:close/>
                <a:moveTo>
                  <a:pt x="27" y="14"/>
                </a:moveTo>
                <a:lnTo>
                  <a:pt x="25" y="14"/>
                </a:lnTo>
                <a:lnTo>
                  <a:pt x="23" y="15"/>
                </a:lnTo>
                <a:lnTo>
                  <a:pt x="21" y="15"/>
                </a:lnTo>
                <a:lnTo>
                  <a:pt x="20" y="16"/>
                </a:lnTo>
                <a:lnTo>
                  <a:pt x="19" y="17"/>
                </a:lnTo>
                <a:lnTo>
                  <a:pt x="18" y="18"/>
                </a:lnTo>
                <a:lnTo>
                  <a:pt x="17" y="19"/>
                </a:lnTo>
                <a:lnTo>
                  <a:pt x="16" y="21"/>
                </a:lnTo>
                <a:lnTo>
                  <a:pt x="16" y="22"/>
                </a:lnTo>
                <a:lnTo>
                  <a:pt x="15" y="24"/>
                </a:lnTo>
                <a:lnTo>
                  <a:pt x="15" y="26"/>
                </a:lnTo>
                <a:lnTo>
                  <a:pt x="14" y="27"/>
                </a:lnTo>
                <a:lnTo>
                  <a:pt x="14" y="29"/>
                </a:lnTo>
                <a:lnTo>
                  <a:pt x="14" y="30"/>
                </a:lnTo>
                <a:lnTo>
                  <a:pt x="14" y="32"/>
                </a:lnTo>
                <a:lnTo>
                  <a:pt x="14" y="34"/>
                </a:lnTo>
                <a:lnTo>
                  <a:pt x="14" y="35"/>
                </a:lnTo>
                <a:lnTo>
                  <a:pt x="14" y="37"/>
                </a:lnTo>
                <a:lnTo>
                  <a:pt x="14" y="38"/>
                </a:lnTo>
                <a:lnTo>
                  <a:pt x="14" y="40"/>
                </a:lnTo>
                <a:lnTo>
                  <a:pt x="15" y="42"/>
                </a:lnTo>
                <a:lnTo>
                  <a:pt x="15" y="43"/>
                </a:lnTo>
                <a:lnTo>
                  <a:pt x="16" y="45"/>
                </a:lnTo>
                <a:lnTo>
                  <a:pt x="16" y="46"/>
                </a:lnTo>
                <a:lnTo>
                  <a:pt x="17" y="48"/>
                </a:lnTo>
                <a:lnTo>
                  <a:pt x="18" y="49"/>
                </a:lnTo>
                <a:lnTo>
                  <a:pt x="19" y="50"/>
                </a:lnTo>
                <a:lnTo>
                  <a:pt x="20" y="51"/>
                </a:lnTo>
                <a:lnTo>
                  <a:pt x="21" y="52"/>
                </a:lnTo>
                <a:lnTo>
                  <a:pt x="23" y="53"/>
                </a:lnTo>
                <a:lnTo>
                  <a:pt x="25" y="53"/>
                </a:lnTo>
                <a:lnTo>
                  <a:pt x="27" y="53"/>
                </a:lnTo>
                <a:lnTo>
                  <a:pt x="29" y="53"/>
                </a:lnTo>
                <a:lnTo>
                  <a:pt x="30" y="53"/>
                </a:lnTo>
                <a:lnTo>
                  <a:pt x="32" y="52"/>
                </a:lnTo>
                <a:lnTo>
                  <a:pt x="33" y="51"/>
                </a:lnTo>
                <a:lnTo>
                  <a:pt x="34" y="50"/>
                </a:lnTo>
                <a:lnTo>
                  <a:pt x="35" y="49"/>
                </a:lnTo>
                <a:lnTo>
                  <a:pt x="36" y="48"/>
                </a:lnTo>
                <a:lnTo>
                  <a:pt x="37" y="46"/>
                </a:lnTo>
                <a:lnTo>
                  <a:pt x="37" y="45"/>
                </a:lnTo>
                <a:lnTo>
                  <a:pt x="38" y="43"/>
                </a:lnTo>
                <a:lnTo>
                  <a:pt x="38" y="42"/>
                </a:lnTo>
                <a:lnTo>
                  <a:pt x="39" y="40"/>
                </a:lnTo>
                <a:lnTo>
                  <a:pt x="39" y="38"/>
                </a:lnTo>
                <a:lnTo>
                  <a:pt x="39" y="37"/>
                </a:lnTo>
                <a:lnTo>
                  <a:pt x="39" y="35"/>
                </a:lnTo>
                <a:lnTo>
                  <a:pt x="39" y="34"/>
                </a:lnTo>
                <a:lnTo>
                  <a:pt x="39" y="32"/>
                </a:lnTo>
                <a:lnTo>
                  <a:pt x="39" y="30"/>
                </a:lnTo>
                <a:lnTo>
                  <a:pt x="39" y="29"/>
                </a:lnTo>
                <a:lnTo>
                  <a:pt x="39" y="27"/>
                </a:lnTo>
                <a:lnTo>
                  <a:pt x="38" y="26"/>
                </a:lnTo>
                <a:lnTo>
                  <a:pt x="38" y="24"/>
                </a:lnTo>
                <a:lnTo>
                  <a:pt x="37" y="22"/>
                </a:lnTo>
                <a:lnTo>
                  <a:pt x="37" y="21"/>
                </a:lnTo>
                <a:lnTo>
                  <a:pt x="36" y="19"/>
                </a:lnTo>
                <a:lnTo>
                  <a:pt x="35" y="18"/>
                </a:lnTo>
                <a:lnTo>
                  <a:pt x="34" y="17"/>
                </a:lnTo>
                <a:lnTo>
                  <a:pt x="33" y="16"/>
                </a:lnTo>
                <a:lnTo>
                  <a:pt x="32" y="15"/>
                </a:lnTo>
                <a:lnTo>
                  <a:pt x="30" y="15"/>
                </a:lnTo>
                <a:lnTo>
                  <a:pt x="29" y="14"/>
                </a:lnTo>
                <a:lnTo>
                  <a:pt x="2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45" name="Freeform 141"/>
          <p:cNvSpPr>
            <a:spLocks/>
          </p:cNvSpPr>
          <p:nvPr/>
        </p:nvSpPr>
        <p:spPr bwMode="auto">
          <a:xfrm>
            <a:off x="1704975" y="2608263"/>
            <a:ext cx="47625" cy="104775"/>
          </a:xfrm>
          <a:custGeom>
            <a:avLst/>
            <a:gdLst>
              <a:gd name="T0" fmla="*/ 13 w 30"/>
              <a:gd name="T1" fmla="*/ 2 h 66"/>
              <a:gd name="T2" fmla="*/ 13 w 30"/>
              <a:gd name="T3" fmla="*/ 13 h 66"/>
              <a:gd name="T4" fmla="*/ 14 w 30"/>
              <a:gd name="T5" fmla="*/ 10 h 66"/>
              <a:gd name="T6" fmla="*/ 16 w 30"/>
              <a:gd name="T7" fmla="*/ 8 h 66"/>
              <a:gd name="T8" fmla="*/ 17 w 30"/>
              <a:gd name="T9" fmla="*/ 6 h 66"/>
              <a:gd name="T10" fmla="*/ 19 w 30"/>
              <a:gd name="T11" fmla="*/ 4 h 66"/>
              <a:gd name="T12" fmla="*/ 20 w 30"/>
              <a:gd name="T13" fmla="*/ 2 h 66"/>
              <a:gd name="T14" fmla="*/ 22 w 30"/>
              <a:gd name="T15" fmla="*/ 1 h 66"/>
              <a:gd name="T16" fmla="*/ 25 w 30"/>
              <a:gd name="T17" fmla="*/ 0 h 66"/>
              <a:gd name="T18" fmla="*/ 28 w 30"/>
              <a:gd name="T19" fmla="*/ 0 h 66"/>
              <a:gd name="T20" fmla="*/ 28 w 30"/>
              <a:gd name="T21" fmla="*/ 0 h 66"/>
              <a:gd name="T22" fmla="*/ 28 w 30"/>
              <a:gd name="T23" fmla="*/ 0 h 66"/>
              <a:gd name="T24" fmla="*/ 29 w 30"/>
              <a:gd name="T25" fmla="*/ 0 h 66"/>
              <a:gd name="T26" fmla="*/ 29 w 30"/>
              <a:gd name="T27" fmla="*/ 0 h 66"/>
              <a:gd name="T28" fmla="*/ 29 w 30"/>
              <a:gd name="T29" fmla="*/ 0 h 66"/>
              <a:gd name="T30" fmla="*/ 30 w 30"/>
              <a:gd name="T31" fmla="*/ 0 h 66"/>
              <a:gd name="T32" fmla="*/ 30 w 30"/>
              <a:gd name="T33" fmla="*/ 0 h 66"/>
              <a:gd name="T34" fmla="*/ 30 w 30"/>
              <a:gd name="T35" fmla="*/ 0 h 66"/>
              <a:gd name="T36" fmla="*/ 30 w 30"/>
              <a:gd name="T37" fmla="*/ 17 h 66"/>
              <a:gd name="T38" fmla="*/ 30 w 30"/>
              <a:gd name="T39" fmla="*/ 17 h 66"/>
              <a:gd name="T40" fmla="*/ 29 w 30"/>
              <a:gd name="T41" fmla="*/ 17 h 66"/>
              <a:gd name="T42" fmla="*/ 29 w 30"/>
              <a:gd name="T43" fmla="*/ 17 h 66"/>
              <a:gd name="T44" fmla="*/ 28 w 30"/>
              <a:gd name="T45" fmla="*/ 17 h 66"/>
              <a:gd name="T46" fmla="*/ 28 w 30"/>
              <a:gd name="T47" fmla="*/ 17 h 66"/>
              <a:gd name="T48" fmla="*/ 27 w 30"/>
              <a:gd name="T49" fmla="*/ 17 h 66"/>
              <a:gd name="T50" fmla="*/ 27 w 30"/>
              <a:gd name="T51" fmla="*/ 17 h 66"/>
              <a:gd name="T52" fmla="*/ 25 w 30"/>
              <a:gd name="T53" fmla="*/ 17 h 66"/>
              <a:gd name="T54" fmla="*/ 21 w 30"/>
              <a:gd name="T55" fmla="*/ 18 h 66"/>
              <a:gd name="T56" fmla="*/ 19 w 30"/>
              <a:gd name="T57" fmla="*/ 19 h 66"/>
              <a:gd name="T58" fmla="*/ 17 w 30"/>
              <a:gd name="T59" fmla="*/ 21 h 66"/>
              <a:gd name="T60" fmla="*/ 15 w 30"/>
              <a:gd name="T61" fmla="*/ 23 h 66"/>
              <a:gd name="T62" fmla="*/ 15 w 30"/>
              <a:gd name="T63" fmla="*/ 26 h 66"/>
              <a:gd name="T64" fmla="*/ 14 w 30"/>
              <a:gd name="T65" fmla="*/ 28 h 66"/>
              <a:gd name="T66" fmla="*/ 14 w 30"/>
              <a:gd name="T67" fmla="*/ 31 h 66"/>
              <a:gd name="T68" fmla="*/ 14 w 30"/>
              <a:gd name="T69" fmla="*/ 66 h 66"/>
              <a:gd name="T70" fmla="*/ 0 w 30"/>
              <a:gd name="T71"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66">
                <a:moveTo>
                  <a:pt x="0" y="2"/>
                </a:moveTo>
                <a:lnTo>
                  <a:pt x="13" y="2"/>
                </a:lnTo>
                <a:lnTo>
                  <a:pt x="13" y="13"/>
                </a:lnTo>
                <a:lnTo>
                  <a:pt x="13" y="13"/>
                </a:lnTo>
                <a:lnTo>
                  <a:pt x="14" y="11"/>
                </a:lnTo>
                <a:lnTo>
                  <a:pt x="14" y="10"/>
                </a:lnTo>
                <a:lnTo>
                  <a:pt x="15" y="9"/>
                </a:lnTo>
                <a:lnTo>
                  <a:pt x="16" y="8"/>
                </a:lnTo>
                <a:lnTo>
                  <a:pt x="16" y="7"/>
                </a:lnTo>
                <a:lnTo>
                  <a:pt x="17" y="6"/>
                </a:lnTo>
                <a:lnTo>
                  <a:pt x="18" y="5"/>
                </a:lnTo>
                <a:lnTo>
                  <a:pt x="19" y="4"/>
                </a:lnTo>
                <a:lnTo>
                  <a:pt x="19" y="3"/>
                </a:lnTo>
                <a:lnTo>
                  <a:pt x="20" y="2"/>
                </a:lnTo>
                <a:lnTo>
                  <a:pt x="21" y="1"/>
                </a:lnTo>
                <a:lnTo>
                  <a:pt x="22" y="1"/>
                </a:lnTo>
                <a:lnTo>
                  <a:pt x="24" y="1"/>
                </a:lnTo>
                <a:lnTo>
                  <a:pt x="25" y="0"/>
                </a:lnTo>
                <a:lnTo>
                  <a:pt x="26" y="0"/>
                </a:lnTo>
                <a:lnTo>
                  <a:pt x="28" y="0"/>
                </a:lnTo>
                <a:lnTo>
                  <a:pt x="28" y="0"/>
                </a:lnTo>
                <a:lnTo>
                  <a:pt x="28" y="0"/>
                </a:lnTo>
                <a:lnTo>
                  <a:pt x="28" y="0"/>
                </a:lnTo>
                <a:lnTo>
                  <a:pt x="28" y="0"/>
                </a:lnTo>
                <a:lnTo>
                  <a:pt x="29" y="0"/>
                </a:lnTo>
                <a:lnTo>
                  <a:pt x="29" y="0"/>
                </a:lnTo>
                <a:lnTo>
                  <a:pt x="29" y="0"/>
                </a:lnTo>
                <a:lnTo>
                  <a:pt x="29" y="0"/>
                </a:lnTo>
                <a:lnTo>
                  <a:pt x="29" y="0"/>
                </a:lnTo>
                <a:lnTo>
                  <a:pt x="29" y="0"/>
                </a:lnTo>
                <a:lnTo>
                  <a:pt x="30" y="0"/>
                </a:lnTo>
                <a:lnTo>
                  <a:pt x="30" y="0"/>
                </a:lnTo>
                <a:lnTo>
                  <a:pt x="30" y="0"/>
                </a:lnTo>
                <a:lnTo>
                  <a:pt x="30" y="0"/>
                </a:lnTo>
                <a:lnTo>
                  <a:pt x="30" y="0"/>
                </a:lnTo>
                <a:lnTo>
                  <a:pt x="30" y="0"/>
                </a:lnTo>
                <a:lnTo>
                  <a:pt x="30" y="17"/>
                </a:lnTo>
                <a:lnTo>
                  <a:pt x="30" y="17"/>
                </a:lnTo>
                <a:lnTo>
                  <a:pt x="30" y="17"/>
                </a:lnTo>
                <a:lnTo>
                  <a:pt x="30" y="17"/>
                </a:lnTo>
                <a:lnTo>
                  <a:pt x="29" y="17"/>
                </a:lnTo>
                <a:lnTo>
                  <a:pt x="29" y="17"/>
                </a:lnTo>
                <a:lnTo>
                  <a:pt x="29" y="17"/>
                </a:lnTo>
                <a:lnTo>
                  <a:pt x="29" y="17"/>
                </a:lnTo>
                <a:lnTo>
                  <a:pt x="28" y="17"/>
                </a:lnTo>
                <a:lnTo>
                  <a:pt x="28" y="17"/>
                </a:lnTo>
                <a:lnTo>
                  <a:pt x="28" y="17"/>
                </a:lnTo>
                <a:lnTo>
                  <a:pt x="28" y="17"/>
                </a:lnTo>
                <a:lnTo>
                  <a:pt x="27" y="17"/>
                </a:lnTo>
                <a:lnTo>
                  <a:pt x="27" y="17"/>
                </a:lnTo>
                <a:lnTo>
                  <a:pt x="27" y="17"/>
                </a:lnTo>
                <a:lnTo>
                  <a:pt x="27" y="17"/>
                </a:lnTo>
                <a:lnTo>
                  <a:pt x="27" y="17"/>
                </a:lnTo>
                <a:lnTo>
                  <a:pt x="25" y="17"/>
                </a:lnTo>
                <a:lnTo>
                  <a:pt x="23" y="17"/>
                </a:lnTo>
                <a:lnTo>
                  <a:pt x="21" y="18"/>
                </a:lnTo>
                <a:lnTo>
                  <a:pt x="20" y="18"/>
                </a:lnTo>
                <a:lnTo>
                  <a:pt x="19" y="19"/>
                </a:lnTo>
                <a:lnTo>
                  <a:pt x="18" y="20"/>
                </a:lnTo>
                <a:lnTo>
                  <a:pt x="17" y="21"/>
                </a:lnTo>
                <a:lnTo>
                  <a:pt x="16" y="22"/>
                </a:lnTo>
                <a:lnTo>
                  <a:pt x="15" y="23"/>
                </a:lnTo>
                <a:lnTo>
                  <a:pt x="15" y="24"/>
                </a:lnTo>
                <a:lnTo>
                  <a:pt x="15" y="26"/>
                </a:lnTo>
                <a:lnTo>
                  <a:pt x="14" y="27"/>
                </a:lnTo>
                <a:lnTo>
                  <a:pt x="14" y="28"/>
                </a:lnTo>
                <a:lnTo>
                  <a:pt x="14" y="30"/>
                </a:lnTo>
                <a:lnTo>
                  <a:pt x="14" y="31"/>
                </a:lnTo>
                <a:lnTo>
                  <a:pt x="14" y="32"/>
                </a:lnTo>
                <a:lnTo>
                  <a:pt x="14" y="66"/>
                </a:lnTo>
                <a:lnTo>
                  <a:pt x="0" y="66"/>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46" name="Freeform 142"/>
          <p:cNvSpPr>
            <a:spLocks/>
          </p:cNvSpPr>
          <p:nvPr/>
        </p:nvSpPr>
        <p:spPr bwMode="auto">
          <a:xfrm>
            <a:off x="1765300" y="2608263"/>
            <a:ext cx="120650" cy="104775"/>
          </a:xfrm>
          <a:custGeom>
            <a:avLst/>
            <a:gdLst>
              <a:gd name="T0" fmla="*/ 62 w 76"/>
              <a:gd name="T1" fmla="*/ 27 h 66"/>
              <a:gd name="T2" fmla="*/ 61 w 76"/>
              <a:gd name="T3" fmla="*/ 22 h 66"/>
              <a:gd name="T4" fmla="*/ 60 w 76"/>
              <a:gd name="T5" fmla="*/ 18 h 66"/>
              <a:gd name="T6" fmla="*/ 59 w 76"/>
              <a:gd name="T7" fmla="*/ 16 h 66"/>
              <a:gd name="T8" fmla="*/ 57 w 76"/>
              <a:gd name="T9" fmla="*/ 15 h 66"/>
              <a:gd name="T10" fmla="*/ 55 w 76"/>
              <a:gd name="T11" fmla="*/ 14 h 66"/>
              <a:gd name="T12" fmla="*/ 52 w 76"/>
              <a:gd name="T13" fmla="*/ 14 h 66"/>
              <a:gd name="T14" fmla="*/ 49 w 76"/>
              <a:gd name="T15" fmla="*/ 16 h 66"/>
              <a:gd name="T16" fmla="*/ 47 w 76"/>
              <a:gd name="T17" fmla="*/ 18 h 66"/>
              <a:gd name="T18" fmla="*/ 46 w 76"/>
              <a:gd name="T19" fmla="*/ 21 h 66"/>
              <a:gd name="T20" fmla="*/ 45 w 76"/>
              <a:gd name="T21" fmla="*/ 24 h 66"/>
              <a:gd name="T22" fmla="*/ 45 w 76"/>
              <a:gd name="T23" fmla="*/ 66 h 66"/>
              <a:gd name="T24" fmla="*/ 31 w 76"/>
              <a:gd name="T25" fmla="*/ 26 h 66"/>
              <a:gd name="T26" fmla="*/ 31 w 76"/>
              <a:gd name="T27" fmla="*/ 23 h 66"/>
              <a:gd name="T28" fmla="*/ 30 w 76"/>
              <a:gd name="T29" fmla="*/ 20 h 66"/>
              <a:gd name="T30" fmla="*/ 29 w 76"/>
              <a:gd name="T31" fmla="*/ 17 h 66"/>
              <a:gd name="T32" fmla="*/ 27 w 76"/>
              <a:gd name="T33" fmla="*/ 15 h 66"/>
              <a:gd name="T34" fmla="*/ 23 w 76"/>
              <a:gd name="T35" fmla="*/ 14 h 66"/>
              <a:gd name="T36" fmla="*/ 20 w 76"/>
              <a:gd name="T37" fmla="*/ 15 h 66"/>
              <a:gd name="T38" fmla="*/ 17 w 76"/>
              <a:gd name="T39" fmla="*/ 16 h 66"/>
              <a:gd name="T40" fmla="*/ 16 w 76"/>
              <a:gd name="T41" fmla="*/ 19 h 66"/>
              <a:gd name="T42" fmla="*/ 15 w 76"/>
              <a:gd name="T43" fmla="*/ 22 h 66"/>
              <a:gd name="T44" fmla="*/ 14 w 76"/>
              <a:gd name="T45" fmla="*/ 25 h 66"/>
              <a:gd name="T46" fmla="*/ 0 w 76"/>
              <a:gd name="T47" fmla="*/ 66 h 66"/>
              <a:gd name="T48" fmla="*/ 14 w 76"/>
              <a:gd name="T49" fmla="*/ 11 h 66"/>
              <a:gd name="T50" fmla="*/ 15 w 76"/>
              <a:gd name="T51" fmla="*/ 9 h 66"/>
              <a:gd name="T52" fmla="*/ 16 w 76"/>
              <a:gd name="T53" fmla="*/ 7 h 66"/>
              <a:gd name="T54" fmla="*/ 18 w 76"/>
              <a:gd name="T55" fmla="*/ 4 h 66"/>
              <a:gd name="T56" fmla="*/ 22 w 76"/>
              <a:gd name="T57" fmla="*/ 2 h 66"/>
              <a:gd name="T58" fmla="*/ 25 w 76"/>
              <a:gd name="T59" fmla="*/ 0 h 66"/>
              <a:gd name="T60" fmla="*/ 30 w 76"/>
              <a:gd name="T61" fmla="*/ 0 h 66"/>
              <a:gd name="T62" fmla="*/ 34 w 76"/>
              <a:gd name="T63" fmla="*/ 1 h 66"/>
              <a:gd name="T64" fmla="*/ 37 w 76"/>
              <a:gd name="T65" fmla="*/ 2 h 66"/>
              <a:gd name="T66" fmla="*/ 39 w 76"/>
              <a:gd name="T67" fmla="*/ 4 h 66"/>
              <a:gd name="T68" fmla="*/ 41 w 76"/>
              <a:gd name="T69" fmla="*/ 7 h 66"/>
              <a:gd name="T70" fmla="*/ 43 w 76"/>
              <a:gd name="T71" fmla="*/ 10 h 66"/>
              <a:gd name="T72" fmla="*/ 45 w 76"/>
              <a:gd name="T73" fmla="*/ 8 h 66"/>
              <a:gd name="T74" fmla="*/ 46 w 76"/>
              <a:gd name="T75" fmla="*/ 5 h 66"/>
              <a:gd name="T76" fmla="*/ 49 w 76"/>
              <a:gd name="T77" fmla="*/ 3 h 66"/>
              <a:gd name="T78" fmla="*/ 52 w 76"/>
              <a:gd name="T79" fmla="*/ 1 h 66"/>
              <a:gd name="T80" fmla="*/ 56 w 76"/>
              <a:gd name="T81" fmla="*/ 0 h 66"/>
              <a:gd name="T82" fmla="*/ 61 w 76"/>
              <a:gd name="T83" fmla="*/ 0 h 66"/>
              <a:gd name="T84" fmla="*/ 66 w 76"/>
              <a:gd name="T85" fmla="*/ 2 h 66"/>
              <a:gd name="T86" fmla="*/ 70 w 76"/>
              <a:gd name="T87" fmla="*/ 5 h 66"/>
              <a:gd name="T88" fmla="*/ 74 w 76"/>
              <a:gd name="T89" fmla="*/ 10 h 66"/>
              <a:gd name="T90" fmla="*/ 75 w 76"/>
              <a:gd name="T91" fmla="*/ 16 h 66"/>
              <a:gd name="T92" fmla="*/ 76 w 76"/>
              <a:gd name="T9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66">
                <a:moveTo>
                  <a:pt x="76" y="66"/>
                </a:moveTo>
                <a:lnTo>
                  <a:pt x="62" y="66"/>
                </a:lnTo>
                <a:lnTo>
                  <a:pt x="62" y="27"/>
                </a:lnTo>
                <a:lnTo>
                  <a:pt x="62" y="25"/>
                </a:lnTo>
                <a:lnTo>
                  <a:pt x="62" y="23"/>
                </a:lnTo>
                <a:lnTo>
                  <a:pt x="61" y="22"/>
                </a:lnTo>
                <a:lnTo>
                  <a:pt x="61" y="21"/>
                </a:lnTo>
                <a:lnTo>
                  <a:pt x="61" y="20"/>
                </a:lnTo>
                <a:lnTo>
                  <a:pt x="60" y="18"/>
                </a:lnTo>
                <a:lnTo>
                  <a:pt x="60" y="18"/>
                </a:lnTo>
                <a:lnTo>
                  <a:pt x="60" y="17"/>
                </a:lnTo>
                <a:lnTo>
                  <a:pt x="59" y="16"/>
                </a:lnTo>
                <a:lnTo>
                  <a:pt x="58" y="16"/>
                </a:lnTo>
                <a:lnTo>
                  <a:pt x="58" y="15"/>
                </a:lnTo>
                <a:lnTo>
                  <a:pt x="57" y="15"/>
                </a:lnTo>
                <a:lnTo>
                  <a:pt x="56" y="14"/>
                </a:lnTo>
                <a:lnTo>
                  <a:pt x="56" y="14"/>
                </a:lnTo>
                <a:lnTo>
                  <a:pt x="55" y="14"/>
                </a:lnTo>
                <a:lnTo>
                  <a:pt x="54" y="14"/>
                </a:lnTo>
                <a:lnTo>
                  <a:pt x="53" y="14"/>
                </a:lnTo>
                <a:lnTo>
                  <a:pt x="52" y="14"/>
                </a:lnTo>
                <a:lnTo>
                  <a:pt x="51" y="15"/>
                </a:lnTo>
                <a:lnTo>
                  <a:pt x="50" y="15"/>
                </a:lnTo>
                <a:lnTo>
                  <a:pt x="49" y="16"/>
                </a:lnTo>
                <a:lnTo>
                  <a:pt x="48" y="16"/>
                </a:lnTo>
                <a:lnTo>
                  <a:pt x="48" y="17"/>
                </a:lnTo>
                <a:lnTo>
                  <a:pt x="47" y="18"/>
                </a:lnTo>
                <a:lnTo>
                  <a:pt x="46" y="19"/>
                </a:lnTo>
                <a:lnTo>
                  <a:pt x="46" y="20"/>
                </a:lnTo>
                <a:lnTo>
                  <a:pt x="46" y="21"/>
                </a:lnTo>
                <a:lnTo>
                  <a:pt x="45" y="22"/>
                </a:lnTo>
                <a:lnTo>
                  <a:pt x="45" y="23"/>
                </a:lnTo>
                <a:lnTo>
                  <a:pt x="45" y="24"/>
                </a:lnTo>
                <a:lnTo>
                  <a:pt x="45" y="26"/>
                </a:lnTo>
                <a:lnTo>
                  <a:pt x="45" y="27"/>
                </a:lnTo>
                <a:lnTo>
                  <a:pt x="45" y="66"/>
                </a:lnTo>
                <a:lnTo>
                  <a:pt x="31" y="66"/>
                </a:lnTo>
                <a:lnTo>
                  <a:pt x="31" y="27"/>
                </a:lnTo>
                <a:lnTo>
                  <a:pt x="31" y="26"/>
                </a:lnTo>
                <a:lnTo>
                  <a:pt x="31" y="25"/>
                </a:lnTo>
                <a:lnTo>
                  <a:pt x="31" y="24"/>
                </a:lnTo>
                <a:lnTo>
                  <a:pt x="31" y="23"/>
                </a:lnTo>
                <a:lnTo>
                  <a:pt x="31" y="22"/>
                </a:lnTo>
                <a:lnTo>
                  <a:pt x="31" y="21"/>
                </a:lnTo>
                <a:lnTo>
                  <a:pt x="30" y="20"/>
                </a:lnTo>
                <a:lnTo>
                  <a:pt x="30" y="19"/>
                </a:lnTo>
                <a:lnTo>
                  <a:pt x="30" y="18"/>
                </a:lnTo>
                <a:lnTo>
                  <a:pt x="29" y="17"/>
                </a:lnTo>
                <a:lnTo>
                  <a:pt x="28" y="16"/>
                </a:lnTo>
                <a:lnTo>
                  <a:pt x="28" y="15"/>
                </a:lnTo>
                <a:lnTo>
                  <a:pt x="27" y="15"/>
                </a:lnTo>
                <a:lnTo>
                  <a:pt x="25" y="14"/>
                </a:lnTo>
                <a:lnTo>
                  <a:pt x="24" y="14"/>
                </a:lnTo>
                <a:lnTo>
                  <a:pt x="23" y="14"/>
                </a:lnTo>
                <a:lnTo>
                  <a:pt x="22" y="14"/>
                </a:lnTo>
                <a:lnTo>
                  <a:pt x="21" y="14"/>
                </a:lnTo>
                <a:lnTo>
                  <a:pt x="20" y="15"/>
                </a:lnTo>
                <a:lnTo>
                  <a:pt x="19" y="15"/>
                </a:lnTo>
                <a:lnTo>
                  <a:pt x="18" y="16"/>
                </a:lnTo>
                <a:lnTo>
                  <a:pt x="17" y="16"/>
                </a:lnTo>
                <a:lnTo>
                  <a:pt x="17" y="17"/>
                </a:lnTo>
                <a:lnTo>
                  <a:pt x="16" y="18"/>
                </a:lnTo>
                <a:lnTo>
                  <a:pt x="16" y="19"/>
                </a:lnTo>
                <a:lnTo>
                  <a:pt x="15" y="20"/>
                </a:lnTo>
                <a:lnTo>
                  <a:pt x="15" y="21"/>
                </a:lnTo>
                <a:lnTo>
                  <a:pt x="15" y="22"/>
                </a:lnTo>
                <a:lnTo>
                  <a:pt x="14" y="23"/>
                </a:lnTo>
                <a:lnTo>
                  <a:pt x="14" y="24"/>
                </a:lnTo>
                <a:lnTo>
                  <a:pt x="14" y="25"/>
                </a:lnTo>
                <a:lnTo>
                  <a:pt x="14" y="27"/>
                </a:lnTo>
                <a:lnTo>
                  <a:pt x="14" y="66"/>
                </a:lnTo>
                <a:lnTo>
                  <a:pt x="0" y="66"/>
                </a:lnTo>
                <a:lnTo>
                  <a:pt x="0" y="2"/>
                </a:lnTo>
                <a:lnTo>
                  <a:pt x="14" y="2"/>
                </a:lnTo>
                <a:lnTo>
                  <a:pt x="14" y="11"/>
                </a:lnTo>
                <a:lnTo>
                  <a:pt x="14" y="11"/>
                </a:lnTo>
                <a:lnTo>
                  <a:pt x="14" y="10"/>
                </a:lnTo>
                <a:lnTo>
                  <a:pt x="15" y="9"/>
                </a:lnTo>
                <a:lnTo>
                  <a:pt x="15" y="8"/>
                </a:lnTo>
                <a:lnTo>
                  <a:pt x="16" y="7"/>
                </a:lnTo>
                <a:lnTo>
                  <a:pt x="16" y="7"/>
                </a:lnTo>
                <a:lnTo>
                  <a:pt x="17" y="6"/>
                </a:lnTo>
                <a:lnTo>
                  <a:pt x="18" y="5"/>
                </a:lnTo>
                <a:lnTo>
                  <a:pt x="18" y="4"/>
                </a:lnTo>
                <a:lnTo>
                  <a:pt x="19" y="3"/>
                </a:lnTo>
                <a:lnTo>
                  <a:pt x="20" y="2"/>
                </a:lnTo>
                <a:lnTo>
                  <a:pt x="22" y="2"/>
                </a:lnTo>
                <a:lnTo>
                  <a:pt x="23" y="1"/>
                </a:lnTo>
                <a:lnTo>
                  <a:pt x="24" y="1"/>
                </a:lnTo>
                <a:lnTo>
                  <a:pt x="25" y="0"/>
                </a:lnTo>
                <a:lnTo>
                  <a:pt x="27" y="0"/>
                </a:lnTo>
                <a:lnTo>
                  <a:pt x="29" y="0"/>
                </a:lnTo>
                <a:lnTo>
                  <a:pt x="30" y="0"/>
                </a:lnTo>
                <a:lnTo>
                  <a:pt x="31" y="0"/>
                </a:lnTo>
                <a:lnTo>
                  <a:pt x="32" y="0"/>
                </a:lnTo>
                <a:lnTo>
                  <a:pt x="34" y="1"/>
                </a:lnTo>
                <a:lnTo>
                  <a:pt x="35" y="1"/>
                </a:lnTo>
                <a:lnTo>
                  <a:pt x="36" y="1"/>
                </a:lnTo>
                <a:lnTo>
                  <a:pt x="37" y="2"/>
                </a:lnTo>
                <a:lnTo>
                  <a:pt x="38" y="2"/>
                </a:lnTo>
                <a:lnTo>
                  <a:pt x="38" y="3"/>
                </a:lnTo>
                <a:lnTo>
                  <a:pt x="39" y="4"/>
                </a:lnTo>
                <a:lnTo>
                  <a:pt x="40" y="5"/>
                </a:lnTo>
                <a:lnTo>
                  <a:pt x="41" y="6"/>
                </a:lnTo>
                <a:lnTo>
                  <a:pt x="41" y="7"/>
                </a:lnTo>
                <a:lnTo>
                  <a:pt x="42" y="8"/>
                </a:lnTo>
                <a:lnTo>
                  <a:pt x="43" y="9"/>
                </a:lnTo>
                <a:lnTo>
                  <a:pt x="43" y="10"/>
                </a:lnTo>
                <a:lnTo>
                  <a:pt x="44" y="9"/>
                </a:lnTo>
                <a:lnTo>
                  <a:pt x="44" y="9"/>
                </a:lnTo>
                <a:lnTo>
                  <a:pt x="45" y="8"/>
                </a:lnTo>
                <a:lnTo>
                  <a:pt x="45" y="7"/>
                </a:lnTo>
                <a:lnTo>
                  <a:pt x="46" y="6"/>
                </a:lnTo>
                <a:lnTo>
                  <a:pt x="46" y="5"/>
                </a:lnTo>
                <a:lnTo>
                  <a:pt x="47" y="5"/>
                </a:lnTo>
                <a:lnTo>
                  <a:pt x="48" y="4"/>
                </a:lnTo>
                <a:lnTo>
                  <a:pt x="49" y="3"/>
                </a:lnTo>
                <a:lnTo>
                  <a:pt x="50" y="2"/>
                </a:lnTo>
                <a:lnTo>
                  <a:pt x="51" y="2"/>
                </a:lnTo>
                <a:lnTo>
                  <a:pt x="52" y="1"/>
                </a:lnTo>
                <a:lnTo>
                  <a:pt x="53" y="1"/>
                </a:lnTo>
                <a:lnTo>
                  <a:pt x="54" y="0"/>
                </a:lnTo>
                <a:lnTo>
                  <a:pt x="56" y="0"/>
                </a:lnTo>
                <a:lnTo>
                  <a:pt x="57" y="0"/>
                </a:lnTo>
                <a:lnTo>
                  <a:pt x="59" y="0"/>
                </a:lnTo>
                <a:lnTo>
                  <a:pt x="61" y="0"/>
                </a:lnTo>
                <a:lnTo>
                  <a:pt x="63" y="1"/>
                </a:lnTo>
                <a:lnTo>
                  <a:pt x="64" y="1"/>
                </a:lnTo>
                <a:lnTo>
                  <a:pt x="66" y="2"/>
                </a:lnTo>
                <a:lnTo>
                  <a:pt x="68" y="3"/>
                </a:lnTo>
                <a:lnTo>
                  <a:pt x="69" y="4"/>
                </a:lnTo>
                <a:lnTo>
                  <a:pt x="70" y="5"/>
                </a:lnTo>
                <a:lnTo>
                  <a:pt x="72" y="7"/>
                </a:lnTo>
                <a:lnTo>
                  <a:pt x="73" y="8"/>
                </a:lnTo>
                <a:lnTo>
                  <a:pt x="74" y="10"/>
                </a:lnTo>
                <a:lnTo>
                  <a:pt x="74" y="12"/>
                </a:lnTo>
                <a:lnTo>
                  <a:pt x="75" y="14"/>
                </a:lnTo>
                <a:lnTo>
                  <a:pt x="75" y="16"/>
                </a:lnTo>
                <a:lnTo>
                  <a:pt x="76" y="19"/>
                </a:lnTo>
                <a:lnTo>
                  <a:pt x="76" y="21"/>
                </a:lnTo>
                <a:lnTo>
                  <a:pt x="7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47" name="Freeform 143"/>
          <p:cNvSpPr>
            <a:spLocks noEditPoints="1"/>
          </p:cNvSpPr>
          <p:nvPr/>
        </p:nvSpPr>
        <p:spPr bwMode="auto">
          <a:xfrm>
            <a:off x="1900238" y="2608263"/>
            <a:ext cx="77787" cy="107950"/>
          </a:xfrm>
          <a:custGeom>
            <a:avLst/>
            <a:gdLst>
              <a:gd name="T0" fmla="*/ 46 w 49"/>
              <a:gd name="T1" fmla="*/ 57 h 68"/>
              <a:gd name="T2" fmla="*/ 47 w 49"/>
              <a:gd name="T3" fmla="*/ 60 h 68"/>
              <a:gd name="T4" fmla="*/ 48 w 49"/>
              <a:gd name="T5" fmla="*/ 62 h 68"/>
              <a:gd name="T6" fmla="*/ 49 w 49"/>
              <a:gd name="T7" fmla="*/ 63 h 68"/>
              <a:gd name="T8" fmla="*/ 34 w 49"/>
              <a:gd name="T9" fmla="*/ 65 h 68"/>
              <a:gd name="T10" fmla="*/ 33 w 49"/>
              <a:gd name="T11" fmla="*/ 63 h 68"/>
              <a:gd name="T12" fmla="*/ 33 w 49"/>
              <a:gd name="T13" fmla="*/ 62 h 68"/>
              <a:gd name="T14" fmla="*/ 33 w 49"/>
              <a:gd name="T15" fmla="*/ 60 h 68"/>
              <a:gd name="T16" fmla="*/ 32 w 49"/>
              <a:gd name="T17" fmla="*/ 59 h 68"/>
              <a:gd name="T18" fmla="*/ 29 w 49"/>
              <a:gd name="T19" fmla="*/ 62 h 68"/>
              <a:gd name="T20" fmla="*/ 25 w 49"/>
              <a:gd name="T21" fmla="*/ 65 h 68"/>
              <a:gd name="T22" fmla="*/ 21 w 49"/>
              <a:gd name="T23" fmla="*/ 67 h 68"/>
              <a:gd name="T24" fmla="*/ 14 w 49"/>
              <a:gd name="T25" fmla="*/ 67 h 68"/>
              <a:gd name="T26" fmla="*/ 8 w 49"/>
              <a:gd name="T27" fmla="*/ 66 h 68"/>
              <a:gd name="T28" fmla="*/ 4 w 49"/>
              <a:gd name="T29" fmla="*/ 62 h 68"/>
              <a:gd name="T30" fmla="*/ 1 w 49"/>
              <a:gd name="T31" fmla="*/ 55 h 68"/>
              <a:gd name="T32" fmla="*/ 0 w 49"/>
              <a:gd name="T33" fmla="*/ 46 h 68"/>
              <a:gd name="T34" fmla="*/ 2 w 49"/>
              <a:gd name="T35" fmla="*/ 39 h 68"/>
              <a:gd name="T36" fmla="*/ 5 w 49"/>
              <a:gd name="T37" fmla="*/ 33 h 68"/>
              <a:gd name="T38" fmla="*/ 10 w 49"/>
              <a:gd name="T39" fmla="*/ 30 h 68"/>
              <a:gd name="T40" fmla="*/ 27 w 49"/>
              <a:gd name="T41" fmla="*/ 26 h 68"/>
              <a:gd name="T42" fmla="*/ 29 w 49"/>
              <a:gd name="T43" fmla="*/ 25 h 68"/>
              <a:gd name="T44" fmla="*/ 31 w 49"/>
              <a:gd name="T45" fmla="*/ 25 h 68"/>
              <a:gd name="T46" fmla="*/ 32 w 49"/>
              <a:gd name="T47" fmla="*/ 23 h 68"/>
              <a:gd name="T48" fmla="*/ 32 w 49"/>
              <a:gd name="T49" fmla="*/ 21 h 68"/>
              <a:gd name="T50" fmla="*/ 31 w 49"/>
              <a:gd name="T51" fmla="*/ 17 h 68"/>
              <a:gd name="T52" fmla="*/ 29 w 49"/>
              <a:gd name="T53" fmla="*/ 14 h 68"/>
              <a:gd name="T54" fmla="*/ 26 w 49"/>
              <a:gd name="T55" fmla="*/ 14 h 68"/>
              <a:gd name="T56" fmla="*/ 23 w 49"/>
              <a:gd name="T57" fmla="*/ 13 h 68"/>
              <a:gd name="T58" fmla="*/ 19 w 49"/>
              <a:gd name="T59" fmla="*/ 14 h 68"/>
              <a:gd name="T60" fmla="*/ 17 w 49"/>
              <a:gd name="T61" fmla="*/ 16 h 68"/>
              <a:gd name="T62" fmla="*/ 15 w 49"/>
              <a:gd name="T63" fmla="*/ 19 h 68"/>
              <a:gd name="T64" fmla="*/ 15 w 49"/>
              <a:gd name="T65" fmla="*/ 22 h 68"/>
              <a:gd name="T66" fmla="*/ 3 w 49"/>
              <a:gd name="T67" fmla="*/ 13 h 68"/>
              <a:gd name="T68" fmla="*/ 8 w 49"/>
              <a:gd name="T69" fmla="*/ 5 h 68"/>
              <a:gd name="T70" fmla="*/ 15 w 49"/>
              <a:gd name="T71" fmla="*/ 1 h 68"/>
              <a:gd name="T72" fmla="*/ 23 w 49"/>
              <a:gd name="T73" fmla="*/ 0 h 68"/>
              <a:gd name="T74" fmla="*/ 30 w 49"/>
              <a:gd name="T75" fmla="*/ 0 h 68"/>
              <a:gd name="T76" fmla="*/ 36 w 49"/>
              <a:gd name="T77" fmla="*/ 2 h 68"/>
              <a:gd name="T78" fmla="*/ 42 w 49"/>
              <a:gd name="T79" fmla="*/ 7 h 68"/>
              <a:gd name="T80" fmla="*/ 46 w 49"/>
              <a:gd name="T81" fmla="*/ 16 h 68"/>
              <a:gd name="T82" fmla="*/ 32 w 49"/>
              <a:gd name="T83" fmla="*/ 35 h 68"/>
              <a:gd name="T84" fmla="*/ 31 w 49"/>
              <a:gd name="T85" fmla="*/ 36 h 68"/>
              <a:gd name="T86" fmla="*/ 29 w 49"/>
              <a:gd name="T87" fmla="*/ 36 h 68"/>
              <a:gd name="T88" fmla="*/ 26 w 49"/>
              <a:gd name="T89" fmla="*/ 37 h 68"/>
              <a:gd name="T90" fmla="*/ 22 w 49"/>
              <a:gd name="T91" fmla="*/ 38 h 68"/>
              <a:gd name="T92" fmla="*/ 18 w 49"/>
              <a:gd name="T93" fmla="*/ 39 h 68"/>
              <a:gd name="T94" fmla="*/ 16 w 49"/>
              <a:gd name="T95" fmla="*/ 41 h 68"/>
              <a:gd name="T96" fmla="*/ 14 w 49"/>
              <a:gd name="T97" fmla="*/ 44 h 68"/>
              <a:gd name="T98" fmla="*/ 14 w 49"/>
              <a:gd name="T99" fmla="*/ 49 h 68"/>
              <a:gd name="T100" fmla="*/ 15 w 49"/>
              <a:gd name="T101" fmla="*/ 52 h 68"/>
              <a:gd name="T102" fmla="*/ 16 w 49"/>
              <a:gd name="T103" fmla="*/ 54 h 68"/>
              <a:gd name="T104" fmla="*/ 18 w 49"/>
              <a:gd name="T105" fmla="*/ 55 h 68"/>
              <a:gd name="T106" fmla="*/ 21 w 49"/>
              <a:gd name="T107" fmla="*/ 55 h 68"/>
              <a:gd name="T108" fmla="*/ 25 w 49"/>
              <a:gd name="T109" fmla="*/ 54 h 68"/>
              <a:gd name="T110" fmla="*/ 29 w 49"/>
              <a:gd name="T111" fmla="*/ 51 h 68"/>
              <a:gd name="T112" fmla="*/ 32 w 49"/>
              <a:gd name="T113" fmla="*/ 47 h 68"/>
              <a:gd name="T114" fmla="*/ 32 w 49"/>
              <a:gd name="T11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 h="68">
                <a:moveTo>
                  <a:pt x="46" y="53"/>
                </a:moveTo>
                <a:lnTo>
                  <a:pt x="46" y="55"/>
                </a:lnTo>
                <a:lnTo>
                  <a:pt x="46" y="56"/>
                </a:lnTo>
                <a:lnTo>
                  <a:pt x="46" y="57"/>
                </a:lnTo>
                <a:lnTo>
                  <a:pt x="46" y="58"/>
                </a:lnTo>
                <a:lnTo>
                  <a:pt x="46" y="59"/>
                </a:lnTo>
                <a:lnTo>
                  <a:pt x="47" y="60"/>
                </a:lnTo>
                <a:lnTo>
                  <a:pt x="47" y="60"/>
                </a:lnTo>
                <a:lnTo>
                  <a:pt x="47" y="61"/>
                </a:lnTo>
                <a:lnTo>
                  <a:pt x="47" y="61"/>
                </a:lnTo>
                <a:lnTo>
                  <a:pt x="47" y="62"/>
                </a:lnTo>
                <a:lnTo>
                  <a:pt x="48" y="62"/>
                </a:lnTo>
                <a:lnTo>
                  <a:pt x="48" y="63"/>
                </a:lnTo>
                <a:lnTo>
                  <a:pt x="48" y="63"/>
                </a:lnTo>
                <a:lnTo>
                  <a:pt x="48" y="63"/>
                </a:lnTo>
                <a:lnTo>
                  <a:pt x="49" y="63"/>
                </a:lnTo>
                <a:lnTo>
                  <a:pt x="49" y="63"/>
                </a:lnTo>
                <a:lnTo>
                  <a:pt x="49" y="66"/>
                </a:lnTo>
                <a:lnTo>
                  <a:pt x="34" y="66"/>
                </a:lnTo>
                <a:lnTo>
                  <a:pt x="34" y="65"/>
                </a:lnTo>
                <a:lnTo>
                  <a:pt x="34" y="65"/>
                </a:lnTo>
                <a:lnTo>
                  <a:pt x="34" y="64"/>
                </a:lnTo>
                <a:lnTo>
                  <a:pt x="33" y="64"/>
                </a:lnTo>
                <a:lnTo>
                  <a:pt x="33" y="63"/>
                </a:lnTo>
                <a:lnTo>
                  <a:pt x="33" y="63"/>
                </a:lnTo>
                <a:lnTo>
                  <a:pt x="33" y="63"/>
                </a:lnTo>
                <a:lnTo>
                  <a:pt x="33" y="62"/>
                </a:lnTo>
                <a:lnTo>
                  <a:pt x="33" y="62"/>
                </a:lnTo>
                <a:lnTo>
                  <a:pt x="33" y="61"/>
                </a:lnTo>
                <a:lnTo>
                  <a:pt x="33" y="61"/>
                </a:lnTo>
                <a:lnTo>
                  <a:pt x="33" y="61"/>
                </a:lnTo>
                <a:lnTo>
                  <a:pt x="33" y="60"/>
                </a:lnTo>
                <a:lnTo>
                  <a:pt x="33" y="59"/>
                </a:lnTo>
                <a:lnTo>
                  <a:pt x="33" y="59"/>
                </a:lnTo>
                <a:lnTo>
                  <a:pt x="33" y="58"/>
                </a:lnTo>
                <a:lnTo>
                  <a:pt x="32" y="59"/>
                </a:lnTo>
                <a:lnTo>
                  <a:pt x="31" y="60"/>
                </a:lnTo>
                <a:lnTo>
                  <a:pt x="31" y="61"/>
                </a:lnTo>
                <a:lnTo>
                  <a:pt x="30" y="61"/>
                </a:lnTo>
                <a:lnTo>
                  <a:pt x="29" y="62"/>
                </a:lnTo>
                <a:lnTo>
                  <a:pt x="28" y="63"/>
                </a:lnTo>
                <a:lnTo>
                  <a:pt x="27" y="64"/>
                </a:lnTo>
                <a:lnTo>
                  <a:pt x="27" y="64"/>
                </a:lnTo>
                <a:lnTo>
                  <a:pt x="25" y="65"/>
                </a:lnTo>
                <a:lnTo>
                  <a:pt x="24" y="66"/>
                </a:lnTo>
                <a:lnTo>
                  <a:pt x="23" y="66"/>
                </a:lnTo>
                <a:lnTo>
                  <a:pt x="22" y="67"/>
                </a:lnTo>
                <a:lnTo>
                  <a:pt x="21" y="67"/>
                </a:lnTo>
                <a:lnTo>
                  <a:pt x="19" y="67"/>
                </a:lnTo>
                <a:lnTo>
                  <a:pt x="17" y="67"/>
                </a:lnTo>
                <a:lnTo>
                  <a:pt x="16" y="68"/>
                </a:lnTo>
                <a:lnTo>
                  <a:pt x="14" y="67"/>
                </a:lnTo>
                <a:lnTo>
                  <a:pt x="13" y="67"/>
                </a:lnTo>
                <a:lnTo>
                  <a:pt x="11" y="67"/>
                </a:lnTo>
                <a:lnTo>
                  <a:pt x="10" y="67"/>
                </a:lnTo>
                <a:lnTo>
                  <a:pt x="8" y="66"/>
                </a:lnTo>
                <a:lnTo>
                  <a:pt x="7" y="65"/>
                </a:lnTo>
                <a:lnTo>
                  <a:pt x="6" y="64"/>
                </a:lnTo>
                <a:lnTo>
                  <a:pt x="5" y="63"/>
                </a:lnTo>
                <a:lnTo>
                  <a:pt x="4" y="62"/>
                </a:lnTo>
                <a:lnTo>
                  <a:pt x="3" y="61"/>
                </a:lnTo>
                <a:lnTo>
                  <a:pt x="2" y="59"/>
                </a:lnTo>
                <a:lnTo>
                  <a:pt x="1" y="57"/>
                </a:lnTo>
                <a:lnTo>
                  <a:pt x="1" y="55"/>
                </a:lnTo>
                <a:lnTo>
                  <a:pt x="0" y="53"/>
                </a:lnTo>
                <a:lnTo>
                  <a:pt x="0" y="51"/>
                </a:lnTo>
                <a:lnTo>
                  <a:pt x="0" y="49"/>
                </a:lnTo>
                <a:lnTo>
                  <a:pt x="0" y="46"/>
                </a:lnTo>
                <a:lnTo>
                  <a:pt x="0" y="44"/>
                </a:lnTo>
                <a:lnTo>
                  <a:pt x="0" y="42"/>
                </a:lnTo>
                <a:lnTo>
                  <a:pt x="1" y="40"/>
                </a:lnTo>
                <a:lnTo>
                  <a:pt x="2" y="39"/>
                </a:lnTo>
                <a:lnTo>
                  <a:pt x="2" y="37"/>
                </a:lnTo>
                <a:lnTo>
                  <a:pt x="3" y="36"/>
                </a:lnTo>
                <a:lnTo>
                  <a:pt x="4" y="34"/>
                </a:lnTo>
                <a:lnTo>
                  <a:pt x="5" y="33"/>
                </a:lnTo>
                <a:lnTo>
                  <a:pt x="6" y="32"/>
                </a:lnTo>
                <a:lnTo>
                  <a:pt x="8" y="31"/>
                </a:lnTo>
                <a:lnTo>
                  <a:pt x="9" y="30"/>
                </a:lnTo>
                <a:lnTo>
                  <a:pt x="10" y="30"/>
                </a:lnTo>
                <a:lnTo>
                  <a:pt x="12" y="29"/>
                </a:lnTo>
                <a:lnTo>
                  <a:pt x="13" y="29"/>
                </a:lnTo>
                <a:lnTo>
                  <a:pt x="15" y="28"/>
                </a:lnTo>
                <a:lnTo>
                  <a:pt x="27" y="26"/>
                </a:lnTo>
                <a:lnTo>
                  <a:pt x="28" y="26"/>
                </a:lnTo>
                <a:lnTo>
                  <a:pt x="28" y="26"/>
                </a:lnTo>
                <a:lnTo>
                  <a:pt x="29" y="26"/>
                </a:lnTo>
                <a:lnTo>
                  <a:pt x="29" y="25"/>
                </a:lnTo>
                <a:lnTo>
                  <a:pt x="30" y="25"/>
                </a:lnTo>
                <a:lnTo>
                  <a:pt x="30" y="25"/>
                </a:lnTo>
                <a:lnTo>
                  <a:pt x="30" y="25"/>
                </a:lnTo>
                <a:lnTo>
                  <a:pt x="31" y="25"/>
                </a:lnTo>
                <a:lnTo>
                  <a:pt x="31" y="24"/>
                </a:lnTo>
                <a:lnTo>
                  <a:pt x="31" y="24"/>
                </a:lnTo>
                <a:lnTo>
                  <a:pt x="32" y="24"/>
                </a:lnTo>
                <a:lnTo>
                  <a:pt x="32" y="23"/>
                </a:lnTo>
                <a:lnTo>
                  <a:pt x="32" y="23"/>
                </a:lnTo>
                <a:lnTo>
                  <a:pt x="32" y="22"/>
                </a:lnTo>
                <a:lnTo>
                  <a:pt x="32" y="22"/>
                </a:lnTo>
                <a:lnTo>
                  <a:pt x="32" y="21"/>
                </a:lnTo>
                <a:lnTo>
                  <a:pt x="32" y="20"/>
                </a:lnTo>
                <a:lnTo>
                  <a:pt x="32" y="18"/>
                </a:lnTo>
                <a:lnTo>
                  <a:pt x="32" y="18"/>
                </a:lnTo>
                <a:lnTo>
                  <a:pt x="31" y="17"/>
                </a:lnTo>
                <a:lnTo>
                  <a:pt x="31" y="16"/>
                </a:lnTo>
                <a:lnTo>
                  <a:pt x="30" y="15"/>
                </a:lnTo>
                <a:lnTo>
                  <a:pt x="30" y="15"/>
                </a:lnTo>
                <a:lnTo>
                  <a:pt x="29" y="14"/>
                </a:lnTo>
                <a:lnTo>
                  <a:pt x="28" y="14"/>
                </a:lnTo>
                <a:lnTo>
                  <a:pt x="28" y="14"/>
                </a:lnTo>
                <a:lnTo>
                  <a:pt x="27" y="14"/>
                </a:lnTo>
                <a:lnTo>
                  <a:pt x="26" y="14"/>
                </a:lnTo>
                <a:lnTo>
                  <a:pt x="25" y="13"/>
                </a:lnTo>
                <a:lnTo>
                  <a:pt x="25" y="13"/>
                </a:lnTo>
                <a:lnTo>
                  <a:pt x="24" y="13"/>
                </a:lnTo>
                <a:lnTo>
                  <a:pt x="23" y="13"/>
                </a:lnTo>
                <a:lnTo>
                  <a:pt x="22" y="13"/>
                </a:lnTo>
                <a:lnTo>
                  <a:pt x="21" y="14"/>
                </a:lnTo>
                <a:lnTo>
                  <a:pt x="20" y="14"/>
                </a:lnTo>
                <a:lnTo>
                  <a:pt x="19" y="14"/>
                </a:lnTo>
                <a:lnTo>
                  <a:pt x="18" y="15"/>
                </a:lnTo>
                <a:lnTo>
                  <a:pt x="18" y="15"/>
                </a:lnTo>
                <a:lnTo>
                  <a:pt x="17" y="16"/>
                </a:lnTo>
                <a:lnTo>
                  <a:pt x="17" y="16"/>
                </a:lnTo>
                <a:lnTo>
                  <a:pt x="16" y="17"/>
                </a:lnTo>
                <a:lnTo>
                  <a:pt x="16" y="18"/>
                </a:lnTo>
                <a:lnTo>
                  <a:pt x="16" y="18"/>
                </a:lnTo>
                <a:lnTo>
                  <a:pt x="15" y="19"/>
                </a:lnTo>
                <a:lnTo>
                  <a:pt x="15" y="20"/>
                </a:lnTo>
                <a:lnTo>
                  <a:pt x="15" y="21"/>
                </a:lnTo>
                <a:lnTo>
                  <a:pt x="15" y="22"/>
                </a:lnTo>
                <a:lnTo>
                  <a:pt x="15" y="22"/>
                </a:lnTo>
                <a:lnTo>
                  <a:pt x="1" y="22"/>
                </a:lnTo>
                <a:lnTo>
                  <a:pt x="2" y="19"/>
                </a:lnTo>
                <a:lnTo>
                  <a:pt x="2" y="16"/>
                </a:lnTo>
                <a:lnTo>
                  <a:pt x="3" y="13"/>
                </a:lnTo>
                <a:lnTo>
                  <a:pt x="4" y="11"/>
                </a:lnTo>
                <a:lnTo>
                  <a:pt x="5" y="8"/>
                </a:lnTo>
                <a:lnTo>
                  <a:pt x="7" y="7"/>
                </a:lnTo>
                <a:lnTo>
                  <a:pt x="8" y="5"/>
                </a:lnTo>
                <a:lnTo>
                  <a:pt x="10" y="4"/>
                </a:lnTo>
                <a:lnTo>
                  <a:pt x="11" y="3"/>
                </a:lnTo>
                <a:lnTo>
                  <a:pt x="13" y="2"/>
                </a:lnTo>
                <a:lnTo>
                  <a:pt x="15" y="1"/>
                </a:lnTo>
                <a:lnTo>
                  <a:pt x="17" y="1"/>
                </a:lnTo>
                <a:lnTo>
                  <a:pt x="19" y="0"/>
                </a:lnTo>
                <a:lnTo>
                  <a:pt x="21" y="0"/>
                </a:lnTo>
                <a:lnTo>
                  <a:pt x="23" y="0"/>
                </a:lnTo>
                <a:lnTo>
                  <a:pt x="25" y="0"/>
                </a:lnTo>
                <a:lnTo>
                  <a:pt x="26" y="0"/>
                </a:lnTo>
                <a:lnTo>
                  <a:pt x="28" y="0"/>
                </a:lnTo>
                <a:lnTo>
                  <a:pt x="30" y="0"/>
                </a:lnTo>
                <a:lnTo>
                  <a:pt x="31" y="1"/>
                </a:lnTo>
                <a:lnTo>
                  <a:pt x="33" y="1"/>
                </a:lnTo>
                <a:lnTo>
                  <a:pt x="35" y="2"/>
                </a:lnTo>
                <a:lnTo>
                  <a:pt x="36" y="2"/>
                </a:lnTo>
                <a:lnTo>
                  <a:pt x="38" y="3"/>
                </a:lnTo>
                <a:lnTo>
                  <a:pt x="40" y="4"/>
                </a:lnTo>
                <a:lnTo>
                  <a:pt x="41" y="6"/>
                </a:lnTo>
                <a:lnTo>
                  <a:pt x="42" y="7"/>
                </a:lnTo>
                <a:lnTo>
                  <a:pt x="44" y="9"/>
                </a:lnTo>
                <a:lnTo>
                  <a:pt x="45" y="11"/>
                </a:lnTo>
                <a:lnTo>
                  <a:pt x="45" y="13"/>
                </a:lnTo>
                <a:lnTo>
                  <a:pt x="46" y="16"/>
                </a:lnTo>
                <a:lnTo>
                  <a:pt x="46" y="18"/>
                </a:lnTo>
                <a:lnTo>
                  <a:pt x="46" y="53"/>
                </a:lnTo>
                <a:close/>
                <a:moveTo>
                  <a:pt x="32" y="34"/>
                </a:moveTo>
                <a:lnTo>
                  <a:pt x="32" y="35"/>
                </a:lnTo>
                <a:lnTo>
                  <a:pt x="32" y="35"/>
                </a:lnTo>
                <a:lnTo>
                  <a:pt x="31" y="35"/>
                </a:lnTo>
                <a:lnTo>
                  <a:pt x="31" y="35"/>
                </a:lnTo>
                <a:lnTo>
                  <a:pt x="31" y="36"/>
                </a:lnTo>
                <a:lnTo>
                  <a:pt x="30" y="36"/>
                </a:lnTo>
                <a:lnTo>
                  <a:pt x="30" y="36"/>
                </a:lnTo>
                <a:lnTo>
                  <a:pt x="29" y="36"/>
                </a:lnTo>
                <a:lnTo>
                  <a:pt x="29" y="36"/>
                </a:lnTo>
                <a:lnTo>
                  <a:pt x="28" y="37"/>
                </a:lnTo>
                <a:lnTo>
                  <a:pt x="27" y="37"/>
                </a:lnTo>
                <a:lnTo>
                  <a:pt x="27" y="37"/>
                </a:lnTo>
                <a:lnTo>
                  <a:pt x="26" y="37"/>
                </a:lnTo>
                <a:lnTo>
                  <a:pt x="25" y="38"/>
                </a:lnTo>
                <a:lnTo>
                  <a:pt x="24" y="38"/>
                </a:lnTo>
                <a:lnTo>
                  <a:pt x="23" y="38"/>
                </a:lnTo>
                <a:lnTo>
                  <a:pt x="22" y="38"/>
                </a:lnTo>
                <a:lnTo>
                  <a:pt x="21" y="38"/>
                </a:lnTo>
                <a:lnTo>
                  <a:pt x="20" y="39"/>
                </a:lnTo>
                <a:lnTo>
                  <a:pt x="19" y="39"/>
                </a:lnTo>
                <a:lnTo>
                  <a:pt x="18" y="39"/>
                </a:lnTo>
                <a:lnTo>
                  <a:pt x="18" y="40"/>
                </a:lnTo>
                <a:lnTo>
                  <a:pt x="17" y="40"/>
                </a:lnTo>
                <a:lnTo>
                  <a:pt x="16" y="40"/>
                </a:lnTo>
                <a:lnTo>
                  <a:pt x="16" y="41"/>
                </a:lnTo>
                <a:lnTo>
                  <a:pt x="15" y="42"/>
                </a:lnTo>
                <a:lnTo>
                  <a:pt x="15" y="42"/>
                </a:lnTo>
                <a:lnTo>
                  <a:pt x="14" y="43"/>
                </a:lnTo>
                <a:lnTo>
                  <a:pt x="14" y="44"/>
                </a:lnTo>
                <a:lnTo>
                  <a:pt x="14" y="45"/>
                </a:lnTo>
                <a:lnTo>
                  <a:pt x="14" y="46"/>
                </a:lnTo>
                <a:lnTo>
                  <a:pt x="14" y="48"/>
                </a:lnTo>
                <a:lnTo>
                  <a:pt x="14" y="49"/>
                </a:lnTo>
                <a:lnTo>
                  <a:pt x="14" y="50"/>
                </a:lnTo>
                <a:lnTo>
                  <a:pt x="14" y="51"/>
                </a:lnTo>
                <a:lnTo>
                  <a:pt x="14" y="51"/>
                </a:lnTo>
                <a:lnTo>
                  <a:pt x="15" y="52"/>
                </a:lnTo>
                <a:lnTo>
                  <a:pt x="15" y="53"/>
                </a:lnTo>
                <a:lnTo>
                  <a:pt x="15" y="53"/>
                </a:lnTo>
                <a:lnTo>
                  <a:pt x="16" y="54"/>
                </a:lnTo>
                <a:lnTo>
                  <a:pt x="16" y="54"/>
                </a:lnTo>
                <a:lnTo>
                  <a:pt x="17" y="54"/>
                </a:lnTo>
                <a:lnTo>
                  <a:pt x="17" y="55"/>
                </a:lnTo>
                <a:lnTo>
                  <a:pt x="18" y="55"/>
                </a:lnTo>
                <a:lnTo>
                  <a:pt x="18" y="55"/>
                </a:lnTo>
                <a:lnTo>
                  <a:pt x="19" y="55"/>
                </a:lnTo>
                <a:lnTo>
                  <a:pt x="19" y="55"/>
                </a:lnTo>
                <a:lnTo>
                  <a:pt x="20" y="55"/>
                </a:lnTo>
                <a:lnTo>
                  <a:pt x="21" y="55"/>
                </a:lnTo>
                <a:lnTo>
                  <a:pt x="22" y="55"/>
                </a:lnTo>
                <a:lnTo>
                  <a:pt x="23" y="55"/>
                </a:lnTo>
                <a:lnTo>
                  <a:pt x="24" y="54"/>
                </a:lnTo>
                <a:lnTo>
                  <a:pt x="25" y="54"/>
                </a:lnTo>
                <a:lnTo>
                  <a:pt x="27" y="53"/>
                </a:lnTo>
                <a:lnTo>
                  <a:pt x="27" y="53"/>
                </a:lnTo>
                <a:lnTo>
                  <a:pt x="28" y="52"/>
                </a:lnTo>
                <a:lnTo>
                  <a:pt x="29" y="51"/>
                </a:lnTo>
                <a:lnTo>
                  <a:pt x="30" y="50"/>
                </a:lnTo>
                <a:lnTo>
                  <a:pt x="31" y="49"/>
                </a:lnTo>
                <a:lnTo>
                  <a:pt x="31" y="48"/>
                </a:lnTo>
                <a:lnTo>
                  <a:pt x="32" y="47"/>
                </a:lnTo>
                <a:lnTo>
                  <a:pt x="32" y="46"/>
                </a:lnTo>
                <a:lnTo>
                  <a:pt x="32" y="44"/>
                </a:lnTo>
                <a:lnTo>
                  <a:pt x="32" y="43"/>
                </a:lnTo>
                <a:lnTo>
                  <a:pt x="3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48" name="Freeform 144"/>
          <p:cNvSpPr>
            <a:spLocks/>
          </p:cNvSpPr>
          <p:nvPr/>
        </p:nvSpPr>
        <p:spPr bwMode="auto">
          <a:xfrm>
            <a:off x="1984375" y="2582863"/>
            <a:ext cx="46038" cy="131762"/>
          </a:xfrm>
          <a:custGeom>
            <a:avLst/>
            <a:gdLst>
              <a:gd name="T0" fmla="*/ 29 w 29"/>
              <a:gd name="T1" fmla="*/ 18 h 83"/>
              <a:gd name="T2" fmla="*/ 21 w 29"/>
              <a:gd name="T3" fmla="*/ 30 h 83"/>
              <a:gd name="T4" fmla="*/ 21 w 29"/>
              <a:gd name="T5" fmla="*/ 65 h 83"/>
              <a:gd name="T6" fmla="*/ 21 w 29"/>
              <a:gd name="T7" fmla="*/ 66 h 83"/>
              <a:gd name="T8" fmla="*/ 21 w 29"/>
              <a:gd name="T9" fmla="*/ 67 h 83"/>
              <a:gd name="T10" fmla="*/ 21 w 29"/>
              <a:gd name="T11" fmla="*/ 68 h 83"/>
              <a:gd name="T12" fmla="*/ 22 w 29"/>
              <a:gd name="T13" fmla="*/ 69 h 83"/>
              <a:gd name="T14" fmla="*/ 23 w 29"/>
              <a:gd name="T15" fmla="*/ 69 h 83"/>
              <a:gd name="T16" fmla="*/ 24 w 29"/>
              <a:gd name="T17" fmla="*/ 70 h 83"/>
              <a:gd name="T18" fmla="*/ 26 w 29"/>
              <a:gd name="T19" fmla="*/ 70 h 83"/>
              <a:gd name="T20" fmla="*/ 27 w 29"/>
              <a:gd name="T21" fmla="*/ 70 h 83"/>
              <a:gd name="T22" fmla="*/ 27 w 29"/>
              <a:gd name="T23" fmla="*/ 70 h 83"/>
              <a:gd name="T24" fmla="*/ 27 w 29"/>
              <a:gd name="T25" fmla="*/ 70 h 83"/>
              <a:gd name="T26" fmla="*/ 28 w 29"/>
              <a:gd name="T27" fmla="*/ 70 h 83"/>
              <a:gd name="T28" fmla="*/ 28 w 29"/>
              <a:gd name="T29" fmla="*/ 70 h 83"/>
              <a:gd name="T30" fmla="*/ 28 w 29"/>
              <a:gd name="T31" fmla="*/ 70 h 83"/>
              <a:gd name="T32" fmla="*/ 29 w 29"/>
              <a:gd name="T33" fmla="*/ 70 h 83"/>
              <a:gd name="T34" fmla="*/ 29 w 29"/>
              <a:gd name="T35" fmla="*/ 70 h 83"/>
              <a:gd name="T36" fmla="*/ 29 w 29"/>
              <a:gd name="T37" fmla="*/ 82 h 83"/>
              <a:gd name="T38" fmla="*/ 28 w 29"/>
              <a:gd name="T39" fmla="*/ 82 h 83"/>
              <a:gd name="T40" fmla="*/ 28 w 29"/>
              <a:gd name="T41" fmla="*/ 82 h 83"/>
              <a:gd name="T42" fmla="*/ 27 w 29"/>
              <a:gd name="T43" fmla="*/ 83 h 83"/>
              <a:gd name="T44" fmla="*/ 26 w 29"/>
              <a:gd name="T45" fmla="*/ 83 h 83"/>
              <a:gd name="T46" fmla="*/ 25 w 29"/>
              <a:gd name="T47" fmla="*/ 83 h 83"/>
              <a:gd name="T48" fmla="*/ 24 w 29"/>
              <a:gd name="T49" fmla="*/ 83 h 83"/>
              <a:gd name="T50" fmla="*/ 24 w 29"/>
              <a:gd name="T51" fmla="*/ 83 h 83"/>
              <a:gd name="T52" fmla="*/ 23 w 29"/>
              <a:gd name="T53" fmla="*/ 83 h 83"/>
              <a:gd name="T54" fmla="*/ 19 w 29"/>
              <a:gd name="T55" fmla="*/ 83 h 83"/>
              <a:gd name="T56" fmla="*/ 15 w 29"/>
              <a:gd name="T57" fmla="*/ 82 h 83"/>
              <a:gd name="T58" fmla="*/ 12 w 29"/>
              <a:gd name="T59" fmla="*/ 81 h 83"/>
              <a:gd name="T60" fmla="*/ 10 w 29"/>
              <a:gd name="T61" fmla="*/ 80 h 83"/>
              <a:gd name="T62" fmla="*/ 9 w 29"/>
              <a:gd name="T63" fmla="*/ 78 h 83"/>
              <a:gd name="T64" fmla="*/ 8 w 29"/>
              <a:gd name="T65" fmla="*/ 75 h 83"/>
              <a:gd name="T66" fmla="*/ 7 w 29"/>
              <a:gd name="T67" fmla="*/ 73 h 83"/>
              <a:gd name="T68" fmla="*/ 7 w 29"/>
              <a:gd name="T69" fmla="*/ 70 h 83"/>
              <a:gd name="T70" fmla="*/ 7 w 29"/>
              <a:gd name="T71" fmla="*/ 30 h 83"/>
              <a:gd name="T72" fmla="*/ 0 w 29"/>
              <a:gd name="T73" fmla="*/ 18 h 83"/>
              <a:gd name="T74" fmla="*/ 7 w 29"/>
              <a:gd name="T75" fmla="*/ 0 h 83"/>
              <a:gd name="T76" fmla="*/ 21 w 29"/>
              <a:gd name="T77" fmla="*/ 1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83">
                <a:moveTo>
                  <a:pt x="21" y="18"/>
                </a:moveTo>
                <a:lnTo>
                  <a:pt x="29" y="18"/>
                </a:lnTo>
                <a:lnTo>
                  <a:pt x="29" y="30"/>
                </a:lnTo>
                <a:lnTo>
                  <a:pt x="21" y="30"/>
                </a:lnTo>
                <a:lnTo>
                  <a:pt x="21" y="65"/>
                </a:lnTo>
                <a:lnTo>
                  <a:pt x="21" y="65"/>
                </a:lnTo>
                <a:lnTo>
                  <a:pt x="21" y="66"/>
                </a:lnTo>
                <a:lnTo>
                  <a:pt x="21" y="66"/>
                </a:lnTo>
                <a:lnTo>
                  <a:pt x="21" y="67"/>
                </a:lnTo>
                <a:lnTo>
                  <a:pt x="21" y="67"/>
                </a:lnTo>
                <a:lnTo>
                  <a:pt x="21" y="68"/>
                </a:lnTo>
                <a:lnTo>
                  <a:pt x="21" y="68"/>
                </a:lnTo>
                <a:lnTo>
                  <a:pt x="21" y="68"/>
                </a:lnTo>
                <a:lnTo>
                  <a:pt x="22" y="69"/>
                </a:lnTo>
                <a:lnTo>
                  <a:pt x="22" y="69"/>
                </a:lnTo>
                <a:lnTo>
                  <a:pt x="23" y="69"/>
                </a:lnTo>
                <a:lnTo>
                  <a:pt x="23" y="69"/>
                </a:lnTo>
                <a:lnTo>
                  <a:pt x="24" y="70"/>
                </a:lnTo>
                <a:lnTo>
                  <a:pt x="25" y="70"/>
                </a:lnTo>
                <a:lnTo>
                  <a:pt x="26" y="70"/>
                </a:lnTo>
                <a:lnTo>
                  <a:pt x="27" y="70"/>
                </a:lnTo>
                <a:lnTo>
                  <a:pt x="27" y="70"/>
                </a:lnTo>
                <a:lnTo>
                  <a:pt x="27" y="70"/>
                </a:lnTo>
                <a:lnTo>
                  <a:pt x="27" y="70"/>
                </a:lnTo>
                <a:lnTo>
                  <a:pt x="27" y="70"/>
                </a:lnTo>
                <a:lnTo>
                  <a:pt x="27" y="70"/>
                </a:lnTo>
                <a:lnTo>
                  <a:pt x="27" y="70"/>
                </a:lnTo>
                <a:lnTo>
                  <a:pt x="28" y="70"/>
                </a:lnTo>
                <a:lnTo>
                  <a:pt x="28" y="70"/>
                </a:lnTo>
                <a:lnTo>
                  <a:pt x="28" y="70"/>
                </a:lnTo>
                <a:lnTo>
                  <a:pt x="28" y="70"/>
                </a:lnTo>
                <a:lnTo>
                  <a:pt x="28" y="70"/>
                </a:lnTo>
                <a:lnTo>
                  <a:pt x="29" y="70"/>
                </a:lnTo>
                <a:lnTo>
                  <a:pt x="29" y="70"/>
                </a:lnTo>
                <a:lnTo>
                  <a:pt x="29" y="70"/>
                </a:lnTo>
                <a:lnTo>
                  <a:pt x="29" y="70"/>
                </a:lnTo>
                <a:lnTo>
                  <a:pt x="29" y="70"/>
                </a:lnTo>
                <a:lnTo>
                  <a:pt x="29" y="82"/>
                </a:lnTo>
                <a:lnTo>
                  <a:pt x="29" y="82"/>
                </a:lnTo>
                <a:lnTo>
                  <a:pt x="28" y="82"/>
                </a:lnTo>
                <a:lnTo>
                  <a:pt x="28" y="82"/>
                </a:lnTo>
                <a:lnTo>
                  <a:pt x="28" y="82"/>
                </a:lnTo>
                <a:lnTo>
                  <a:pt x="27" y="82"/>
                </a:lnTo>
                <a:lnTo>
                  <a:pt x="27" y="83"/>
                </a:lnTo>
                <a:lnTo>
                  <a:pt x="26" y="83"/>
                </a:lnTo>
                <a:lnTo>
                  <a:pt x="26" y="83"/>
                </a:lnTo>
                <a:lnTo>
                  <a:pt x="26" y="83"/>
                </a:lnTo>
                <a:lnTo>
                  <a:pt x="25" y="83"/>
                </a:lnTo>
                <a:lnTo>
                  <a:pt x="25" y="83"/>
                </a:lnTo>
                <a:lnTo>
                  <a:pt x="24" y="83"/>
                </a:lnTo>
                <a:lnTo>
                  <a:pt x="24" y="83"/>
                </a:lnTo>
                <a:lnTo>
                  <a:pt x="24" y="83"/>
                </a:lnTo>
                <a:lnTo>
                  <a:pt x="23" y="83"/>
                </a:lnTo>
                <a:lnTo>
                  <a:pt x="23" y="83"/>
                </a:lnTo>
                <a:lnTo>
                  <a:pt x="21" y="83"/>
                </a:lnTo>
                <a:lnTo>
                  <a:pt x="19" y="83"/>
                </a:lnTo>
                <a:lnTo>
                  <a:pt x="17" y="82"/>
                </a:lnTo>
                <a:lnTo>
                  <a:pt x="15" y="82"/>
                </a:lnTo>
                <a:lnTo>
                  <a:pt x="14" y="82"/>
                </a:lnTo>
                <a:lnTo>
                  <a:pt x="12" y="81"/>
                </a:lnTo>
                <a:lnTo>
                  <a:pt x="11" y="80"/>
                </a:lnTo>
                <a:lnTo>
                  <a:pt x="10" y="80"/>
                </a:lnTo>
                <a:lnTo>
                  <a:pt x="9" y="79"/>
                </a:lnTo>
                <a:lnTo>
                  <a:pt x="9" y="78"/>
                </a:lnTo>
                <a:lnTo>
                  <a:pt x="8" y="77"/>
                </a:lnTo>
                <a:lnTo>
                  <a:pt x="8" y="75"/>
                </a:lnTo>
                <a:lnTo>
                  <a:pt x="7" y="74"/>
                </a:lnTo>
                <a:lnTo>
                  <a:pt x="7" y="73"/>
                </a:lnTo>
                <a:lnTo>
                  <a:pt x="7" y="71"/>
                </a:lnTo>
                <a:lnTo>
                  <a:pt x="7" y="70"/>
                </a:lnTo>
                <a:lnTo>
                  <a:pt x="7" y="69"/>
                </a:lnTo>
                <a:lnTo>
                  <a:pt x="7" y="30"/>
                </a:lnTo>
                <a:lnTo>
                  <a:pt x="0" y="30"/>
                </a:lnTo>
                <a:lnTo>
                  <a:pt x="0" y="18"/>
                </a:lnTo>
                <a:lnTo>
                  <a:pt x="7" y="18"/>
                </a:lnTo>
                <a:lnTo>
                  <a:pt x="7" y="0"/>
                </a:lnTo>
                <a:lnTo>
                  <a:pt x="21" y="0"/>
                </a:lnTo>
                <a:lnTo>
                  <a:pt x="2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49" name="Freeform 145"/>
          <p:cNvSpPr>
            <a:spLocks noEditPoints="1"/>
          </p:cNvSpPr>
          <p:nvPr/>
        </p:nvSpPr>
        <p:spPr bwMode="auto">
          <a:xfrm>
            <a:off x="2044700" y="2573338"/>
            <a:ext cx="22225" cy="139700"/>
          </a:xfrm>
          <a:custGeom>
            <a:avLst/>
            <a:gdLst>
              <a:gd name="T0" fmla="*/ 14 w 14"/>
              <a:gd name="T1" fmla="*/ 24 h 88"/>
              <a:gd name="T2" fmla="*/ 14 w 14"/>
              <a:gd name="T3" fmla="*/ 88 h 88"/>
              <a:gd name="T4" fmla="*/ 0 w 14"/>
              <a:gd name="T5" fmla="*/ 88 h 88"/>
              <a:gd name="T6" fmla="*/ 0 w 14"/>
              <a:gd name="T7" fmla="*/ 24 h 88"/>
              <a:gd name="T8" fmla="*/ 14 w 14"/>
              <a:gd name="T9" fmla="*/ 24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4"/>
                </a:moveTo>
                <a:lnTo>
                  <a:pt x="14" y="88"/>
                </a:lnTo>
                <a:lnTo>
                  <a:pt x="0" y="88"/>
                </a:lnTo>
                <a:lnTo>
                  <a:pt x="0" y="24"/>
                </a:lnTo>
                <a:lnTo>
                  <a:pt x="14" y="24"/>
                </a:lnTo>
                <a:close/>
                <a:moveTo>
                  <a:pt x="14" y="16"/>
                </a:moveTo>
                <a:lnTo>
                  <a:pt x="0" y="16"/>
                </a:lnTo>
                <a:lnTo>
                  <a:pt x="0" y="0"/>
                </a:lnTo>
                <a:lnTo>
                  <a:pt x="14" y="0"/>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50" name="Freeform 146"/>
          <p:cNvSpPr>
            <a:spLocks noEditPoints="1"/>
          </p:cNvSpPr>
          <p:nvPr/>
        </p:nvSpPr>
        <p:spPr bwMode="auto">
          <a:xfrm>
            <a:off x="2084388" y="2608263"/>
            <a:ext cx="84137" cy="107950"/>
          </a:xfrm>
          <a:custGeom>
            <a:avLst/>
            <a:gdLst>
              <a:gd name="T0" fmla="*/ 21 w 53"/>
              <a:gd name="T1" fmla="*/ 67 h 68"/>
              <a:gd name="T2" fmla="*/ 14 w 53"/>
              <a:gd name="T3" fmla="*/ 64 h 68"/>
              <a:gd name="T4" fmla="*/ 8 w 53"/>
              <a:gd name="T5" fmla="*/ 59 h 68"/>
              <a:gd name="T6" fmla="*/ 3 w 53"/>
              <a:gd name="T7" fmla="*/ 52 h 68"/>
              <a:gd name="T8" fmla="*/ 0 w 53"/>
              <a:gd name="T9" fmla="*/ 42 h 68"/>
              <a:gd name="T10" fmla="*/ 0 w 53"/>
              <a:gd name="T11" fmla="*/ 29 h 68"/>
              <a:gd name="T12" fmla="*/ 2 w 53"/>
              <a:gd name="T13" fmla="*/ 18 h 68"/>
              <a:gd name="T14" fmla="*/ 6 w 53"/>
              <a:gd name="T15" fmla="*/ 10 h 68"/>
              <a:gd name="T16" fmla="*/ 12 w 53"/>
              <a:gd name="T17" fmla="*/ 4 h 68"/>
              <a:gd name="T18" fmla="*/ 19 w 53"/>
              <a:gd name="T19" fmla="*/ 1 h 68"/>
              <a:gd name="T20" fmla="*/ 26 w 53"/>
              <a:gd name="T21" fmla="*/ 0 h 68"/>
              <a:gd name="T22" fmla="*/ 34 w 53"/>
              <a:gd name="T23" fmla="*/ 1 h 68"/>
              <a:gd name="T24" fmla="*/ 41 w 53"/>
              <a:gd name="T25" fmla="*/ 4 h 68"/>
              <a:gd name="T26" fmla="*/ 47 w 53"/>
              <a:gd name="T27" fmla="*/ 10 h 68"/>
              <a:gd name="T28" fmla="*/ 51 w 53"/>
              <a:gd name="T29" fmla="*/ 18 h 68"/>
              <a:gd name="T30" fmla="*/ 53 w 53"/>
              <a:gd name="T31" fmla="*/ 29 h 68"/>
              <a:gd name="T32" fmla="*/ 53 w 53"/>
              <a:gd name="T33" fmla="*/ 42 h 68"/>
              <a:gd name="T34" fmla="*/ 50 w 53"/>
              <a:gd name="T35" fmla="*/ 52 h 68"/>
              <a:gd name="T36" fmla="*/ 45 w 53"/>
              <a:gd name="T37" fmla="*/ 59 h 68"/>
              <a:gd name="T38" fmla="*/ 39 w 53"/>
              <a:gd name="T39" fmla="*/ 64 h 68"/>
              <a:gd name="T40" fmla="*/ 32 w 53"/>
              <a:gd name="T41" fmla="*/ 67 h 68"/>
              <a:gd name="T42" fmla="*/ 26 w 53"/>
              <a:gd name="T43" fmla="*/ 14 h 68"/>
              <a:gd name="T44" fmla="*/ 21 w 53"/>
              <a:gd name="T45" fmla="*/ 15 h 68"/>
              <a:gd name="T46" fmla="*/ 18 w 53"/>
              <a:gd name="T47" fmla="*/ 18 h 68"/>
              <a:gd name="T48" fmla="*/ 15 w 53"/>
              <a:gd name="T49" fmla="*/ 22 h 68"/>
              <a:gd name="T50" fmla="*/ 14 w 53"/>
              <a:gd name="T51" fmla="*/ 27 h 68"/>
              <a:gd name="T52" fmla="*/ 14 w 53"/>
              <a:gd name="T53" fmla="*/ 32 h 68"/>
              <a:gd name="T54" fmla="*/ 14 w 53"/>
              <a:gd name="T55" fmla="*/ 37 h 68"/>
              <a:gd name="T56" fmla="*/ 14 w 53"/>
              <a:gd name="T57" fmla="*/ 42 h 68"/>
              <a:gd name="T58" fmla="*/ 16 w 53"/>
              <a:gd name="T59" fmla="*/ 46 h 68"/>
              <a:gd name="T60" fmla="*/ 19 w 53"/>
              <a:gd name="T61" fmla="*/ 50 h 68"/>
              <a:gd name="T62" fmla="*/ 23 w 53"/>
              <a:gd name="T63" fmla="*/ 53 h 68"/>
              <a:gd name="T64" fmla="*/ 28 w 53"/>
              <a:gd name="T65" fmla="*/ 53 h 68"/>
              <a:gd name="T66" fmla="*/ 33 w 53"/>
              <a:gd name="T67" fmla="*/ 51 h 68"/>
              <a:gd name="T68" fmla="*/ 36 w 53"/>
              <a:gd name="T69" fmla="*/ 48 h 68"/>
              <a:gd name="T70" fmla="*/ 38 w 53"/>
              <a:gd name="T71" fmla="*/ 43 h 68"/>
              <a:gd name="T72" fmla="*/ 39 w 53"/>
              <a:gd name="T73" fmla="*/ 38 h 68"/>
              <a:gd name="T74" fmla="*/ 39 w 53"/>
              <a:gd name="T75" fmla="*/ 34 h 68"/>
              <a:gd name="T76" fmla="*/ 39 w 53"/>
              <a:gd name="T77" fmla="*/ 29 h 68"/>
              <a:gd name="T78" fmla="*/ 38 w 53"/>
              <a:gd name="T79" fmla="*/ 24 h 68"/>
              <a:gd name="T80" fmla="*/ 36 w 53"/>
              <a:gd name="T81" fmla="*/ 19 h 68"/>
              <a:gd name="T82" fmla="*/ 33 w 53"/>
              <a:gd name="T83" fmla="*/ 16 h 68"/>
              <a:gd name="T84" fmla="*/ 28 w 53"/>
              <a:gd name="T8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8">
                <a:moveTo>
                  <a:pt x="26" y="68"/>
                </a:moveTo>
                <a:lnTo>
                  <a:pt x="24" y="67"/>
                </a:lnTo>
                <a:lnTo>
                  <a:pt x="21" y="67"/>
                </a:lnTo>
                <a:lnTo>
                  <a:pt x="19" y="66"/>
                </a:lnTo>
                <a:lnTo>
                  <a:pt x="16" y="65"/>
                </a:lnTo>
                <a:lnTo>
                  <a:pt x="14" y="64"/>
                </a:lnTo>
                <a:lnTo>
                  <a:pt x="12" y="63"/>
                </a:lnTo>
                <a:lnTo>
                  <a:pt x="10" y="61"/>
                </a:lnTo>
                <a:lnTo>
                  <a:pt x="8" y="59"/>
                </a:lnTo>
                <a:lnTo>
                  <a:pt x="6" y="57"/>
                </a:lnTo>
                <a:lnTo>
                  <a:pt x="4" y="55"/>
                </a:lnTo>
                <a:lnTo>
                  <a:pt x="3" y="52"/>
                </a:lnTo>
                <a:lnTo>
                  <a:pt x="2" y="49"/>
                </a:lnTo>
                <a:lnTo>
                  <a:pt x="1" y="45"/>
                </a:lnTo>
                <a:lnTo>
                  <a:pt x="0" y="42"/>
                </a:lnTo>
                <a:lnTo>
                  <a:pt x="0" y="38"/>
                </a:lnTo>
                <a:lnTo>
                  <a:pt x="0" y="34"/>
                </a:lnTo>
                <a:lnTo>
                  <a:pt x="0" y="29"/>
                </a:lnTo>
                <a:lnTo>
                  <a:pt x="0" y="26"/>
                </a:lnTo>
                <a:lnTo>
                  <a:pt x="1" y="22"/>
                </a:lnTo>
                <a:lnTo>
                  <a:pt x="2" y="18"/>
                </a:lnTo>
                <a:lnTo>
                  <a:pt x="3" y="16"/>
                </a:lnTo>
                <a:lnTo>
                  <a:pt x="4" y="13"/>
                </a:lnTo>
                <a:lnTo>
                  <a:pt x="6" y="10"/>
                </a:lnTo>
                <a:lnTo>
                  <a:pt x="8" y="8"/>
                </a:lnTo>
                <a:lnTo>
                  <a:pt x="10" y="6"/>
                </a:lnTo>
                <a:lnTo>
                  <a:pt x="12" y="4"/>
                </a:lnTo>
                <a:lnTo>
                  <a:pt x="14" y="3"/>
                </a:lnTo>
                <a:lnTo>
                  <a:pt x="16" y="2"/>
                </a:lnTo>
                <a:lnTo>
                  <a:pt x="19" y="1"/>
                </a:lnTo>
                <a:lnTo>
                  <a:pt x="21" y="0"/>
                </a:lnTo>
                <a:lnTo>
                  <a:pt x="24" y="0"/>
                </a:lnTo>
                <a:lnTo>
                  <a:pt x="26" y="0"/>
                </a:lnTo>
                <a:lnTo>
                  <a:pt x="29" y="0"/>
                </a:lnTo>
                <a:lnTo>
                  <a:pt x="32" y="0"/>
                </a:lnTo>
                <a:lnTo>
                  <a:pt x="34" y="1"/>
                </a:lnTo>
                <a:lnTo>
                  <a:pt x="36" y="2"/>
                </a:lnTo>
                <a:lnTo>
                  <a:pt x="39" y="3"/>
                </a:lnTo>
                <a:lnTo>
                  <a:pt x="41" y="4"/>
                </a:lnTo>
                <a:lnTo>
                  <a:pt x="43" y="6"/>
                </a:lnTo>
                <a:lnTo>
                  <a:pt x="45" y="8"/>
                </a:lnTo>
                <a:lnTo>
                  <a:pt x="47" y="10"/>
                </a:lnTo>
                <a:lnTo>
                  <a:pt x="48" y="13"/>
                </a:lnTo>
                <a:lnTo>
                  <a:pt x="50" y="16"/>
                </a:lnTo>
                <a:lnTo>
                  <a:pt x="51" y="18"/>
                </a:lnTo>
                <a:lnTo>
                  <a:pt x="52" y="22"/>
                </a:lnTo>
                <a:lnTo>
                  <a:pt x="53" y="26"/>
                </a:lnTo>
                <a:lnTo>
                  <a:pt x="53" y="29"/>
                </a:lnTo>
                <a:lnTo>
                  <a:pt x="53" y="34"/>
                </a:lnTo>
                <a:lnTo>
                  <a:pt x="53" y="38"/>
                </a:lnTo>
                <a:lnTo>
                  <a:pt x="53" y="42"/>
                </a:lnTo>
                <a:lnTo>
                  <a:pt x="52" y="45"/>
                </a:lnTo>
                <a:lnTo>
                  <a:pt x="51" y="49"/>
                </a:lnTo>
                <a:lnTo>
                  <a:pt x="50" y="52"/>
                </a:lnTo>
                <a:lnTo>
                  <a:pt x="48" y="55"/>
                </a:lnTo>
                <a:lnTo>
                  <a:pt x="47" y="57"/>
                </a:lnTo>
                <a:lnTo>
                  <a:pt x="45" y="59"/>
                </a:lnTo>
                <a:lnTo>
                  <a:pt x="43" y="61"/>
                </a:lnTo>
                <a:lnTo>
                  <a:pt x="41" y="63"/>
                </a:lnTo>
                <a:lnTo>
                  <a:pt x="39" y="64"/>
                </a:lnTo>
                <a:lnTo>
                  <a:pt x="36" y="65"/>
                </a:lnTo>
                <a:lnTo>
                  <a:pt x="34" y="66"/>
                </a:lnTo>
                <a:lnTo>
                  <a:pt x="32" y="67"/>
                </a:lnTo>
                <a:lnTo>
                  <a:pt x="29" y="67"/>
                </a:lnTo>
                <a:lnTo>
                  <a:pt x="26" y="68"/>
                </a:lnTo>
                <a:close/>
                <a:moveTo>
                  <a:pt x="26" y="14"/>
                </a:moveTo>
                <a:lnTo>
                  <a:pt x="24" y="14"/>
                </a:lnTo>
                <a:lnTo>
                  <a:pt x="23" y="15"/>
                </a:lnTo>
                <a:lnTo>
                  <a:pt x="21" y="15"/>
                </a:lnTo>
                <a:lnTo>
                  <a:pt x="20" y="16"/>
                </a:lnTo>
                <a:lnTo>
                  <a:pt x="19" y="17"/>
                </a:lnTo>
                <a:lnTo>
                  <a:pt x="18" y="18"/>
                </a:lnTo>
                <a:lnTo>
                  <a:pt x="17" y="19"/>
                </a:lnTo>
                <a:lnTo>
                  <a:pt x="16" y="21"/>
                </a:lnTo>
                <a:lnTo>
                  <a:pt x="15" y="22"/>
                </a:lnTo>
                <a:lnTo>
                  <a:pt x="15" y="24"/>
                </a:lnTo>
                <a:lnTo>
                  <a:pt x="14" y="26"/>
                </a:lnTo>
                <a:lnTo>
                  <a:pt x="14" y="27"/>
                </a:lnTo>
                <a:lnTo>
                  <a:pt x="14" y="29"/>
                </a:lnTo>
                <a:lnTo>
                  <a:pt x="14" y="30"/>
                </a:lnTo>
                <a:lnTo>
                  <a:pt x="14" y="32"/>
                </a:lnTo>
                <a:lnTo>
                  <a:pt x="14" y="34"/>
                </a:lnTo>
                <a:lnTo>
                  <a:pt x="14" y="35"/>
                </a:lnTo>
                <a:lnTo>
                  <a:pt x="14" y="37"/>
                </a:lnTo>
                <a:lnTo>
                  <a:pt x="14" y="38"/>
                </a:lnTo>
                <a:lnTo>
                  <a:pt x="14" y="40"/>
                </a:lnTo>
                <a:lnTo>
                  <a:pt x="14" y="42"/>
                </a:lnTo>
                <a:lnTo>
                  <a:pt x="15" y="43"/>
                </a:lnTo>
                <a:lnTo>
                  <a:pt x="15" y="45"/>
                </a:lnTo>
                <a:lnTo>
                  <a:pt x="16" y="46"/>
                </a:lnTo>
                <a:lnTo>
                  <a:pt x="17" y="48"/>
                </a:lnTo>
                <a:lnTo>
                  <a:pt x="18" y="49"/>
                </a:lnTo>
                <a:lnTo>
                  <a:pt x="19" y="50"/>
                </a:lnTo>
                <a:lnTo>
                  <a:pt x="20" y="51"/>
                </a:lnTo>
                <a:lnTo>
                  <a:pt x="21" y="52"/>
                </a:lnTo>
                <a:lnTo>
                  <a:pt x="23" y="53"/>
                </a:lnTo>
                <a:lnTo>
                  <a:pt x="24" y="53"/>
                </a:lnTo>
                <a:lnTo>
                  <a:pt x="26" y="53"/>
                </a:lnTo>
                <a:lnTo>
                  <a:pt x="28" y="53"/>
                </a:lnTo>
                <a:lnTo>
                  <a:pt x="30" y="53"/>
                </a:lnTo>
                <a:lnTo>
                  <a:pt x="31" y="52"/>
                </a:lnTo>
                <a:lnTo>
                  <a:pt x="33" y="51"/>
                </a:lnTo>
                <a:lnTo>
                  <a:pt x="34" y="50"/>
                </a:lnTo>
                <a:lnTo>
                  <a:pt x="35" y="49"/>
                </a:lnTo>
                <a:lnTo>
                  <a:pt x="36" y="48"/>
                </a:lnTo>
                <a:lnTo>
                  <a:pt x="37" y="46"/>
                </a:lnTo>
                <a:lnTo>
                  <a:pt x="37" y="45"/>
                </a:lnTo>
                <a:lnTo>
                  <a:pt x="38" y="43"/>
                </a:lnTo>
                <a:lnTo>
                  <a:pt x="38" y="42"/>
                </a:lnTo>
                <a:lnTo>
                  <a:pt x="38" y="40"/>
                </a:lnTo>
                <a:lnTo>
                  <a:pt x="39" y="38"/>
                </a:lnTo>
                <a:lnTo>
                  <a:pt x="39" y="37"/>
                </a:lnTo>
                <a:lnTo>
                  <a:pt x="39" y="35"/>
                </a:lnTo>
                <a:lnTo>
                  <a:pt x="39" y="34"/>
                </a:lnTo>
                <a:lnTo>
                  <a:pt x="39" y="32"/>
                </a:lnTo>
                <a:lnTo>
                  <a:pt x="39" y="30"/>
                </a:lnTo>
                <a:lnTo>
                  <a:pt x="39" y="29"/>
                </a:lnTo>
                <a:lnTo>
                  <a:pt x="38" y="27"/>
                </a:lnTo>
                <a:lnTo>
                  <a:pt x="38" y="26"/>
                </a:lnTo>
                <a:lnTo>
                  <a:pt x="38" y="24"/>
                </a:lnTo>
                <a:lnTo>
                  <a:pt x="37" y="22"/>
                </a:lnTo>
                <a:lnTo>
                  <a:pt x="37" y="21"/>
                </a:lnTo>
                <a:lnTo>
                  <a:pt x="36" y="19"/>
                </a:lnTo>
                <a:lnTo>
                  <a:pt x="35" y="18"/>
                </a:lnTo>
                <a:lnTo>
                  <a:pt x="34" y="17"/>
                </a:lnTo>
                <a:lnTo>
                  <a:pt x="33" y="16"/>
                </a:lnTo>
                <a:lnTo>
                  <a:pt x="31" y="15"/>
                </a:lnTo>
                <a:lnTo>
                  <a:pt x="30" y="15"/>
                </a:lnTo>
                <a:lnTo>
                  <a:pt x="28" y="14"/>
                </a:lnTo>
                <a:lnTo>
                  <a:pt x="2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51" name="Freeform 147"/>
          <p:cNvSpPr>
            <a:spLocks/>
          </p:cNvSpPr>
          <p:nvPr/>
        </p:nvSpPr>
        <p:spPr bwMode="auto">
          <a:xfrm>
            <a:off x="2184400" y="2608263"/>
            <a:ext cx="74613" cy="104775"/>
          </a:xfrm>
          <a:custGeom>
            <a:avLst/>
            <a:gdLst>
              <a:gd name="T0" fmla="*/ 34 w 47"/>
              <a:gd name="T1" fmla="*/ 66 h 66"/>
              <a:gd name="T2" fmla="*/ 33 w 47"/>
              <a:gd name="T3" fmla="*/ 26 h 66"/>
              <a:gd name="T4" fmla="*/ 33 w 47"/>
              <a:gd name="T5" fmla="*/ 24 h 66"/>
              <a:gd name="T6" fmla="*/ 33 w 47"/>
              <a:gd name="T7" fmla="*/ 22 h 66"/>
              <a:gd name="T8" fmla="*/ 33 w 47"/>
              <a:gd name="T9" fmla="*/ 20 h 66"/>
              <a:gd name="T10" fmla="*/ 32 w 47"/>
              <a:gd name="T11" fmla="*/ 18 h 66"/>
              <a:gd name="T12" fmla="*/ 30 w 47"/>
              <a:gd name="T13" fmla="*/ 16 h 66"/>
              <a:gd name="T14" fmla="*/ 29 w 47"/>
              <a:gd name="T15" fmla="*/ 15 h 66"/>
              <a:gd name="T16" fmla="*/ 26 w 47"/>
              <a:gd name="T17" fmla="*/ 14 h 66"/>
              <a:gd name="T18" fmla="*/ 23 w 47"/>
              <a:gd name="T19" fmla="*/ 14 h 66"/>
              <a:gd name="T20" fmla="*/ 21 w 47"/>
              <a:gd name="T21" fmla="*/ 15 h 66"/>
              <a:gd name="T22" fmla="*/ 19 w 47"/>
              <a:gd name="T23" fmla="*/ 16 h 66"/>
              <a:gd name="T24" fmla="*/ 18 w 47"/>
              <a:gd name="T25" fmla="*/ 17 h 66"/>
              <a:gd name="T26" fmla="*/ 16 w 47"/>
              <a:gd name="T27" fmla="*/ 19 h 66"/>
              <a:gd name="T28" fmla="*/ 15 w 47"/>
              <a:gd name="T29" fmla="*/ 21 h 66"/>
              <a:gd name="T30" fmla="*/ 14 w 47"/>
              <a:gd name="T31" fmla="*/ 24 h 66"/>
              <a:gd name="T32" fmla="*/ 14 w 47"/>
              <a:gd name="T33" fmla="*/ 27 h 66"/>
              <a:gd name="T34" fmla="*/ 14 w 47"/>
              <a:gd name="T35" fmla="*/ 66 h 66"/>
              <a:gd name="T36" fmla="*/ 0 w 47"/>
              <a:gd name="T37" fmla="*/ 2 h 66"/>
              <a:gd name="T38" fmla="*/ 13 w 47"/>
              <a:gd name="T39" fmla="*/ 11 h 66"/>
              <a:gd name="T40" fmla="*/ 14 w 47"/>
              <a:gd name="T41" fmla="*/ 10 h 66"/>
              <a:gd name="T42" fmla="*/ 15 w 47"/>
              <a:gd name="T43" fmla="*/ 9 h 66"/>
              <a:gd name="T44" fmla="*/ 16 w 47"/>
              <a:gd name="T45" fmla="*/ 7 h 66"/>
              <a:gd name="T46" fmla="*/ 17 w 47"/>
              <a:gd name="T47" fmla="*/ 5 h 66"/>
              <a:gd name="T48" fmla="*/ 19 w 47"/>
              <a:gd name="T49" fmla="*/ 3 h 66"/>
              <a:gd name="T50" fmla="*/ 21 w 47"/>
              <a:gd name="T51" fmla="*/ 2 h 66"/>
              <a:gd name="T52" fmla="*/ 24 w 47"/>
              <a:gd name="T53" fmla="*/ 1 h 66"/>
              <a:gd name="T54" fmla="*/ 27 w 47"/>
              <a:gd name="T55" fmla="*/ 0 h 66"/>
              <a:gd name="T56" fmla="*/ 31 w 47"/>
              <a:gd name="T57" fmla="*/ 0 h 66"/>
              <a:gd name="T58" fmla="*/ 35 w 47"/>
              <a:gd name="T59" fmla="*/ 1 h 66"/>
              <a:gd name="T60" fmla="*/ 38 w 47"/>
              <a:gd name="T61" fmla="*/ 2 h 66"/>
              <a:gd name="T62" fmla="*/ 41 w 47"/>
              <a:gd name="T63" fmla="*/ 4 h 66"/>
              <a:gd name="T64" fmla="*/ 43 w 47"/>
              <a:gd name="T65" fmla="*/ 7 h 66"/>
              <a:gd name="T66" fmla="*/ 45 w 47"/>
              <a:gd name="T67" fmla="*/ 10 h 66"/>
              <a:gd name="T68" fmla="*/ 46 w 47"/>
              <a:gd name="T69" fmla="*/ 14 h 66"/>
              <a:gd name="T70" fmla="*/ 47 w 47"/>
              <a:gd name="T71" fmla="*/ 19 h 66"/>
              <a:gd name="T72" fmla="*/ 47 w 47"/>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66">
                <a:moveTo>
                  <a:pt x="47" y="66"/>
                </a:moveTo>
                <a:lnTo>
                  <a:pt x="34" y="66"/>
                </a:lnTo>
                <a:lnTo>
                  <a:pt x="34" y="27"/>
                </a:lnTo>
                <a:lnTo>
                  <a:pt x="33" y="26"/>
                </a:lnTo>
                <a:lnTo>
                  <a:pt x="33" y="25"/>
                </a:lnTo>
                <a:lnTo>
                  <a:pt x="33" y="24"/>
                </a:lnTo>
                <a:lnTo>
                  <a:pt x="33" y="23"/>
                </a:lnTo>
                <a:lnTo>
                  <a:pt x="33" y="22"/>
                </a:lnTo>
                <a:lnTo>
                  <a:pt x="33" y="21"/>
                </a:lnTo>
                <a:lnTo>
                  <a:pt x="33" y="20"/>
                </a:lnTo>
                <a:lnTo>
                  <a:pt x="32" y="19"/>
                </a:lnTo>
                <a:lnTo>
                  <a:pt x="32" y="18"/>
                </a:lnTo>
                <a:lnTo>
                  <a:pt x="31" y="17"/>
                </a:lnTo>
                <a:lnTo>
                  <a:pt x="30" y="16"/>
                </a:lnTo>
                <a:lnTo>
                  <a:pt x="30" y="15"/>
                </a:lnTo>
                <a:lnTo>
                  <a:pt x="29" y="15"/>
                </a:lnTo>
                <a:lnTo>
                  <a:pt x="27" y="14"/>
                </a:lnTo>
                <a:lnTo>
                  <a:pt x="26" y="14"/>
                </a:lnTo>
                <a:lnTo>
                  <a:pt x="25" y="14"/>
                </a:lnTo>
                <a:lnTo>
                  <a:pt x="23" y="14"/>
                </a:lnTo>
                <a:lnTo>
                  <a:pt x="22" y="14"/>
                </a:lnTo>
                <a:lnTo>
                  <a:pt x="21" y="15"/>
                </a:lnTo>
                <a:lnTo>
                  <a:pt x="20" y="15"/>
                </a:lnTo>
                <a:lnTo>
                  <a:pt x="19" y="16"/>
                </a:lnTo>
                <a:lnTo>
                  <a:pt x="18" y="16"/>
                </a:lnTo>
                <a:lnTo>
                  <a:pt x="18" y="17"/>
                </a:lnTo>
                <a:lnTo>
                  <a:pt x="17" y="18"/>
                </a:lnTo>
                <a:lnTo>
                  <a:pt x="16" y="19"/>
                </a:lnTo>
                <a:lnTo>
                  <a:pt x="15" y="20"/>
                </a:lnTo>
                <a:lnTo>
                  <a:pt x="15" y="21"/>
                </a:lnTo>
                <a:lnTo>
                  <a:pt x="14" y="22"/>
                </a:lnTo>
                <a:lnTo>
                  <a:pt x="14" y="24"/>
                </a:lnTo>
                <a:lnTo>
                  <a:pt x="14" y="25"/>
                </a:lnTo>
                <a:lnTo>
                  <a:pt x="14" y="27"/>
                </a:lnTo>
                <a:lnTo>
                  <a:pt x="14" y="29"/>
                </a:lnTo>
                <a:lnTo>
                  <a:pt x="14" y="66"/>
                </a:lnTo>
                <a:lnTo>
                  <a:pt x="0" y="66"/>
                </a:lnTo>
                <a:lnTo>
                  <a:pt x="0" y="2"/>
                </a:lnTo>
                <a:lnTo>
                  <a:pt x="13" y="2"/>
                </a:lnTo>
                <a:lnTo>
                  <a:pt x="13" y="11"/>
                </a:lnTo>
                <a:lnTo>
                  <a:pt x="13" y="11"/>
                </a:lnTo>
                <a:lnTo>
                  <a:pt x="14" y="10"/>
                </a:lnTo>
                <a:lnTo>
                  <a:pt x="14" y="9"/>
                </a:lnTo>
                <a:lnTo>
                  <a:pt x="15" y="9"/>
                </a:lnTo>
                <a:lnTo>
                  <a:pt x="15" y="8"/>
                </a:lnTo>
                <a:lnTo>
                  <a:pt x="16" y="7"/>
                </a:lnTo>
                <a:lnTo>
                  <a:pt x="16" y="6"/>
                </a:lnTo>
                <a:lnTo>
                  <a:pt x="17" y="5"/>
                </a:lnTo>
                <a:lnTo>
                  <a:pt x="18" y="4"/>
                </a:lnTo>
                <a:lnTo>
                  <a:pt x="19" y="3"/>
                </a:lnTo>
                <a:lnTo>
                  <a:pt x="20" y="2"/>
                </a:lnTo>
                <a:lnTo>
                  <a:pt x="21" y="2"/>
                </a:lnTo>
                <a:lnTo>
                  <a:pt x="23" y="1"/>
                </a:lnTo>
                <a:lnTo>
                  <a:pt x="24" y="1"/>
                </a:lnTo>
                <a:lnTo>
                  <a:pt x="26" y="0"/>
                </a:lnTo>
                <a:lnTo>
                  <a:pt x="27" y="0"/>
                </a:lnTo>
                <a:lnTo>
                  <a:pt x="29" y="0"/>
                </a:lnTo>
                <a:lnTo>
                  <a:pt x="31" y="0"/>
                </a:lnTo>
                <a:lnTo>
                  <a:pt x="33" y="0"/>
                </a:lnTo>
                <a:lnTo>
                  <a:pt x="35" y="1"/>
                </a:lnTo>
                <a:lnTo>
                  <a:pt x="36" y="1"/>
                </a:lnTo>
                <a:lnTo>
                  <a:pt x="38" y="2"/>
                </a:lnTo>
                <a:lnTo>
                  <a:pt x="39" y="3"/>
                </a:lnTo>
                <a:lnTo>
                  <a:pt x="41" y="4"/>
                </a:lnTo>
                <a:lnTo>
                  <a:pt x="42" y="5"/>
                </a:lnTo>
                <a:lnTo>
                  <a:pt x="43" y="7"/>
                </a:lnTo>
                <a:lnTo>
                  <a:pt x="44" y="8"/>
                </a:lnTo>
                <a:lnTo>
                  <a:pt x="45" y="10"/>
                </a:lnTo>
                <a:lnTo>
                  <a:pt x="46" y="12"/>
                </a:lnTo>
                <a:lnTo>
                  <a:pt x="46" y="14"/>
                </a:lnTo>
                <a:lnTo>
                  <a:pt x="47" y="16"/>
                </a:lnTo>
                <a:lnTo>
                  <a:pt x="47" y="19"/>
                </a:lnTo>
                <a:lnTo>
                  <a:pt x="47" y="21"/>
                </a:lnTo>
                <a:lnTo>
                  <a:pt x="4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52" name="Freeform 148"/>
          <p:cNvSpPr>
            <a:spLocks noEditPoints="1"/>
          </p:cNvSpPr>
          <p:nvPr/>
        </p:nvSpPr>
        <p:spPr bwMode="auto">
          <a:xfrm>
            <a:off x="2322513" y="2574925"/>
            <a:ext cx="101600" cy="141288"/>
          </a:xfrm>
          <a:custGeom>
            <a:avLst/>
            <a:gdLst>
              <a:gd name="T0" fmla="*/ 40 w 64"/>
              <a:gd name="T1" fmla="*/ 81 h 89"/>
              <a:gd name="T2" fmla="*/ 35 w 64"/>
              <a:gd name="T3" fmla="*/ 86 h 89"/>
              <a:gd name="T4" fmla="*/ 29 w 64"/>
              <a:gd name="T5" fmla="*/ 88 h 89"/>
              <a:gd name="T6" fmla="*/ 19 w 64"/>
              <a:gd name="T7" fmla="*/ 89 h 89"/>
              <a:gd name="T8" fmla="*/ 9 w 64"/>
              <a:gd name="T9" fmla="*/ 85 h 89"/>
              <a:gd name="T10" fmla="*/ 2 w 64"/>
              <a:gd name="T11" fmla="*/ 76 h 89"/>
              <a:gd name="T12" fmla="*/ 0 w 64"/>
              <a:gd name="T13" fmla="*/ 65 h 89"/>
              <a:gd name="T14" fmla="*/ 0 w 64"/>
              <a:gd name="T15" fmla="*/ 57 h 89"/>
              <a:gd name="T16" fmla="*/ 4 w 64"/>
              <a:gd name="T17" fmla="*/ 49 h 89"/>
              <a:gd name="T18" fmla="*/ 11 w 64"/>
              <a:gd name="T19" fmla="*/ 41 h 89"/>
              <a:gd name="T20" fmla="*/ 13 w 64"/>
              <a:gd name="T21" fmla="*/ 35 h 89"/>
              <a:gd name="T22" fmla="*/ 10 w 64"/>
              <a:gd name="T23" fmla="*/ 30 h 89"/>
              <a:gd name="T24" fmla="*/ 9 w 64"/>
              <a:gd name="T25" fmla="*/ 24 h 89"/>
              <a:gd name="T26" fmla="*/ 9 w 64"/>
              <a:gd name="T27" fmla="*/ 16 h 89"/>
              <a:gd name="T28" fmla="*/ 12 w 64"/>
              <a:gd name="T29" fmla="*/ 7 h 89"/>
              <a:gd name="T30" fmla="*/ 19 w 64"/>
              <a:gd name="T31" fmla="*/ 2 h 89"/>
              <a:gd name="T32" fmla="*/ 29 w 64"/>
              <a:gd name="T33" fmla="*/ 0 h 89"/>
              <a:gd name="T34" fmla="*/ 36 w 64"/>
              <a:gd name="T35" fmla="*/ 3 h 89"/>
              <a:gd name="T36" fmla="*/ 42 w 64"/>
              <a:gd name="T37" fmla="*/ 9 h 89"/>
              <a:gd name="T38" fmla="*/ 44 w 64"/>
              <a:gd name="T39" fmla="*/ 20 h 89"/>
              <a:gd name="T40" fmla="*/ 42 w 64"/>
              <a:gd name="T41" fmla="*/ 30 h 89"/>
              <a:gd name="T42" fmla="*/ 38 w 64"/>
              <a:gd name="T43" fmla="*/ 37 h 89"/>
              <a:gd name="T44" fmla="*/ 33 w 64"/>
              <a:gd name="T45" fmla="*/ 40 h 89"/>
              <a:gd name="T46" fmla="*/ 44 w 64"/>
              <a:gd name="T47" fmla="*/ 54 h 89"/>
              <a:gd name="T48" fmla="*/ 45 w 64"/>
              <a:gd name="T49" fmla="*/ 50 h 89"/>
              <a:gd name="T50" fmla="*/ 46 w 64"/>
              <a:gd name="T51" fmla="*/ 45 h 89"/>
              <a:gd name="T52" fmla="*/ 59 w 64"/>
              <a:gd name="T53" fmla="*/ 44 h 89"/>
              <a:gd name="T54" fmla="*/ 57 w 64"/>
              <a:gd name="T55" fmla="*/ 53 h 89"/>
              <a:gd name="T56" fmla="*/ 54 w 64"/>
              <a:gd name="T57" fmla="*/ 61 h 89"/>
              <a:gd name="T58" fmla="*/ 51 w 64"/>
              <a:gd name="T59" fmla="*/ 68 h 89"/>
              <a:gd name="T60" fmla="*/ 25 w 64"/>
              <a:gd name="T61" fmla="*/ 13 h 89"/>
              <a:gd name="T62" fmla="*/ 22 w 64"/>
              <a:gd name="T63" fmla="*/ 15 h 89"/>
              <a:gd name="T64" fmla="*/ 21 w 64"/>
              <a:gd name="T65" fmla="*/ 18 h 89"/>
              <a:gd name="T66" fmla="*/ 21 w 64"/>
              <a:gd name="T67" fmla="*/ 21 h 89"/>
              <a:gd name="T68" fmla="*/ 22 w 64"/>
              <a:gd name="T69" fmla="*/ 24 h 89"/>
              <a:gd name="T70" fmla="*/ 24 w 64"/>
              <a:gd name="T71" fmla="*/ 28 h 89"/>
              <a:gd name="T72" fmla="*/ 27 w 64"/>
              <a:gd name="T73" fmla="*/ 30 h 89"/>
              <a:gd name="T74" fmla="*/ 30 w 64"/>
              <a:gd name="T75" fmla="*/ 27 h 89"/>
              <a:gd name="T76" fmla="*/ 32 w 64"/>
              <a:gd name="T77" fmla="*/ 24 h 89"/>
              <a:gd name="T78" fmla="*/ 33 w 64"/>
              <a:gd name="T79" fmla="*/ 20 h 89"/>
              <a:gd name="T80" fmla="*/ 32 w 64"/>
              <a:gd name="T81" fmla="*/ 16 h 89"/>
              <a:gd name="T82" fmla="*/ 30 w 64"/>
              <a:gd name="T83" fmla="*/ 14 h 89"/>
              <a:gd name="T84" fmla="*/ 27 w 64"/>
              <a:gd name="T85" fmla="*/ 13 h 89"/>
              <a:gd name="T86" fmla="*/ 19 w 64"/>
              <a:gd name="T87" fmla="*/ 51 h 89"/>
              <a:gd name="T88" fmla="*/ 15 w 64"/>
              <a:gd name="T89" fmla="*/ 55 h 89"/>
              <a:gd name="T90" fmla="*/ 14 w 64"/>
              <a:gd name="T91" fmla="*/ 60 h 89"/>
              <a:gd name="T92" fmla="*/ 13 w 64"/>
              <a:gd name="T93" fmla="*/ 65 h 89"/>
              <a:gd name="T94" fmla="*/ 15 w 64"/>
              <a:gd name="T95" fmla="*/ 69 h 89"/>
              <a:gd name="T96" fmla="*/ 19 w 64"/>
              <a:gd name="T97" fmla="*/ 73 h 89"/>
              <a:gd name="T98" fmla="*/ 25 w 64"/>
              <a:gd name="T99" fmla="*/ 75 h 89"/>
              <a:gd name="T100" fmla="*/ 29 w 64"/>
              <a:gd name="T101" fmla="*/ 74 h 89"/>
              <a:gd name="T102" fmla="*/ 32 w 64"/>
              <a:gd name="T103" fmla="*/ 71 h 89"/>
              <a:gd name="T104" fmla="*/ 35 w 64"/>
              <a:gd name="T105"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89">
                <a:moveTo>
                  <a:pt x="64" y="87"/>
                </a:moveTo>
                <a:lnTo>
                  <a:pt x="47" y="87"/>
                </a:lnTo>
                <a:lnTo>
                  <a:pt x="42" y="80"/>
                </a:lnTo>
                <a:lnTo>
                  <a:pt x="41" y="80"/>
                </a:lnTo>
                <a:lnTo>
                  <a:pt x="40" y="81"/>
                </a:lnTo>
                <a:lnTo>
                  <a:pt x="39" y="82"/>
                </a:lnTo>
                <a:lnTo>
                  <a:pt x="38" y="83"/>
                </a:lnTo>
                <a:lnTo>
                  <a:pt x="37" y="84"/>
                </a:lnTo>
                <a:lnTo>
                  <a:pt x="36" y="85"/>
                </a:lnTo>
                <a:lnTo>
                  <a:pt x="35" y="86"/>
                </a:lnTo>
                <a:lnTo>
                  <a:pt x="34" y="86"/>
                </a:lnTo>
                <a:lnTo>
                  <a:pt x="33" y="87"/>
                </a:lnTo>
                <a:lnTo>
                  <a:pt x="32" y="87"/>
                </a:lnTo>
                <a:lnTo>
                  <a:pt x="30" y="88"/>
                </a:lnTo>
                <a:lnTo>
                  <a:pt x="29" y="88"/>
                </a:lnTo>
                <a:lnTo>
                  <a:pt x="27" y="89"/>
                </a:lnTo>
                <a:lnTo>
                  <a:pt x="25" y="89"/>
                </a:lnTo>
                <a:lnTo>
                  <a:pt x="23" y="89"/>
                </a:lnTo>
                <a:lnTo>
                  <a:pt x="22" y="89"/>
                </a:lnTo>
                <a:lnTo>
                  <a:pt x="19" y="89"/>
                </a:lnTo>
                <a:lnTo>
                  <a:pt x="17" y="89"/>
                </a:lnTo>
                <a:lnTo>
                  <a:pt x="15" y="88"/>
                </a:lnTo>
                <a:lnTo>
                  <a:pt x="12" y="87"/>
                </a:lnTo>
                <a:lnTo>
                  <a:pt x="10" y="86"/>
                </a:lnTo>
                <a:lnTo>
                  <a:pt x="9" y="85"/>
                </a:lnTo>
                <a:lnTo>
                  <a:pt x="7" y="83"/>
                </a:lnTo>
                <a:lnTo>
                  <a:pt x="6" y="82"/>
                </a:lnTo>
                <a:lnTo>
                  <a:pt x="4" y="80"/>
                </a:lnTo>
                <a:lnTo>
                  <a:pt x="3" y="78"/>
                </a:lnTo>
                <a:lnTo>
                  <a:pt x="2" y="76"/>
                </a:lnTo>
                <a:lnTo>
                  <a:pt x="1" y="74"/>
                </a:lnTo>
                <a:lnTo>
                  <a:pt x="0" y="72"/>
                </a:lnTo>
                <a:lnTo>
                  <a:pt x="0" y="69"/>
                </a:lnTo>
                <a:lnTo>
                  <a:pt x="0" y="67"/>
                </a:lnTo>
                <a:lnTo>
                  <a:pt x="0" y="65"/>
                </a:lnTo>
                <a:lnTo>
                  <a:pt x="0" y="63"/>
                </a:lnTo>
                <a:lnTo>
                  <a:pt x="0" y="61"/>
                </a:lnTo>
                <a:lnTo>
                  <a:pt x="0" y="60"/>
                </a:lnTo>
                <a:lnTo>
                  <a:pt x="0" y="58"/>
                </a:lnTo>
                <a:lnTo>
                  <a:pt x="0" y="57"/>
                </a:lnTo>
                <a:lnTo>
                  <a:pt x="1" y="55"/>
                </a:lnTo>
                <a:lnTo>
                  <a:pt x="1" y="53"/>
                </a:lnTo>
                <a:lnTo>
                  <a:pt x="2" y="52"/>
                </a:lnTo>
                <a:lnTo>
                  <a:pt x="3" y="50"/>
                </a:lnTo>
                <a:lnTo>
                  <a:pt x="4" y="49"/>
                </a:lnTo>
                <a:lnTo>
                  <a:pt x="5" y="47"/>
                </a:lnTo>
                <a:lnTo>
                  <a:pt x="6" y="46"/>
                </a:lnTo>
                <a:lnTo>
                  <a:pt x="8" y="44"/>
                </a:lnTo>
                <a:lnTo>
                  <a:pt x="9" y="42"/>
                </a:lnTo>
                <a:lnTo>
                  <a:pt x="11" y="41"/>
                </a:lnTo>
                <a:lnTo>
                  <a:pt x="13" y="39"/>
                </a:lnTo>
                <a:lnTo>
                  <a:pt x="15" y="38"/>
                </a:lnTo>
                <a:lnTo>
                  <a:pt x="14" y="37"/>
                </a:lnTo>
                <a:lnTo>
                  <a:pt x="13" y="36"/>
                </a:lnTo>
                <a:lnTo>
                  <a:pt x="13" y="35"/>
                </a:lnTo>
                <a:lnTo>
                  <a:pt x="12" y="35"/>
                </a:lnTo>
                <a:lnTo>
                  <a:pt x="12" y="33"/>
                </a:lnTo>
                <a:lnTo>
                  <a:pt x="11" y="33"/>
                </a:lnTo>
                <a:lnTo>
                  <a:pt x="11" y="32"/>
                </a:lnTo>
                <a:lnTo>
                  <a:pt x="10" y="30"/>
                </a:lnTo>
                <a:lnTo>
                  <a:pt x="10" y="29"/>
                </a:lnTo>
                <a:lnTo>
                  <a:pt x="9" y="28"/>
                </a:lnTo>
                <a:lnTo>
                  <a:pt x="9" y="27"/>
                </a:lnTo>
                <a:lnTo>
                  <a:pt x="9" y="25"/>
                </a:lnTo>
                <a:lnTo>
                  <a:pt x="9" y="24"/>
                </a:lnTo>
                <a:lnTo>
                  <a:pt x="8" y="23"/>
                </a:lnTo>
                <a:lnTo>
                  <a:pt x="8" y="21"/>
                </a:lnTo>
                <a:lnTo>
                  <a:pt x="8" y="20"/>
                </a:lnTo>
                <a:lnTo>
                  <a:pt x="8" y="18"/>
                </a:lnTo>
                <a:lnTo>
                  <a:pt x="9" y="16"/>
                </a:lnTo>
                <a:lnTo>
                  <a:pt x="9" y="14"/>
                </a:lnTo>
                <a:lnTo>
                  <a:pt x="10" y="12"/>
                </a:lnTo>
                <a:lnTo>
                  <a:pt x="10" y="10"/>
                </a:lnTo>
                <a:lnTo>
                  <a:pt x="11" y="8"/>
                </a:lnTo>
                <a:lnTo>
                  <a:pt x="12" y="7"/>
                </a:lnTo>
                <a:lnTo>
                  <a:pt x="14" y="6"/>
                </a:lnTo>
                <a:lnTo>
                  <a:pt x="15" y="4"/>
                </a:lnTo>
                <a:lnTo>
                  <a:pt x="16" y="3"/>
                </a:lnTo>
                <a:lnTo>
                  <a:pt x="18" y="2"/>
                </a:lnTo>
                <a:lnTo>
                  <a:pt x="19" y="2"/>
                </a:lnTo>
                <a:lnTo>
                  <a:pt x="21" y="1"/>
                </a:lnTo>
                <a:lnTo>
                  <a:pt x="23" y="0"/>
                </a:lnTo>
                <a:lnTo>
                  <a:pt x="25" y="0"/>
                </a:lnTo>
                <a:lnTo>
                  <a:pt x="27" y="0"/>
                </a:lnTo>
                <a:lnTo>
                  <a:pt x="29" y="0"/>
                </a:lnTo>
                <a:lnTo>
                  <a:pt x="30" y="0"/>
                </a:lnTo>
                <a:lnTo>
                  <a:pt x="32" y="1"/>
                </a:lnTo>
                <a:lnTo>
                  <a:pt x="33" y="1"/>
                </a:lnTo>
                <a:lnTo>
                  <a:pt x="35" y="2"/>
                </a:lnTo>
                <a:lnTo>
                  <a:pt x="36" y="3"/>
                </a:lnTo>
                <a:lnTo>
                  <a:pt x="37" y="4"/>
                </a:lnTo>
                <a:lnTo>
                  <a:pt x="39" y="5"/>
                </a:lnTo>
                <a:lnTo>
                  <a:pt x="40" y="6"/>
                </a:lnTo>
                <a:lnTo>
                  <a:pt x="41" y="8"/>
                </a:lnTo>
                <a:lnTo>
                  <a:pt x="42" y="9"/>
                </a:lnTo>
                <a:lnTo>
                  <a:pt x="43" y="11"/>
                </a:lnTo>
                <a:lnTo>
                  <a:pt x="43" y="13"/>
                </a:lnTo>
                <a:lnTo>
                  <a:pt x="44" y="15"/>
                </a:lnTo>
                <a:lnTo>
                  <a:pt x="44" y="18"/>
                </a:lnTo>
                <a:lnTo>
                  <a:pt x="44" y="20"/>
                </a:lnTo>
                <a:lnTo>
                  <a:pt x="44" y="22"/>
                </a:lnTo>
                <a:lnTo>
                  <a:pt x="44" y="24"/>
                </a:lnTo>
                <a:lnTo>
                  <a:pt x="44" y="26"/>
                </a:lnTo>
                <a:lnTo>
                  <a:pt x="43" y="28"/>
                </a:lnTo>
                <a:lnTo>
                  <a:pt x="42" y="30"/>
                </a:lnTo>
                <a:lnTo>
                  <a:pt x="41" y="32"/>
                </a:lnTo>
                <a:lnTo>
                  <a:pt x="41" y="33"/>
                </a:lnTo>
                <a:lnTo>
                  <a:pt x="40" y="34"/>
                </a:lnTo>
                <a:lnTo>
                  <a:pt x="39" y="35"/>
                </a:lnTo>
                <a:lnTo>
                  <a:pt x="38" y="37"/>
                </a:lnTo>
                <a:lnTo>
                  <a:pt x="37" y="37"/>
                </a:lnTo>
                <a:lnTo>
                  <a:pt x="36" y="38"/>
                </a:lnTo>
                <a:lnTo>
                  <a:pt x="35" y="39"/>
                </a:lnTo>
                <a:lnTo>
                  <a:pt x="34" y="40"/>
                </a:lnTo>
                <a:lnTo>
                  <a:pt x="33" y="40"/>
                </a:lnTo>
                <a:lnTo>
                  <a:pt x="33" y="41"/>
                </a:lnTo>
                <a:lnTo>
                  <a:pt x="43" y="56"/>
                </a:lnTo>
                <a:lnTo>
                  <a:pt x="43" y="55"/>
                </a:lnTo>
                <a:lnTo>
                  <a:pt x="43" y="55"/>
                </a:lnTo>
                <a:lnTo>
                  <a:pt x="44" y="54"/>
                </a:lnTo>
                <a:lnTo>
                  <a:pt x="44" y="53"/>
                </a:lnTo>
                <a:lnTo>
                  <a:pt x="44" y="53"/>
                </a:lnTo>
                <a:lnTo>
                  <a:pt x="45" y="52"/>
                </a:lnTo>
                <a:lnTo>
                  <a:pt x="45" y="51"/>
                </a:lnTo>
                <a:lnTo>
                  <a:pt x="45" y="50"/>
                </a:lnTo>
                <a:lnTo>
                  <a:pt x="45" y="49"/>
                </a:lnTo>
                <a:lnTo>
                  <a:pt x="45" y="48"/>
                </a:lnTo>
                <a:lnTo>
                  <a:pt x="46" y="47"/>
                </a:lnTo>
                <a:lnTo>
                  <a:pt x="46" y="46"/>
                </a:lnTo>
                <a:lnTo>
                  <a:pt x="46" y="45"/>
                </a:lnTo>
                <a:lnTo>
                  <a:pt x="46" y="44"/>
                </a:lnTo>
                <a:lnTo>
                  <a:pt x="46" y="43"/>
                </a:lnTo>
                <a:lnTo>
                  <a:pt x="46" y="42"/>
                </a:lnTo>
                <a:lnTo>
                  <a:pt x="59" y="42"/>
                </a:lnTo>
                <a:lnTo>
                  <a:pt x="59" y="44"/>
                </a:lnTo>
                <a:lnTo>
                  <a:pt x="58" y="46"/>
                </a:lnTo>
                <a:lnTo>
                  <a:pt x="58" y="48"/>
                </a:lnTo>
                <a:lnTo>
                  <a:pt x="58" y="50"/>
                </a:lnTo>
                <a:lnTo>
                  <a:pt x="57" y="51"/>
                </a:lnTo>
                <a:lnTo>
                  <a:pt x="57" y="53"/>
                </a:lnTo>
                <a:lnTo>
                  <a:pt x="56" y="55"/>
                </a:lnTo>
                <a:lnTo>
                  <a:pt x="56" y="56"/>
                </a:lnTo>
                <a:lnTo>
                  <a:pt x="55" y="58"/>
                </a:lnTo>
                <a:lnTo>
                  <a:pt x="55" y="59"/>
                </a:lnTo>
                <a:lnTo>
                  <a:pt x="54" y="61"/>
                </a:lnTo>
                <a:lnTo>
                  <a:pt x="54" y="62"/>
                </a:lnTo>
                <a:lnTo>
                  <a:pt x="53" y="64"/>
                </a:lnTo>
                <a:lnTo>
                  <a:pt x="52" y="65"/>
                </a:lnTo>
                <a:lnTo>
                  <a:pt x="51" y="66"/>
                </a:lnTo>
                <a:lnTo>
                  <a:pt x="51" y="68"/>
                </a:lnTo>
                <a:lnTo>
                  <a:pt x="64" y="87"/>
                </a:lnTo>
                <a:close/>
                <a:moveTo>
                  <a:pt x="27" y="13"/>
                </a:moveTo>
                <a:lnTo>
                  <a:pt x="26" y="13"/>
                </a:lnTo>
                <a:lnTo>
                  <a:pt x="25" y="13"/>
                </a:lnTo>
                <a:lnTo>
                  <a:pt x="25" y="13"/>
                </a:lnTo>
                <a:lnTo>
                  <a:pt x="24" y="13"/>
                </a:lnTo>
                <a:lnTo>
                  <a:pt x="24" y="14"/>
                </a:lnTo>
                <a:lnTo>
                  <a:pt x="23" y="14"/>
                </a:lnTo>
                <a:lnTo>
                  <a:pt x="23" y="14"/>
                </a:lnTo>
                <a:lnTo>
                  <a:pt x="22" y="15"/>
                </a:lnTo>
                <a:lnTo>
                  <a:pt x="22" y="15"/>
                </a:lnTo>
                <a:lnTo>
                  <a:pt x="22" y="16"/>
                </a:lnTo>
                <a:lnTo>
                  <a:pt x="21" y="16"/>
                </a:lnTo>
                <a:lnTo>
                  <a:pt x="21" y="17"/>
                </a:lnTo>
                <a:lnTo>
                  <a:pt x="21" y="18"/>
                </a:lnTo>
                <a:lnTo>
                  <a:pt x="21" y="18"/>
                </a:lnTo>
                <a:lnTo>
                  <a:pt x="21" y="19"/>
                </a:lnTo>
                <a:lnTo>
                  <a:pt x="21" y="20"/>
                </a:lnTo>
                <a:lnTo>
                  <a:pt x="21" y="20"/>
                </a:lnTo>
                <a:lnTo>
                  <a:pt x="21" y="21"/>
                </a:lnTo>
                <a:lnTo>
                  <a:pt x="21" y="22"/>
                </a:lnTo>
                <a:lnTo>
                  <a:pt x="21" y="22"/>
                </a:lnTo>
                <a:lnTo>
                  <a:pt x="21" y="23"/>
                </a:lnTo>
                <a:lnTo>
                  <a:pt x="21" y="23"/>
                </a:lnTo>
                <a:lnTo>
                  <a:pt x="22" y="24"/>
                </a:lnTo>
                <a:lnTo>
                  <a:pt x="22" y="25"/>
                </a:lnTo>
                <a:lnTo>
                  <a:pt x="22" y="25"/>
                </a:lnTo>
                <a:lnTo>
                  <a:pt x="23" y="26"/>
                </a:lnTo>
                <a:lnTo>
                  <a:pt x="23" y="27"/>
                </a:lnTo>
                <a:lnTo>
                  <a:pt x="24" y="28"/>
                </a:lnTo>
                <a:lnTo>
                  <a:pt x="24" y="28"/>
                </a:lnTo>
                <a:lnTo>
                  <a:pt x="25" y="29"/>
                </a:lnTo>
                <a:lnTo>
                  <a:pt x="25" y="30"/>
                </a:lnTo>
                <a:lnTo>
                  <a:pt x="26" y="31"/>
                </a:lnTo>
                <a:lnTo>
                  <a:pt x="27" y="30"/>
                </a:lnTo>
                <a:lnTo>
                  <a:pt x="27" y="30"/>
                </a:lnTo>
                <a:lnTo>
                  <a:pt x="28" y="29"/>
                </a:lnTo>
                <a:lnTo>
                  <a:pt x="29" y="28"/>
                </a:lnTo>
                <a:lnTo>
                  <a:pt x="29" y="28"/>
                </a:lnTo>
                <a:lnTo>
                  <a:pt x="30" y="27"/>
                </a:lnTo>
                <a:lnTo>
                  <a:pt x="30" y="27"/>
                </a:lnTo>
                <a:lnTo>
                  <a:pt x="31" y="26"/>
                </a:lnTo>
                <a:lnTo>
                  <a:pt x="31" y="25"/>
                </a:lnTo>
                <a:lnTo>
                  <a:pt x="31" y="25"/>
                </a:lnTo>
                <a:lnTo>
                  <a:pt x="32" y="24"/>
                </a:lnTo>
                <a:lnTo>
                  <a:pt x="32" y="23"/>
                </a:lnTo>
                <a:lnTo>
                  <a:pt x="32" y="22"/>
                </a:lnTo>
                <a:lnTo>
                  <a:pt x="32" y="22"/>
                </a:lnTo>
                <a:lnTo>
                  <a:pt x="32" y="21"/>
                </a:lnTo>
                <a:lnTo>
                  <a:pt x="33" y="20"/>
                </a:lnTo>
                <a:lnTo>
                  <a:pt x="32" y="19"/>
                </a:lnTo>
                <a:lnTo>
                  <a:pt x="32" y="18"/>
                </a:lnTo>
                <a:lnTo>
                  <a:pt x="32" y="18"/>
                </a:lnTo>
                <a:lnTo>
                  <a:pt x="32" y="17"/>
                </a:lnTo>
                <a:lnTo>
                  <a:pt x="32" y="16"/>
                </a:lnTo>
                <a:lnTo>
                  <a:pt x="31" y="16"/>
                </a:lnTo>
                <a:lnTo>
                  <a:pt x="31" y="15"/>
                </a:lnTo>
                <a:lnTo>
                  <a:pt x="31" y="15"/>
                </a:lnTo>
                <a:lnTo>
                  <a:pt x="30" y="14"/>
                </a:lnTo>
                <a:lnTo>
                  <a:pt x="30" y="14"/>
                </a:lnTo>
                <a:lnTo>
                  <a:pt x="29" y="14"/>
                </a:lnTo>
                <a:lnTo>
                  <a:pt x="29" y="13"/>
                </a:lnTo>
                <a:lnTo>
                  <a:pt x="28" y="13"/>
                </a:lnTo>
                <a:lnTo>
                  <a:pt x="28" y="13"/>
                </a:lnTo>
                <a:lnTo>
                  <a:pt x="27" y="13"/>
                </a:lnTo>
                <a:lnTo>
                  <a:pt x="27" y="13"/>
                </a:lnTo>
                <a:close/>
                <a:moveTo>
                  <a:pt x="22" y="49"/>
                </a:moveTo>
                <a:lnTo>
                  <a:pt x="21" y="50"/>
                </a:lnTo>
                <a:lnTo>
                  <a:pt x="20" y="51"/>
                </a:lnTo>
                <a:lnTo>
                  <a:pt x="19" y="51"/>
                </a:lnTo>
                <a:lnTo>
                  <a:pt x="18" y="52"/>
                </a:lnTo>
                <a:lnTo>
                  <a:pt x="17" y="53"/>
                </a:lnTo>
                <a:lnTo>
                  <a:pt x="16" y="54"/>
                </a:lnTo>
                <a:lnTo>
                  <a:pt x="16" y="55"/>
                </a:lnTo>
                <a:lnTo>
                  <a:pt x="15" y="55"/>
                </a:lnTo>
                <a:lnTo>
                  <a:pt x="15" y="56"/>
                </a:lnTo>
                <a:lnTo>
                  <a:pt x="14" y="57"/>
                </a:lnTo>
                <a:lnTo>
                  <a:pt x="14" y="58"/>
                </a:lnTo>
                <a:lnTo>
                  <a:pt x="14" y="59"/>
                </a:lnTo>
                <a:lnTo>
                  <a:pt x="14" y="60"/>
                </a:lnTo>
                <a:lnTo>
                  <a:pt x="13" y="61"/>
                </a:lnTo>
                <a:lnTo>
                  <a:pt x="13" y="62"/>
                </a:lnTo>
                <a:lnTo>
                  <a:pt x="13" y="63"/>
                </a:lnTo>
                <a:lnTo>
                  <a:pt x="13" y="64"/>
                </a:lnTo>
                <a:lnTo>
                  <a:pt x="13" y="65"/>
                </a:lnTo>
                <a:lnTo>
                  <a:pt x="14" y="66"/>
                </a:lnTo>
                <a:lnTo>
                  <a:pt x="14" y="67"/>
                </a:lnTo>
                <a:lnTo>
                  <a:pt x="14" y="67"/>
                </a:lnTo>
                <a:lnTo>
                  <a:pt x="14" y="68"/>
                </a:lnTo>
                <a:lnTo>
                  <a:pt x="15" y="69"/>
                </a:lnTo>
                <a:lnTo>
                  <a:pt x="15" y="70"/>
                </a:lnTo>
                <a:lnTo>
                  <a:pt x="16" y="71"/>
                </a:lnTo>
                <a:lnTo>
                  <a:pt x="17" y="72"/>
                </a:lnTo>
                <a:lnTo>
                  <a:pt x="18" y="73"/>
                </a:lnTo>
                <a:lnTo>
                  <a:pt x="19" y="73"/>
                </a:lnTo>
                <a:lnTo>
                  <a:pt x="20" y="74"/>
                </a:lnTo>
                <a:lnTo>
                  <a:pt x="21" y="74"/>
                </a:lnTo>
                <a:lnTo>
                  <a:pt x="22" y="75"/>
                </a:lnTo>
                <a:lnTo>
                  <a:pt x="24" y="75"/>
                </a:lnTo>
                <a:lnTo>
                  <a:pt x="25" y="75"/>
                </a:lnTo>
                <a:lnTo>
                  <a:pt x="25" y="75"/>
                </a:lnTo>
                <a:lnTo>
                  <a:pt x="26" y="74"/>
                </a:lnTo>
                <a:lnTo>
                  <a:pt x="27" y="74"/>
                </a:lnTo>
                <a:lnTo>
                  <a:pt x="28" y="74"/>
                </a:lnTo>
                <a:lnTo>
                  <a:pt x="29" y="74"/>
                </a:lnTo>
                <a:lnTo>
                  <a:pt x="29" y="73"/>
                </a:lnTo>
                <a:lnTo>
                  <a:pt x="30" y="73"/>
                </a:lnTo>
                <a:lnTo>
                  <a:pt x="31" y="72"/>
                </a:lnTo>
                <a:lnTo>
                  <a:pt x="31" y="72"/>
                </a:lnTo>
                <a:lnTo>
                  <a:pt x="32" y="71"/>
                </a:lnTo>
                <a:lnTo>
                  <a:pt x="33" y="71"/>
                </a:lnTo>
                <a:lnTo>
                  <a:pt x="33" y="70"/>
                </a:lnTo>
                <a:lnTo>
                  <a:pt x="34" y="70"/>
                </a:lnTo>
                <a:lnTo>
                  <a:pt x="34" y="69"/>
                </a:lnTo>
                <a:lnTo>
                  <a:pt x="35" y="69"/>
                </a:lnTo>
                <a:lnTo>
                  <a:pt x="2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53" name="Freeform 149"/>
          <p:cNvSpPr>
            <a:spLocks/>
          </p:cNvSpPr>
          <p:nvPr/>
        </p:nvSpPr>
        <p:spPr bwMode="auto">
          <a:xfrm>
            <a:off x="1331913" y="2768600"/>
            <a:ext cx="100012" cy="144463"/>
          </a:xfrm>
          <a:custGeom>
            <a:avLst/>
            <a:gdLst>
              <a:gd name="T0" fmla="*/ 48 w 63"/>
              <a:gd name="T1" fmla="*/ 29 h 91"/>
              <a:gd name="T2" fmla="*/ 47 w 63"/>
              <a:gd name="T3" fmla="*/ 25 h 91"/>
              <a:gd name="T4" fmla="*/ 45 w 63"/>
              <a:gd name="T5" fmla="*/ 21 h 91"/>
              <a:gd name="T6" fmla="*/ 41 w 63"/>
              <a:gd name="T7" fmla="*/ 18 h 91"/>
              <a:gd name="T8" fmla="*/ 37 w 63"/>
              <a:gd name="T9" fmla="*/ 16 h 91"/>
              <a:gd name="T10" fmla="*/ 31 w 63"/>
              <a:gd name="T11" fmla="*/ 16 h 91"/>
              <a:gd name="T12" fmla="*/ 27 w 63"/>
              <a:gd name="T13" fmla="*/ 17 h 91"/>
              <a:gd name="T14" fmla="*/ 22 w 63"/>
              <a:gd name="T15" fmla="*/ 20 h 91"/>
              <a:gd name="T16" fmla="*/ 19 w 63"/>
              <a:gd name="T17" fmla="*/ 26 h 91"/>
              <a:gd name="T18" fmla="*/ 16 w 63"/>
              <a:gd name="T19" fmla="*/ 34 h 91"/>
              <a:gd name="T20" fmla="*/ 15 w 63"/>
              <a:gd name="T21" fmla="*/ 46 h 91"/>
              <a:gd name="T22" fmla="*/ 16 w 63"/>
              <a:gd name="T23" fmla="*/ 55 h 91"/>
              <a:gd name="T24" fmla="*/ 17 w 63"/>
              <a:gd name="T25" fmla="*/ 62 h 91"/>
              <a:gd name="T26" fmla="*/ 20 w 63"/>
              <a:gd name="T27" fmla="*/ 69 h 91"/>
              <a:gd name="T28" fmla="*/ 24 w 63"/>
              <a:gd name="T29" fmla="*/ 73 h 91"/>
              <a:gd name="T30" fmla="*/ 30 w 63"/>
              <a:gd name="T31" fmla="*/ 76 h 91"/>
              <a:gd name="T32" fmla="*/ 36 w 63"/>
              <a:gd name="T33" fmla="*/ 76 h 91"/>
              <a:gd name="T34" fmla="*/ 39 w 63"/>
              <a:gd name="T35" fmla="*/ 74 h 91"/>
              <a:gd name="T36" fmla="*/ 43 w 63"/>
              <a:gd name="T37" fmla="*/ 72 h 91"/>
              <a:gd name="T38" fmla="*/ 45 w 63"/>
              <a:gd name="T39" fmla="*/ 68 h 91"/>
              <a:gd name="T40" fmla="*/ 47 w 63"/>
              <a:gd name="T41" fmla="*/ 63 h 91"/>
              <a:gd name="T42" fmla="*/ 63 w 63"/>
              <a:gd name="T43" fmla="*/ 60 h 91"/>
              <a:gd name="T44" fmla="*/ 61 w 63"/>
              <a:gd name="T45" fmla="*/ 69 h 91"/>
              <a:gd name="T46" fmla="*/ 57 w 63"/>
              <a:gd name="T47" fmla="*/ 78 h 91"/>
              <a:gd name="T48" fmla="*/ 51 w 63"/>
              <a:gd name="T49" fmla="*/ 84 h 91"/>
              <a:gd name="T50" fmla="*/ 44 w 63"/>
              <a:gd name="T51" fmla="*/ 89 h 91"/>
              <a:gd name="T52" fmla="*/ 35 w 63"/>
              <a:gd name="T53" fmla="*/ 91 h 91"/>
              <a:gd name="T54" fmla="*/ 25 w 63"/>
              <a:gd name="T55" fmla="*/ 91 h 91"/>
              <a:gd name="T56" fmla="*/ 16 w 63"/>
              <a:gd name="T57" fmla="*/ 87 h 91"/>
              <a:gd name="T58" fmla="*/ 9 w 63"/>
              <a:gd name="T59" fmla="*/ 80 h 91"/>
              <a:gd name="T60" fmla="*/ 4 w 63"/>
              <a:gd name="T61" fmla="*/ 70 h 91"/>
              <a:gd name="T62" fmla="*/ 0 w 63"/>
              <a:gd name="T63" fmla="*/ 56 h 91"/>
              <a:gd name="T64" fmla="*/ 0 w 63"/>
              <a:gd name="T65" fmla="*/ 40 h 91"/>
              <a:gd name="T66" fmla="*/ 3 w 63"/>
              <a:gd name="T67" fmla="*/ 26 h 91"/>
              <a:gd name="T68" fmla="*/ 7 w 63"/>
              <a:gd name="T69" fmla="*/ 15 h 91"/>
              <a:gd name="T70" fmla="*/ 14 w 63"/>
              <a:gd name="T71" fmla="*/ 7 h 91"/>
              <a:gd name="T72" fmla="*/ 23 w 63"/>
              <a:gd name="T73" fmla="*/ 2 h 91"/>
              <a:gd name="T74" fmla="*/ 33 w 63"/>
              <a:gd name="T75" fmla="*/ 0 h 91"/>
              <a:gd name="T76" fmla="*/ 43 w 63"/>
              <a:gd name="T77" fmla="*/ 2 h 91"/>
              <a:gd name="T78" fmla="*/ 51 w 63"/>
              <a:gd name="T79" fmla="*/ 6 h 91"/>
              <a:gd name="T80" fmla="*/ 57 w 63"/>
              <a:gd name="T81" fmla="*/ 13 h 91"/>
              <a:gd name="T82" fmla="*/ 61 w 63"/>
              <a:gd name="T83" fmla="*/ 20 h 91"/>
              <a:gd name="T84" fmla="*/ 63 w 63"/>
              <a:gd name="T85" fmla="*/ 2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 h="91">
                <a:moveTo>
                  <a:pt x="48" y="31"/>
                </a:moveTo>
                <a:lnTo>
                  <a:pt x="48" y="30"/>
                </a:lnTo>
                <a:lnTo>
                  <a:pt x="48" y="29"/>
                </a:lnTo>
                <a:lnTo>
                  <a:pt x="47" y="27"/>
                </a:lnTo>
                <a:lnTo>
                  <a:pt x="47" y="26"/>
                </a:lnTo>
                <a:lnTo>
                  <a:pt x="47" y="25"/>
                </a:lnTo>
                <a:lnTo>
                  <a:pt x="46" y="24"/>
                </a:lnTo>
                <a:lnTo>
                  <a:pt x="45" y="22"/>
                </a:lnTo>
                <a:lnTo>
                  <a:pt x="45" y="21"/>
                </a:lnTo>
                <a:lnTo>
                  <a:pt x="44" y="20"/>
                </a:lnTo>
                <a:lnTo>
                  <a:pt x="43" y="19"/>
                </a:lnTo>
                <a:lnTo>
                  <a:pt x="41" y="18"/>
                </a:lnTo>
                <a:lnTo>
                  <a:pt x="40" y="17"/>
                </a:lnTo>
                <a:lnTo>
                  <a:pt x="38" y="17"/>
                </a:lnTo>
                <a:lnTo>
                  <a:pt x="37" y="16"/>
                </a:lnTo>
                <a:lnTo>
                  <a:pt x="35" y="16"/>
                </a:lnTo>
                <a:lnTo>
                  <a:pt x="33" y="16"/>
                </a:lnTo>
                <a:lnTo>
                  <a:pt x="31" y="16"/>
                </a:lnTo>
                <a:lnTo>
                  <a:pt x="30" y="16"/>
                </a:lnTo>
                <a:lnTo>
                  <a:pt x="28" y="16"/>
                </a:lnTo>
                <a:lnTo>
                  <a:pt x="27" y="17"/>
                </a:lnTo>
                <a:lnTo>
                  <a:pt x="25" y="18"/>
                </a:lnTo>
                <a:lnTo>
                  <a:pt x="24" y="19"/>
                </a:lnTo>
                <a:lnTo>
                  <a:pt x="22" y="20"/>
                </a:lnTo>
                <a:lnTo>
                  <a:pt x="21" y="22"/>
                </a:lnTo>
                <a:lnTo>
                  <a:pt x="20" y="24"/>
                </a:lnTo>
                <a:lnTo>
                  <a:pt x="19" y="26"/>
                </a:lnTo>
                <a:lnTo>
                  <a:pt x="18" y="28"/>
                </a:lnTo>
                <a:lnTo>
                  <a:pt x="17" y="31"/>
                </a:lnTo>
                <a:lnTo>
                  <a:pt x="16" y="34"/>
                </a:lnTo>
                <a:lnTo>
                  <a:pt x="15" y="38"/>
                </a:lnTo>
                <a:lnTo>
                  <a:pt x="15" y="42"/>
                </a:lnTo>
                <a:lnTo>
                  <a:pt x="15" y="46"/>
                </a:lnTo>
                <a:lnTo>
                  <a:pt x="15" y="49"/>
                </a:lnTo>
                <a:lnTo>
                  <a:pt x="15" y="52"/>
                </a:lnTo>
                <a:lnTo>
                  <a:pt x="16" y="55"/>
                </a:lnTo>
                <a:lnTo>
                  <a:pt x="16" y="57"/>
                </a:lnTo>
                <a:lnTo>
                  <a:pt x="17" y="60"/>
                </a:lnTo>
                <a:lnTo>
                  <a:pt x="17" y="62"/>
                </a:lnTo>
                <a:lnTo>
                  <a:pt x="18" y="65"/>
                </a:lnTo>
                <a:lnTo>
                  <a:pt x="19" y="67"/>
                </a:lnTo>
                <a:lnTo>
                  <a:pt x="20" y="69"/>
                </a:lnTo>
                <a:lnTo>
                  <a:pt x="21" y="70"/>
                </a:lnTo>
                <a:lnTo>
                  <a:pt x="23" y="72"/>
                </a:lnTo>
                <a:lnTo>
                  <a:pt x="24" y="73"/>
                </a:lnTo>
                <a:lnTo>
                  <a:pt x="26" y="74"/>
                </a:lnTo>
                <a:lnTo>
                  <a:pt x="28" y="75"/>
                </a:lnTo>
                <a:lnTo>
                  <a:pt x="30" y="76"/>
                </a:lnTo>
                <a:lnTo>
                  <a:pt x="33" y="76"/>
                </a:lnTo>
                <a:lnTo>
                  <a:pt x="34" y="76"/>
                </a:lnTo>
                <a:lnTo>
                  <a:pt x="36" y="76"/>
                </a:lnTo>
                <a:lnTo>
                  <a:pt x="37" y="75"/>
                </a:lnTo>
                <a:lnTo>
                  <a:pt x="38" y="75"/>
                </a:lnTo>
                <a:lnTo>
                  <a:pt x="39" y="74"/>
                </a:lnTo>
                <a:lnTo>
                  <a:pt x="41" y="73"/>
                </a:lnTo>
                <a:lnTo>
                  <a:pt x="42" y="73"/>
                </a:lnTo>
                <a:lnTo>
                  <a:pt x="43" y="72"/>
                </a:lnTo>
                <a:lnTo>
                  <a:pt x="44" y="70"/>
                </a:lnTo>
                <a:lnTo>
                  <a:pt x="45" y="69"/>
                </a:lnTo>
                <a:lnTo>
                  <a:pt x="45" y="68"/>
                </a:lnTo>
                <a:lnTo>
                  <a:pt x="46" y="66"/>
                </a:lnTo>
                <a:lnTo>
                  <a:pt x="47" y="65"/>
                </a:lnTo>
                <a:lnTo>
                  <a:pt x="47" y="63"/>
                </a:lnTo>
                <a:lnTo>
                  <a:pt x="48" y="61"/>
                </a:lnTo>
                <a:lnTo>
                  <a:pt x="48" y="60"/>
                </a:lnTo>
                <a:lnTo>
                  <a:pt x="63" y="60"/>
                </a:lnTo>
                <a:lnTo>
                  <a:pt x="62" y="63"/>
                </a:lnTo>
                <a:lnTo>
                  <a:pt x="62" y="66"/>
                </a:lnTo>
                <a:lnTo>
                  <a:pt x="61" y="69"/>
                </a:lnTo>
                <a:lnTo>
                  <a:pt x="59" y="72"/>
                </a:lnTo>
                <a:lnTo>
                  <a:pt x="58" y="75"/>
                </a:lnTo>
                <a:lnTo>
                  <a:pt x="57" y="78"/>
                </a:lnTo>
                <a:lnTo>
                  <a:pt x="55" y="80"/>
                </a:lnTo>
                <a:lnTo>
                  <a:pt x="53" y="82"/>
                </a:lnTo>
                <a:lnTo>
                  <a:pt x="51" y="84"/>
                </a:lnTo>
                <a:lnTo>
                  <a:pt x="49" y="86"/>
                </a:lnTo>
                <a:lnTo>
                  <a:pt x="47" y="88"/>
                </a:lnTo>
                <a:lnTo>
                  <a:pt x="44" y="89"/>
                </a:lnTo>
                <a:lnTo>
                  <a:pt x="41" y="90"/>
                </a:lnTo>
                <a:lnTo>
                  <a:pt x="39" y="91"/>
                </a:lnTo>
                <a:lnTo>
                  <a:pt x="35" y="91"/>
                </a:lnTo>
                <a:lnTo>
                  <a:pt x="32" y="91"/>
                </a:lnTo>
                <a:lnTo>
                  <a:pt x="29" y="91"/>
                </a:lnTo>
                <a:lnTo>
                  <a:pt x="25" y="91"/>
                </a:lnTo>
                <a:lnTo>
                  <a:pt x="22" y="90"/>
                </a:lnTo>
                <a:lnTo>
                  <a:pt x="19" y="89"/>
                </a:lnTo>
                <a:lnTo>
                  <a:pt x="16" y="87"/>
                </a:lnTo>
                <a:lnTo>
                  <a:pt x="14" y="85"/>
                </a:lnTo>
                <a:lnTo>
                  <a:pt x="11" y="83"/>
                </a:lnTo>
                <a:lnTo>
                  <a:pt x="9" y="80"/>
                </a:lnTo>
                <a:lnTo>
                  <a:pt x="7" y="77"/>
                </a:lnTo>
                <a:lnTo>
                  <a:pt x="5" y="73"/>
                </a:lnTo>
                <a:lnTo>
                  <a:pt x="4" y="70"/>
                </a:lnTo>
                <a:lnTo>
                  <a:pt x="2" y="66"/>
                </a:lnTo>
                <a:lnTo>
                  <a:pt x="1" y="61"/>
                </a:lnTo>
                <a:lnTo>
                  <a:pt x="0" y="56"/>
                </a:lnTo>
                <a:lnTo>
                  <a:pt x="0" y="51"/>
                </a:lnTo>
                <a:lnTo>
                  <a:pt x="0" y="46"/>
                </a:lnTo>
                <a:lnTo>
                  <a:pt x="0" y="40"/>
                </a:lnTo>
                <a:lnTo>
                  <a:pt x="1" y="35"/>
                </a:lnTo>
                <a:lnTo>
                  <a:pt x="1" y="30"/>
                </a:lnTo>
                <a:lnTo>
                  <a:pt x="3" y="26"/>
                </a:lnTo>
                <a:lnTo>
                  <a:pt x="4" y="22"/>
                </a:lnTo>
                <a:lnTo>
                  <a:pt x="5" y="18"/>
                </a:lnTo>
                <a:lnTo>
                  <a:pt x="7" y="15"/>
                </a:lnTo>
                <a:lnTo>
                  <a:pt x="9" y="11"/>
                </a:lnTo>
                <a:lnTo>
                  <a:pt x="12" y="9"/>
                </a:lnTo>
                <a:lnTo>
                  <a:pt x="14" y="7"/>
                </a:lnTo>
                <a:lnTo>
                  <a:pt x="17" y="5"/>
                </a:lnTo>
                <a:lnTo>
                  <a:pt x="20" y="3"/>
                </a:lnTo>
                <a:lnTo>
                  <a:pt x="23" y="2"/>
                </a:lnTo>
                <a:lnTo>
                  <a:pt x="26" y="1"/>
                </a:lnTo>
                <a:lnTo>
                  <a:pt x="29" y="0"/>
                </a:lnTo>
                <a:lnTo>
                  <a:pt x="33" y="0"/>
                </a:lnTo>
                <a:lnTo>
                  <a:pt x="36" y="0"/>
                </a:lnTo>
                <a:lnTo>
                  <a:pt x="40" y="1"/>
                </a:lnTo>
                <a:lnTo>
                  <a:pt x="43" y="2"/>
                </a:lnTo>
                <a:lnTo>
                  <a:pt x="46" y="3"/>
                </a:lnTo>
                <a:lnTo>
                  <a:pt x="49" y="5"/>
                </a:lnTo>
                <a:lnTo>
                  <a:pt x="51" y="6"/>
                </a:lnTo>
                <a:lnTo>
                  <a:pt x="53" y="8"/>
                </a:lnTo>
                <a:lnTo>
                  <a:pt x="55" y="11"/>
                </a:lnTo>
                <a:lnTo>
                  <a:pt x="57" y="13"/>
                </a:lnTo>
                <a:lnTo>
                  <a:pt x="59" y="15"/>
                </a:lnTo>
                <a:lnTo>
                  <a:pt x="60" y="18"/>
                </a:lnTo>
                <a:lnTo>
                  <a:pt x="61" y="20"/>
                </a:lnTo>
                <a:lnTo>
                  <a:pt x="62" y="23"/>
                </a:lnTo>
                <a:lnTo>
                  <a:pt x="62" y="26"/>
                </a:lnTo>
                <a:lnTo>
                  <a:pt x="63" y="28"/>
                </a:lnTo>
                <a:lnTo>
                  <a:pt x="63" y="31"/>
                </a:lnTo>
                <a:lnTo>
                  <a:pt x="4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54" name="Freeform 150"/>
          <p:cNvSpPr>
            <a:spLocks noEditPoints="1"/>
          </p:cNvSpPr>
          <p:nvPr/>
        </p:nvSpPr>
        <p:spPr bwMode="auto">
          <a:xfrm>
            <a:off x="1443038" y="2805113"/>
            <a:ext cx="85725" cy="107950"/>
          </a:xfrm>
          <a:custGeom>
            <a:avLst/>
            <a:gdLst>
              <a:gd name="T0" fmla="*/ 22 w 54"/>
              <a:gd name="T1" fmla="*/ 67 h 68"/>
              <a:gd name="T2" fmla="*/ 15 w 54"/>
              <a:gd name="T3" fmla="*/ 65 h 68"/>
              <a:gd name="T4" fmla="*/ 8 w 54"/>
              <a:gd name="T5" fmla="*/ 60 h 68"/>
              <a:gd name="T6" fmla="*/ 4 w 54"/>
              <a:gd name="T7" fmla="*/ 52 h 68"/>
              <a:gd name="T8" fmla="*/ 1 w 54"/>
              <a:gd name="T9" fmla="*/ 42 h 68"/>
              <a:gd name="T10" fmla="*/ 0 w 54"/>
              <a:gd name="T11" fmla="*/ 30 h 68"/>
              <a:gd name="T12" fmla="*/ 2 w 54"/>
              <a:gd name="T13" fmla="*/ 19 h 68"/>
              <a:gd name="T14" fmla="*/ 7 w 54"/>
              <a:gd name="T15" fmla="*/ 11 h 68"/>
              <a:gd name="T16" fmla="*/ 12 w 54"/>
              <a:gd name="T17" fmla="*/ 5 h 68"/>
              <a:gd name="T18" fmla="*/ 19 w 54"/>
              <a:gd name="T19" fmla="*/ 1 h 68"/>
              <a:gd name="T20" fmla="*/ 27 w 54"/>
              <a:gd name="T21" fmla="*/ 0 h 68"/>
              <a:gd name="T22" fmla="*/ 35 w 54"/>
              <a:gd name="T23" fmla="*/ 1 h 68"/>
              <a:gd name="T24" fmla="*/ 42 w 54"/>
              <a:gd name="T25" fmla="*/ 5 h 68"/>
              <a:gd name="T26" fmla="*/ 47 w 54"/>
              <a:gd name="T27" fmla="*/ 11 h 68"/>
              <a:gd name="T28" fmla="*/ 52 w 54"/>
              <a:gd name="T29" fmla="*/ 19 h 68"/>
              <a:gd name="T30" fmla="*/ 54 w 54"/>
              <a:gd name="T31" fmla="*/ 30 h 68"/>
              <a:gd name="T32" fmla="*/ 53 w 54"/>
              <a:gd name="T33" fmla="*/ 42 h 68"/>
              <a:gd name="T34" fmla="*/ 50 w 54"/>
              <a:gd name="T35" fmla="*/ 52 h 68"/>
              <a:gd name="T36" fmla="*/ 46 w 54"/>
              <a:gd name="T37" fmla="*/ 60 h 68"/>
              <a:gd name="T38" fmla="*/ 40 w 54"/>
              <a:gd name="T39" fmla="*/ 65 h 68"/>
              <a:gd name="T40" fmla="*/ 32 w 54"/>
              <a:gd name="T41" fmla="*/ 67 h 68"/>
              <a:gd name="T42" fmla="*/ 27 w 54"/>
              <a:gd name="T43" fmla="*/ 15 h 68"/>
              <a:gd name="T44" fmla="*/ 22 w 54"/>
              <a:gd name="T45" fmla="*/ 16 h 68"/>
              <a:gd name="T46" fmla="*/ 18 w 54"/>
              <a:gd name="T47" fmla="*/ 18 h 68"/>
              <a:gd name="T48" fmla="*/ 16 w 54"/>
              <a:gd name="T49" fmla="*/ 23 h 68"/>
              <a:gd name="T50" fmla="*/ 15 w 54"/>
              <a:gd name="T51" fmla="*/ 27 h 68"/>
              <a:gd name="T52" fmla="*/ 14 w 54"/>
              <a:gd name="T53" fmla="*/ 32 h 68"/>
              <a:gd name="T54" fmla="*/ 14 w 54"/>
              <a:gd name="T55" fmla="*/ 37 h 68"/>
              <a:gd name="T56" fmla="*/ 15 w 54"/>
              <a:gd name="T57" fmla="*/ 42 h 68"/>
              <a:gd name="T58" fmla="*/ 17 w 54"/>
              <a:gd name="T59" fmla="*/ 47 h 68"/>
              <a:gd name="T60" fmla="*/ 19 w 54"/>
              <a:gd name="T61" fmla="*/ 51 h 68"/>
              <a:gd name="T62" fmla="*/ 24 w 54"/>
              <a:gd name="T63" fmla="*/ 53 h 68"/>
              <a:gd name="T64" fmla="*/ 29 w 54"/>
              <a:gd name="T65" fmla="*/ 53 h 68"/>
              <a:gd name="T66" fmla="*/ 34 w 54"/>
              <a:gd name="T67" fmla="*/ 52 h 68"/>
              <a:gd name="T68" fmla="*/ 37 w 54"/>
              <a:gd name="T69" fmla="*/ 48 h 68"/>
              <a:gd name="T70" fmla="*/ 38 w 54"/>
              <a:gd name="T71" fmla="*/ 44 h 68"/>
              <a:gd name="T72" fmla="*/ 39 w 54"/>
              <a:gd name="T73" fmla="*/ 39 h 68"/>
              <a:gd name="T74" fmla="*/ 40 w 54"/>
              <a:gd name="T75" fmla="*/ 34 h 68"/>
              <a:gd name="T76" fmla="*/ 39 w 54"/>
              <a:gd name="T77" fmla="*/ 29 h 68"/>
              <a:gd name="T78" fmla="*/ 38 w 54"/>
              <a:gd name="T79" fmla="*/ 24 h 68"/>
              <a:gd name="T80" fmla="*/ 37 w 54"/>
              <a:gd name="T81" fmla="*/ 20 h 68"/>
              <a:gd name="T82" fmla="*/ 34 w 54"/>
              <a:gd name="T83" fmla="*/ 16 h 68"/>
              <a:gd name="T84" fmla="*/ 29 w 54"/>
              <a:gd name="T85"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8">
                <a:moveTo>
                  <a:pt x="27" y="68"/>
                </a:moveTo>
                <a:lnTo>
                  <a:pt x="24" y="68"/>
                </a:lnTo>
                <a:lnTo>
                  <a:pt x="22" y="67"/>
                </a:lnTo>
                <a:lnTo>
                  <a:pt x="19" y="67"/>
                </a:lnTo>
                <a:lnTo>
                  <a:pt x="17" y="66"/>
                </a:lnTo>
                <a:lnTo>
                  <a:pt x="15" y="65"/>
                </a:lnTo>
                <a:lnTo>
                  <a:pt x="12" y="63"/>
                </a:lnTo>
                <a:lnTo>
                  <a:pt x="10" y="62"/>
                </a:lnTo>
                <a:lnTo>
                  <a:pt x="8" y="60"/>
                </a:lnTo>
                <a:lnTo>
                  <a:pt x="7" y="57"/>
                </a:lnTo>
                <a:lnTo>
                  <a:pt x="5" y="55"/>
                </a:lnTo>
                <a:lnTo>
                  <a:pt x="4" y="52"/>
                </a:lnTo>
                <a:lnTo>
                  <a:pt x="2" y="49"/>
                </a:lnTo>
                <a:lnTo>
                  <a:pt x="2" y="46"/>
                </a:lnTo>
                <a:lnTo>
                  <a:pt x="1" y="42"/>
                </a:lnTo>
                <a:lnTo>
                  <a:pt x="0" y="38"/>
                </a:lnTo>
                <a:lnTo>
                  <a:pt x="0" y="34"/>
                </a:lnTo>
                <a:lnTo>
                  <a:pt x="0" y="30"/>
                </a:lnTo>
                <a:lnTo>
                  <a:pt x="1" y="26"/>
                </a:lnTo>
                <a:lnTo>
                  <a:pt x="2" y="22"/>
                </a:lnTo>
                <a:lnTo>
                  <a:pt x="2" y="19"/>
                </a:lnTo>
                <a:lnTo>
                  <a:pt x="4" y="16"/>
                </a:lnTo>
                <a:lnTo>
                  <a:pt x="5" y="13"/>
                </a:lnTo>
                <a:lnTo>
                  <a:pt x="7" y="11"/>
                </a:lnTo>
                <a:lnTo>
                  <a:pt x="8" y="8"/>
                </a:lnTo>
                <a:lnTo>
                  <a:pt x="10" y="6"/>
                </a:lnTo>
                <a:lnTo>
                  <a:pt x="12" y="5"/>
                </a:lnTo>
                <a:lnTo>
                  <a:pt x="15" y="3"/>
                </a:lnTo>
                <a:lnTo>
                  <a:pt x="17" y="2"/>
                </a:lnTo>
                <a:lnTo>
                  <a:pt x="19" y="1"/>
                </a:lnTo>
                <a:lnTo>
                  <a:pt x="22" y="1"/>
                </a:lnTo>
                <a:lnTo>
                  <a:pt x="24" y="0"/>
                </a:lnTo>
                <a:lnTo>
                  <a:pt x="27" y="0"/>
                </a:lnTo>
                <a:lnTo>
                  <a:pt x="30" y="0"/>
                </a:lnTo>
                <a:lnTo>
                  <a:pt x="32" y="1"/>
                </a:lnTo>
                <a:lnTo>
                  <a:pt x="35" y="1"/>
                </a:lnTo>
                <a:lnTo>
                  <a:pt x="37" y="2"/>
                </a:lnTo>
                <a:lnTo>
                  <a:pt x="40" y="3"/>
                </a:lnTo>
                <a:lnTo>
                  <a:pt x="42" y="5"/>
                </a:lnTo>
                <a:lnTo>
                  <a:pt x="44" y="6"/>
                </a:lnTo>
                <a:lnTo>
                  <a:pt x="46" y="8"/>
                </a:lnTo>
                <a:lnTo>
                  <a:pt x="47" y="11"/>
                </a:lnTo>
                <a:lnTo>
                  <a:pt x="49" y="13"/>
                </a:lnTo>
                <a:lnTo>
                  <a:pt x="50" y="16"/>
                </a:lnTo>
                <a:lnTo>
                  <a:pt x="52" y="19"/>
                </a:lnTo>
                <a:lnTo>
                  <a:pt x="52" y="22"/>
                </a:lnTo>
                <a:lnTo>
                  <a:pt x="53" y="26"/>
                </a:lnTo>
                <a:lnTo>
                  <a:pt x="54" y="30"/>
                </a:lnTo>
                <a:lnTo>
                  <a:pt x="54" y="34"/>
                </a:lnTo>
                <a:lnTo>
                  <a:pt x="54" y="38"/>
                </a:lnTo>
                <a:lnTo>
                  <a:pt x="53" y="42"/>
                </a:lnTo>
                <a:lnTo>
                  <a:pt x="52" y="46"/>
                </a:lnTo>
                <a:lnTo>
                  <a:pt x="52" y="49"/>
                </a:lnTo>
                <a:lnTo>
                  <a:pt x="50" y="52"/>
                </a:lnTo>
                <a:lnTo>
                  <a:pt x="49" y="55"/>
                </a:lnTo>
                <a:lnTo>
                  <a:pt x="47" y="57"/>
                </a:lnTo>
                <a:lnTo>
                  <a:pt x="46" y="60"/>
                </a:lnTo>
                <a:lnTo>
                  <a:pt x="44" y="62"/>
                </a:lnTo>
                <a:lnTo>
                  <a:pt x="42" y="63"/>
                </a:lnTo>
                <a:lnTo>
                  <a:pt x="40" y="65"/>
                </a:lnTo>
                <a:lnTo>
                  <a:pt x="37" y="66"/>
                </a:lnTo>
                <a:lnTo>
                  <a:pt x="35" y="67"/>
                </a:lnTo>
                <a:lnTo>
                  <a:pt x="32" y="67"/>
                </a:lnTo>
                <a:lnTo>
                  <a:pt x="30" y="68"/>
                </a:lnTo>
                <a:lnTo>
                  <a:pt x="27" y="68"/>
                </a:lnTo>
                <a:close/>
                <a:moveTo>
                  <a:pt x="27" y="15"/>
                </a:moveTo>
                <a:lnTo>
                  <a:pt x="25" y="15"/>
                </a:lnTo>
                <a:lnTo>
                  <a:pt x="24" y="15"/>
                </a:lnTo>
                <a:lnTo>
                  <a:pt x="22" y="16"/>
                </a:lnTo>
                <a:lnTo>
                  <a:pt x="21" y="16"/>
                </a:lnTo>
                <a:lnTo>
                  <a:pt x="19" y="17"/>
                </a:lnTo>
                <a:lnTo>
                  <a:pt x="18" y="18"/>
                </a:lnTo>
                <a:lnTo>
                  <a:pt x="17" y="20"/>
                </a:lnTo>
                <a:lnTo>
                  <a:pt x="17" y="21"/>
                </a:lnTo>
                <a:lnTo>
                  <a:pt x="16" y="23"/>
                </a:lnTo>
                <a:lnTo>
                  <a:pt x="16" y="24"/>
                </a:lnTo>
                <a:lnTo>
                  <a:pt x="15" y="26"/>
                </a:lnTo>
                <a:lnTo>
                  <a:pt x="15" y="27"/>
                </a:lnTo>
                <a:lnTo>
                  <a:pt x="15" y="29"/>
                </a:lnTo>
                <a:lnTo>
                  <a:pt x="14" y="31"/>
                </a:lnTo>
                <a:lnTo>
                  <a:pt x="14" y="32"/>
                </a:lnTo>
                <a:lnTo>
                  <a:pt x="14" y="34"/>
                </a:lnTo>
                <a:lnTo>
                  <a:pt x="14" y="36"/>
                </a:lnTo>
                <a:lnTo>
                  <a:pt x="14" y="37"/>
                </a:lnTo>
                <a:lnTo>
                  <a:pt x="15" y="39"/>
                </a:lnTo>
                <a:lnTo>
                  <a:pt x="15" y="41"/>
                </a:lnTo>
                <a:lnTo>
                  <a:pt x="15" y="42"/>
                </a:lnTo>
                <a:lnTo>
                  <a:pt x="16" y="44"/>
                </a:lnTo>
                <a:lnTo>
                  <a:pt x="16" y="45"/>
                </a:lnTo>
                <a:lnTo>
                  <a:pt x="17" y="47"/>
                </a:lnTo>
                <a:lnTo>
                  <a:pt x="17" y="48"/>
                </a:lnTo>
                <a:lnTo>
                  <a:pt x="18" y="49"/>
                </a:lnTo>
                <a:lnTo>
                  <a:pt x="19" y="51"/>
                </a:lnTo>
                <a:lnTo>
                  <a:pt x="21" y="52"/>
                </a:lnTo>
                <a:lnTo>
                  <a:pt x="22" y="52"/>
                </a:lnTo>
                <a:lnTo>
                  <a:pt x="24" y="53"/>
                </a:lnTo>
                <a:lnTo>
                  <a:pt x="25" y="53"/>
                </a:lnTo>
                <a:lnTo>
                  <a:pt x="27" y="54"/>
                </a:lnTo>
                <a:lnTo>
                  <a:pt x="29" y="53"/>
                </a:lnTo>
                <a:lnTo>
                  <a:pt x="31" y="53"/>
                </a:lnTo>
                <a:lnTo>
                  <a:pt x="32" y="52"/>
                </a:lnTo>
                <a:lnTo>
                  <a:pt x="34" y="52"/>
                </a:lnTo>
                <a:lnTo>
                  <a:pt x="35" y="51"/>
                </a:lnTo>
                <a:lnTo>
                  <a:pt x="36" y="49"/>
                </a:lnTo>
                <a:lnTo>
                  <a:pt x="37" y="48"/>
                </a:lnTo>
                <a:lnTo>
                  <a:pt x="37" y="47"/>
                </a:lnTo>
                <a:lnTo>
                  <a:pt x="38" y="45"/>
                </a:lnTo>
                <a:lnTo>
                  <a:pt x="38" y="44"/>
                </a:lnTo>
                <a:lnTo>
                  <a:pt x="39" y="42"/>
                </a:lnTo>
                <a:lnTo>
                  <a:pt x="39" y="41"/>
                </a:lnTo>
                <a:lnTo>
                  <a:pt x="39" y="39"/>
                </a:lnTo>
                <a:lnTo>
                  <a:pt x="40" y="37"/>
                </a:lnTo>
                <a:lnTo>
                  <a:pt x="40" y="36"/>
                </a:lnTo>
                <a:lnTo>
                  <a:pt x="40" y="34"/>
                </a:lnTo>
                <a:lnTo>
                  <a:pt x="40" y="32"/>
                </a:lnTo>
                <a:lnTo>
                  <a:pt x="40" y="31"/>
                </a:lnTo>
                <a:lnTo>
                  <a:pt x="39" y="29"/>
                </a:lnTo>
                <a:lnTo>
                  <a:pt x="39" y="27"/>
                </a:lnTo>
                <a:lnTo>
                  <a:pt x="39" y="26"/>
                </a:lnTo>
                <a:lnTo>
                  <a:pt x="38" y="24"/>
                </a:lnTo>
                <a:lnTo>
                  <a:pt x="38" y="23"/>
                </a:lnTo>
                <a:lnTo>
                  <a:pt x="37" y="21"/>
                </a:lnTo>
                <a:lnTo>
                  <a:pt x="37" y="20"/>
                </a:lnTo>
                <a:lnTo>
                  <a:pt x="36" y="18"/>
                </a:lnTo>
                <a:lnTo>
                  <a:pt x="35" y="17"/>
                </a:lnTo>
                <a:lnTo>
                  <a:pt x="34" y="16"/>
                </a:lnTo>
                <a:lnTo>
                  <a:pt x="32" y="16"/>
                </a:lnTo>
                <a:lnTo>
                  <a:pt x="31" y="15"/>
                </a:lnTo>
                <a:lnTo>
                  <a:pt x="29" y="15"/>
                </a:lnTo>
                <a:lnTo>
                  <a:pt x="2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55" name="Freeform 151"/>
          <p:cNvSpPr>
            <a:spLocks/>
          </p:cNvSpPr>
          <p:nvPr/>
        </p:nvSpPr>
        <p:spPr bwMode="auto">
          <a:xfrm>
            <a:off x="1544638" y="2805113"/>
            <a:ext cx="119062" cy="104775"/>
          </a:xfrm>
          <a:custGeom>
            <a:avLst/>
            <a:gdLst>
              <a:gd name="T0" fmla="*/ 61 w 75"/>
              <a:gd name="T1" fmla="*/ 27 h 66"/>
              <a:gd name="T2" fmla="*/ 61 w 75"/>
              <a:gd name="T3" fmla="*/ 22 h 66"/>
              <a:gd name="T4" fmla="*/ 60 w 75"/>
              <a:gd name="T5" fmla="*/ 19 h 66"/>
              <a:gd name="T6" fmla="*/ 58 w 75"/>
              <a:gd name="T7" fmla="*/ 17 h 66"/>
              <a:gd name="T8" fmla="*/ 56 w 75"/>
              <a:gd name="T9" fmla="*/ 15 h 66"/>
              <a:gd name="T10" fmla="*/ 54 w 75"/>
              <a:gd name="T11" fmla="*/ 15 h 66"/>
              <a:gd name="T12" fmla="*/ 51 w 75"/>
              <a:gd name="T13" fmla="*/ 15 h 66"/>
              <a:gd name="T14" fmla="*/ 48 w 75"/>
              <a:gd name="T15" fmla="*/ 16 h 66"/>
              <a:gd name="T16" fmla="*/ 46 w 75"/>
              <a:gd name="T17" fmla="*/ 18 h 66"/>
              <a:gd name="T18" fmla="*/ 45 w 75"/>
              <a:gd name="T19" fmla="*/ 21 h 66"/>
              <a:gd name="T20" fmla="*/ 44 w 75"/>
              <a:gd name="T21" fmla="*/ 25 h 66"/>
              <a:gd name="T22" fmla="*/ 44 w 75"/>
              <a:gd name="T23" fmla="*/ 66 h 66"/>
              <a:gd name="T24" fmla="*/ 30 w 75"/>
              <a:gd name="T25" fmla="*/ 26 h 66"/>
              <a:gd name="T26" fmla="*/ 30 w 75"/>
              <a:gd name="T27" fmla="*/ 23 h 66"/>
              <a:gd name="T28" fmla="*/ 30 w 75"/>
              <a:gd name="T29" fmla="*/ 20 h 66"/>
              <a:gd name="T30" fmla="*/ 28 w 75"/>
              <a:gd name="T31" fmla="*/ 17 h 66"/>
              <a:gd name="T32" fmla="*/ 26 w 75"/>
              <a:gd name="T33" fmla="*/ 15 h 66"/>
              <a:gd name="T34" fmla="*/ 22 w 75"/>
              <a:gd name="T35" fmla="*/ 15 h 66"/>
              <a:gd name="T36" fmla="*/ 19 w 75"/>
              <a:gd name="T37" fmla="*/ 15 h 66"/>
              <a:gd name="T38" fmla="*/ 16 w 75"/>
              <a:gd name="T39" fmla="*/ 17 h 66"/>
              <a:gd name="T40" fmla="*/ 15 w 75"/>
              <a:gd name="T41" fmla="*/ 19 h 66"/>
              <a:gd name="T42" fmla="*/ 14 w 75"/>
              <a:gd name="T43" fmla="*/ 22 h 66"/>
              <a:gd name="T44" fmla="*/ 13 w 75"/>
              <a:gd name="T45" fmla="*/ 26 h 66"/>
              <a:gd name="T46" fmla="*/ 0 w 75"/>
              <a:gd name="T47" fmla="*/ 66 h 66"/>
              <a:gd name="T48" fmla="*/ 13 w 75"/>
              <a:gd name="T49" fmla="*/ 11 h 66"/>
              <a:gd name="T50" fmla="*/ 14 w 75"/>
              <a:gd name="T51" fmla="*/ 10 h 66"/>
              <a:gd name="T52" fmla="*/ 15 w 75"/>
              <a:gd name="T53" fmla="*/ 7 h 66"/>
              <a:gd name="T54" fmla="*/ 18 w 75"/>
              <a:gd name="T55" fmla="*/ 4 h 66"/>
              <a:gd name="T56" fmla="*/ 21 w 75"/>
              <a:gd name="T57" fmla="*/ 2 h 66"/>
              <a:gd name="T58" fmla="*/ 25 w 75"/>
              <a:gd name="T59" fmla="*/ 0 h 66"/>
              <a:gd name="T60" fmla="*/ 29 w 75"/>
              <a:gd name="T61" fmla="*/ 0 h 66"/>
              <a:gd name="T62" fmla="*/ 33 w 75"/>
              <a:gd name="T63" fmla="*/ 1 h 66"/>
              <a:gd name="T64" fmla="*/ 36 w 75"/>
              <a:gd name="T65" fmla="*/ 2 h 66"/>
              <a:gd name="T66" fmla="*/ 38 w 75"/>
              <a:gd name="T67" fmla="*/ 4 h 66"/>
              <a:gd name="T68" fmla="*/ 40 w 75"/>
              <a:gd name="T69" fmla="*/ 7 h 66"/>
              <a:gd name="T70" fmla="*/ 42 w 75"/>
              <a:gd name="T71" fmla="*/ 11 h 66"/>
              <a:gd name="T72" fmla="*/ 44 w 75"/>
              <a:gd name="T73" fmla="*/ 8 h 66"/>
              <a:gd name="T74" fmla="*/ 45 w 75"/>
              <a:gd name="T75" fmla="*/ 6 h 66"/>
              <a:gd name="T76" fmla="*/ 48 w 75"/>
              <a:gd name="T77" fmla="*/ 3 h 66"/>
              <a:gd name="T78" fmla="*/ 51 w 75"/>
              <a:gd name="T79" fmla="*/ 1 h 66"/>
              <a:gd name="T80" fmla="*/ 55 w 75"/>
              <a:gd name="T81" fmla="*/ 0 h 66"/>
              <a:gd name="T82" fmla="*/ 60 w 75"/>
              <a:gd name="T83" fmla="*/ 0 h 66"/>
              <a:gd name="T84" fmla="*/ 65 w 75"/>
              <a:gd name="T85" fmla="*/ 2 h 66"/>
              <a:gd name="T86" fmla="*/ 69 w 75"/>
              <a:gd name="T87" fmla="*/ 6 h 66"/>
              <a:gd name="T88" fmla="*/ 73 w 75"/>
              <a:gd name="T89" fmla="*/ 10 h 66"/>
              <a:gd name="T90" fmla="*/ 74 w 75"/>
              <a:gd name="T91" fmla="*/ 17 h 66"/>
              <a:gd name="T92" fmla="*/ 75 w 75"/>
              <a:gd name="T9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66">
                <a:moveTo>
                  <a:pt x="75" y="66"/>
                </a:moveTo>
                <a:lnTo>
                  <a:pt x="61" y="66"/>
                </a:lnTo>
                <a:lnTo>
                  <a:pt x="61" y="27"/>
                </a:lnTo>
                <a:lnTo>
                  <a:pt x="61" y="25"/>
                </a:lnTo>
                <a:lnTo>
                  <a:pt x="61" y="24"/>
                </a:lnTo>
                <a:lnTo>
                  <a:pt x="61" y="22"/>
                </a:lnTo>
                <a:lnTo>
                  <a:pt x="60" y="21"/>
                </a:lnTo>
                <a:lnTo>
                  <a:pt x="60" y="20"/>
                </a:lnTo>
                <a:lnTo>
                  <a:pt x="60" y="19"/>
                </a:lnTo>
                <a:lnTo>
                  <a:pt x="59" y="18"/>
                </a:lnTo>
                <a:lnTo>
                  <a:pt x="59" y="17"/>
                </a:lnTo>
                <a:lnTo>
                  <a:pt x="58" y="17"/>
                </a:lnTo>
                <a:lnTo>
                  <a:pt x="58" y="16"/>
                </a:lnTo>
                <a:lnTo>
                  <a:pt x="57" y="16"/>
                </a:lnTo>
                <a:lnTo>
                  <a:pt x="56" y="15"/>
                </a:lnTo>
                <a:lnTo>
                  <a:pt x="56" y="15"/>
                </a:lnTo>
                <a:lnTo>
                  <a:pt x="55" y="15"/>
                </a:lnTo>
                <a:lnTo>
                  <a:pt x="54" y="15"/>
                </a:lnTo>
                <a:lnTo>
                  <a:pt x="53" y="15"/>
                </a:lnTo>
                <a:lnTo>
                  <a:pt x="52" y="15"/>
                </a:lnTo>
                <a:lnTo>
                  <a:pt x="51" y="15"/>
                </a:lnTo>
                <a:lnTo>
                  <a:pt x="50" y="15"/>
                </a:lnTo>
                <a:lnTo>
                  <a:pt x="49" y="16"/>
                </a:lnTo>
                <a:lnTo>
                  <a:pt x="48" y="16"/>
                </a:lnTo>
                <a:lnTo>
                  <a:pt x="47" y="17"/>
                </a:lnTo>
                <a:lnTo>
                  <a:pt x="47" y="17"/>
                </a:lnTo>
                <a:lnTo>
                  <a:pt x="46" y="18"/>
                </a:lnTo>
                <a:lnTo>
                  <a:pt x="46" y="19"/>
                </a:lnTo>
                <a:lnTo>
                  <a:pt x="45" y="20"/>
                </a:lnTo>
                <a:lnTo>
                  <a:pt x="45" y="21"/>
                </a:lnTo>
                <a:lnTo>
                  <a:pt x="44" y="22"/>
                </a:lnTo>
                <a:lnTo>
                  <a:pt x="44" y="23"/>
                </a:lnTo>
                <a:lnTo>
                  <a:pt x="44" y="25"/>
                </a:lnTo>
                <a:lnTo>
                  <a:pt x="44" y="26"/>
                </a:lnTo>
                <a:lnTo>
                  <a:pt x="44" y="28"/>
                </a:lnTo>
                <a:lnTo>
                  <a:pt x="44" y="66"/>
                </a:lnTo>
                <a:lnTo>
                  <a:pt x="30" y="66"/>
                </a:lnTo>
                <a:lnTo>
                  <a:pt x="30" y="27"/>
                </a:lnTo>
                <a:lnTo>
                  <a:pt x="30" y="26"/>
                </a:lnTo>
                <a:lnTo>
                  <a:pt x="30" y="25"/>
                </a:lnTo>
                <a:lnTo>
                  <a:pt x="30" y="24"/>
                </a:lnTo>
                <a:lnTo>
                  <a:pt x="30" y="23"/>
                </a:lnTo>
                <a:lnTo>
                  <a:pt x="30" y="22"/>
                </a:lnTo>
                <a:lnTo>
                  <a:pt x="30" y="21"/>
                </a:lnTo>
                <a:lnTo>
                  <a:pt x="30" y="20"/>
                </a:lnTo>
                <a:lnTo>
                  <a:pt x="29" y="19"/>
                </a:lnTo>
                <a:lnTo>
                  <a:pt x="29" y="18"/>
                </a:lnTo>
                <a:lnTo>
                  <a:pt x="28" y="17"/>
                </a:lnTo>
                <a:lnTo>
                  <a:pt x="28" y="16"/>
                </a:lnTo>
                <a:lnTo>
                  <a:pt x="27" y="16"/>
                </a:lnTo>
                <a:lnTo>
                  <a:pt x="26" y="15"/>
                </a:lnTo>
                <a:lnTo>
                  <a:pt x="25" y="15"/>
                </a:lnTo>
                <a:lnTo>
                  <a:pt x="23" y="15"/>
                </a:lnTo>
                <a:lnTo>
                  <a:pt x="22" y="15"/>
                </a:lnTo>
                <a:lnTo>
                  <a:pt x="21" y="15"/>
                </a:lnTo>
                <a:lnTo>
                  <a:pt x="20" y="15"/>
                </a:lnTo>
                <a:lnTo>
                  <a:pt x="19" y="15"/>
                </a:lnTo>
                <a:lnTo>
                  <a:pt x="18" y="16"/>
                </a:lnTo>
                <a:lnTo>
                  <a:pt x="17" y="16"/>
                </a:lnTo>
                <a:lnTo>
                  <a:pt x="16" y="17"/>
                </a:lnTo>
                <a:lnTo>
                  <a:pt x="16" y="17"/>
                </a:lnTo>
                <a:lnTo>
                  <a:pt x="15" y="18"/>
                </a:lnTo>
                <a:lnTo>
                  <a:pt x="15" y="19"/>
                </a:lnTo>
                <a:lnTo>
                  <a:pt x="14" y="20"/>
                </a:lnTo>
                <a:lnTo>
                  <a:pt x="14" y="21"/>
                </a:lnTo>
                <a:lnTo>
                  <a:pt x="14" y="22"/>
                </a:lnTo>
                <a:lnTo>
                  <a:pt x="13" y="23"/>
                </a:lnTo>
                <a:lnTo>
                  <a:pt x="13" y="24"/>
                </a:lnTo>
                <a:lnTo>
                  <a:pt x="13" y="26"/>
                </a:lnTo>
                <a:lnTo>
                  <a:pt x="13" y="27"/>
                </a:lnTo>
                <a:lnTo>
                  <a:pt x="13" y="66"/>
                </a:lnTo>
                <a:lnTo>
                  <a:pt x="0" y="66"/>
                </a:lnTo>
                <a:lnTo>
                  <a:pt x="0" y="2"/>
                </a:lnTo>
                <a:lnTo>
                  <a:pt x="13" y="2"/>
                </a:lnTo>
                <a:lnTo>
                  <a:pt x="13" y="11"/>
                </a:lnTo>
                <a:lnTo>
                  <a:pt x="13" y="11"/>
                </a:lnTo>
                <a:lnTo>
                  <a:pt x="13" y="10"/>
                </a:lnTo>
                <a:lnTo>
                  <a:pt x="14" y="10"/>
                </a:lnTo>
                <a:lnTo>
                  <a:pt x="14" y="9"/>
                </a:lnTo>
                <a:lnTo>
                  <a:pt x="15" y="8"/>
                </a:lnTo>
                <a:lnTo>
                  <a:pt x="15" y="7"/>
                </a:lnTo>
                <a:lnTo>
                  <a:pt x="16" y="6"/>
                </a:lnTo>
                <a:lnTo>
                  <a:pt x="17" y="5"/>
                </a:lnTo>
                <a:lnTo>
                  <a:pt x="18" y="4"/>
                </a:lnTo>
                <a:lnTo>
                  <a:pt x="18" y="3"/>
                </a:lnTo>
                <a:lnTo>
                  <a:pt x="19" y="2"/>
                </a:lnTo>
                <a:lnTo>
                  <a:pt x="21" y="2"/>
                </a:lnTo>
                <a:lnTo>
                  <a:pt x="22" y="1"/>
                </a:lnTo>
                <a:lnTo>
                  <a:pt x="23" y="1"/>
                </a:lnTo>
                <a:lnTo>
                  <a:pt x="25" y="0"/>
                </a:lnTo>
                <a:lnTo>
                  <a:pt x="26" y="0"/>
                </a:lnTo>
                <a:lnTo>
                  <a:pt x="28" y="0"/>
                </a:lnTo>
                <a:lnTo>
                  <a:pt x="29" y="0"/>
                </a:lnTo>
                <a:lnTo>
                  <a:pt x="31" y="0"/>
                </a:lnTo>
                <a:lnTo>
                  <a:pt x="32" y="0"/>
                </a:lnTo>
                <a:lnTo>
                  <a:pt x="33" y="1"/>
                </a:lnTo>
                <a:lnTo>
                  <a:pt x="34" y="1"/>
                </a:lnTo>
                <a:lnTo>
                  <a:pt x="35" y="2"/>
                </a:lnTo>
                <a:lnTo>
                  <a:pt x="36" y="2"/>
                </a:lnTo>
                <a:lnTo>
                  <a:pt x="37" y="3"/>
                </a:lnTo>
                <a:lnTo>
                  <a:pt x="37" y="3"/>
                </a:lnTo>
                <a:lnTo>
                  <a:pt x="38" y="4"/>
                </a:lnTo>
                <a:lnTo>
                  <a:pt x="39" y="5"/>
                </a:lnTo>
                <a:lnTo>
                  <a:pt x="40" y="6"/>
                </a:lnTo>
                <a:lnTo>
                  <a:pt x="40" y="7"/>
                </a:lnTo>
                <a:lnTo>
                  <a:pt x="41" y="8"/>
                </a:lnTo>
                <a:lnTo>
                  <a:pt x="42" y="9"/>
                </a:lnTo>
                <a:lnTo>
                  <a:pt x="42" y="11"/>
                </a:lnTo>
                <a:lnTo>
                  <a:pt x="43" y="10"/>
                </a:lnTo>
                <a:lnTo>
                  <a:pt x="43" y="9"/>
                </a:lnTo>
                <a:lnTo>
                  <a:pt x="44" y="8"/>
                </a:lnTo>
                <a:lnTo>
                  <a:pt x="44" y="8"/>
                </a:lnTo>
                <a:lnTo>
                  <a:pt x="45" y="7"/>
                </a:lnTo>
                <a:lnTo>
                  <a:pt x="45" y="6"/>
                </a:lnTo>
                <a:lnTo>
                  <a:pt x="46" y="5"/>
                </a:lnTo>
                <a:lnTo>
                  <a:pt x="47" y="4"/>
                </a:lnTo>
                <a:lnTo>
                  <a:pt x="48" y="3"/>
                </a:lnTo>
                <a:lnTo>
                  <a:pt x="49" y="2"/>
                </a:lnTo>
                <a:lnTo>
                  <a:pt x="50" y="2"/>
                </a:lnTo>
                <a:lnTo>
                  <a:pt x="51" y="1"/>
                </a:lnTo>
                <a:lnTo>
                  <a:pt x="52" y="1"/>
                </a:lnTo>
                <a:lnTo>
                  <a:pt x="54" y="0"/>
                </a:lnTo>
                <a:lnTo>
                  <a:pt x="55" y="0"/>
                </a:lnTo>
                <a:lnTo>
                  <a:pt x="57" y="0"/>
                </a:lnTo>
                <a:lnTo>
                  <a:pt x="58" y="0"/>
                </a:lnTo>
                <a:lnTo>
                  <a:pt x="60" y="0"/>
                </a:lnTo>
                <a:lnTo>
                  <a:pt x="62" y="1"/>
                </a:lnTo>
                <a:lnTo>
                  <a:pt x="64" y="1"/>
                </a:lnTo>
                <a:lnTo>
                  <a:pt x="65" y="2"/>
                </a:lnTo>
                <a:lnTo>
                  <a:pt x="67" y="3"/>
                </a:lnTo>
                <a:lnTo>
                  <a:pt x="68" y="4"/>
                </a:lnTo>
                <a:lnTo>
                  <a:pt x="69" y="6"/>
                </a:lnTo>
                <a:lnTo>
                  <a:pt x="71" y="7"/>
                </a:lnTo>
                <a:lnTo>
                  <a:pt x="72" y="9"/>
                </a:lnTo>
                <a:lnTo>
                  <a:pt x="73" y="10"/>
                </a:lnTo>
                <a:lnTo>
                  <a:pt x="73" y="12"/>
                </a:lnTo>
                <a:lnTo>
                  <a:pt x="74" y="14"/>
                </a:lnTo>
                <a:lnTo>
                  <a:pt x="74" y="17"/>
                </a:lnTo>
                <a:lnTo>
                  <a:pt x="75" y="19"/>
                </a:lnTo>
                <a:lnTo>
                  <a:pt x="75" y="22"/>
                </a:lnTo>
                <a:lnTo>
                  <a:pt x="75"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56" name="Freeform 152"/>
          <p:cNvSpPr>
            <a:spLocks/>
          </p:cNvSpPr>
          <p:nvPr/>
        </p:nvSpPr>
        <p:spPr bwMode="auto">
          <a:xfrm>
            <a:off x="1682750" y="2805113"/>
            <a:ext cx="120650" cy="104775"/>
          </a:xfrm>
          <a:custGeom>
            <a:avLst/>
            <a:gdLst>
              <a:gd name="T0" fmla="*/ 62 w 76"/>
              <a:gd name="T1" fmla="*/ 27 h 66"/>
              <a:gd name="T2" fmla="*/ 61 w 76"/>
              <a:gd name="T3" fmla="*/ 22 h 66"/>
              <a:gd name="T4" fmla="*/ 60 w 76"/>
              <a:gd name="T5" fmla="*/ 19 h 66"/>
              <a:gd name="T6" fmla="*/ 59 w 76"/>
              <a:gd name="T7" fmla="*/ 17 h 66"/>
              <a:gd name="T8" fmla="*/ 57 w 76"/>
              <a:gd name="T9" fmla="*/ 15 h 66"/>
              <a:gd name="T10" fmla="*/ 55 w 76"/>
              <a:gd name="T11" fmla="*/ 15 h 66"/>
              <a:gd name="T12" fmla="*/ 52 w 76"/>
              <a:gd name="T13" fmla="*/ 15 h 66"/>
              <a:gd name="T14" fmla="*/ 49 w 76"/>
              <a:gd name="T15" fmla="*/ 16 h 66"/>
              <a:gd name="T16" fmla="*/ 47 w 76"/>
              <a:gd name="T17" fmla="*/ 18 h 66"/>
              <a:gd name="T18" fmla="*/ 46 w 76"/>
              <a:gd name="T19" fmla="*/ 21 h 66"/>
              <a:gd name="T20" fmla="*/ 45 w 76"/>
              <a:gd name="T21" fmla="*/ 25 h 66"/>
              <a:gd name="T22" fmla="*/ 45 w 76"/>
              <a:gd name="T23" fmla="*/ 66 h 66"/>
              <a:gd name="T24" fmla="*/ 31 w 76"/>
              <a:gd name="T25" fmla="*/ 26 h 66"/>
              <a:gd name="T26" fmla="*/ 31 w 76"/>
              <a:gd name="T27" fmla="*/ 23 h 66"/>
              <a:gd name="T28" fmla="*/ 30 w 76"/>
              <a:gd name="T29" fmla="*/ 20 h 66"/>
              <a:gd name="T30" fmla="*/ 29 w 76"/>
              <a:gd name="T31" fmla="*/ 17 h 66"/>
              <a:gd name="T32" fmla="*/ 26 w 76"/>
              <a:gd name="T33" fmla="*/ 15 h 66"/>
              <a:gd name="T34" fmla="*/ 23 w 76"/>
              <a:gd name="T35" fmla="*/ 15 h 66"/>
              <a:gd name="T36" fmla="*/ 19 w 76"/>
              <a:gd name="T37" fmla="*/ 15 h 66"/>
              <a:gd name="T38" fmla="*/ 17 w 76"/>
              <a:gd name="T39" fmla="*/ 17 h 66"/>
              <a:gd name="T40" fmla="*/ 15 w 76"/>
              <a:gd name="T41" fmla="*/ 19 h 66"/>
              <a:gd name="T42" fmla="*/ 15 w 76"/>
              <a:gd name="T43" fmla="*/ 22 h 66"/>
              <a:gd name="T44" fmla="*/ 14 w 76"/>
              <a:gd name="T45" fmla="*/ 26 h 66"/>
              <a:gd name="T46" fmla="*/ 0 w 76"/>
              <a:gd name="T47" fmla="*/ 66 h 66"/>
              <a:gd name="T48" fmla="*/ 14 w 76"/>
              <a:gd name="T49" fmla="*/ 11 h 66"/>
              <a:gd name="T50" fmla="*/ 14 w 76"/>
              <a:gd name="T51" fmla="*/ 10 h 66"/>
              <a:gd name="T52" fmla="*/ 16 w 76"/>
              <a:gd name="T53" fmla="*/ 7 h 66"/>
              <a:gd name="T54" fmla="*/ 18 w 76"/>
              <a:gd name="T55" fmla="*/ 4 h 66"/>
              <a:gd name="T56" fmla="*/ 21 w 76"/>
              <a:gd name="T57" fmla="*/ 2 h 66"/>
              <a:gd name="T58" fmla="*/ 25 w 76"/>
              <a:gd name="T59" fmla="*/ 0 h 66"/>
              <a:gd name="T60" fmla="*/ 30 w 76"/>
              <a:gd name="T61" fmla="*/ 0 h 66"/>
              <a:gd name="T62" fmla="*/ 34 w 76"/>
              <a:gd name="T63" fmla="*/ 1 h 66"/>
              <a:gd name="T64" fmla="*/ 37 w 76"/>
              <a:gd name="T65" fmla="*/ 2 h 66"/>
              <a:gd name="T66" fmla="*/ 39 w 76"/>
              <a:gd name="T67" fmla="*/ 4 h 66"/>
              <a:gd name="T68" fmla="*/ 41 w 76"/>
              <a:gd name="T69" fmla="*/ 7 h 66"/>
              <a:gd name="T70" fmla="*/ 43 w 76"/>
              <a:gd name="T71" fmla="*/ 11 h 66"/>
              <a:gd name="T72" fmla="*/ 44 w 76"/>
              <a:gd name="T73" fmla="*/ 8 h 66"/>
              <a:gd name="T74" fmla="*/ 46 w 76"/>
              <a:gd name="T75" fmla="*/ 6 h 66"/>
              <a:gd name="T76" fmla="*/ 49 w 76"/>
              <a:gd name="T77" fmla="*/ 3 h 66"/>
              <a:gd name="T78" fmla="*/ 52 w 76"/>
              <a:gd name="T79" fmla="*/ 1 h 66"/>
              <a:gd name="T80" fmla="*/ 56 w 76"/>
              <a:gd name="T81" fmla="*/ 0 h 66"/>
              <a:gd name="T82" fmla="*/ 61 w 76"/>
              <a:gd name="T83" fmla="*/ 0 h 66"/>
              <a:gd name="T84" fmla="*/ 66 w 76"/>
              <a:gd name="T85" fmla="*/ 2 h 66"/>
              <a:gd name="T86" fmla="*/ 70 w 76"/>
              <a:gd name="T87" fmla="*/ 6 h 66"/>
              <a:gd name="T88" fmla="*/ 73 w 76"/>
              <a:gd name="T89" fmla="*/ 10 h 66"/>
              <a:gd name="T90" fmla="*/ 75 w 76"/>
              <a:gd name="T91" fmla="*/ 17 h 66"/>
              <a:gd name="T92" fmla="*/ 76 w 76"/>
              <a:gd name="T9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66">
                <a:moveTo>
                  <a:pt x="76" y="66"/>
                </a:moveTo>
                <a:lnTo>
                  <a:pt x="62" y="66"/>
                </a:lnTo>
                <a:lnTo>
                  <a:pt x="62" y="27"/>
                </a:lnTo>
                <a:lnTo>
                  <a:pt x="62" y="25"/>
                </a:lnTo>
                <a:lnTo>
                  <a:pt x="62" y="24"/>
                </a:lnTo>
                <a:lnTo>
                  <a:pt x="61" y="22"/>
                </a:lnTo>
                <a:lnTo>
                  <a:pt x="61" y="21"/>
                </a:lnTo>
                <a:lnTo>
                  <a:pt x="61" y="20"/>
                </a:lnTo>
                <a:lnTo>
                  <a:pt x="60" y="19"/>
                </a:lnTo>
                <a:lnTo>
                  <a:pt x="60" y="18"/>
                </a:lnTo>
                <a:lnTo>
                  <a:pt x="60" y="17"/>
                </a:lnTo>
                <a:lnTo>
                  <a:pt x="59" y="17"/>
                </a:lnTo>
                <a:lnTo>
                  <a:pt x="58" y="16"/>
                </a:lnTo>
                <a:lnTo>
                  <a:pt x="58" y="16"/>
                </a:lnTo>
                <a:lnTo>
                  <a:pt x="57" y="15"/>
                </a:lnTo>
                <a:lnTo>
                  <a:pt x="56" y="15"/>
                </a:lnTo>
                <a:lnTo>
                  <a:pt x="56" y="15"/>
                </a:lnTo>
                <a:lnTo>
                  <a:pt x="55" y="15"/>
                </a:lnTo>
                <a:lnTo>
                  <a:pt x="54" y="15"/>
                </a:lnTo>
                <a:lnTo>
                  <a:pt x="53" y="15"/>
                </a:lnTo>
                <a:lnTo>
                  <a:pt x="52" y="15"/>
                </a:lnTo>
                <a:lnTo>
                  <a:pt x="51" y="15"/>
                </a:lnTo>
                <a:lnTo>
                  <a:pt x="50" y="16"/>
                </a:lnTo>
                <a:lnTo>
                  <a:pt x="49" y="16"/>
                </a:lnTo>
                <a:lnTo>
                  <a:pt x="48" y="17"/>
                </a:lnTo>
                <a:lnTo>
                  <a:pt x="47" y="17"/>
                </a:lnTo>
                <a:lnTo>
                  <a:pt x="47" y="18"/>
                </a:lnTo>
                <a:lnTo>
                  <a:pt x="46" y="19"/>
                </a:lnTo>
                <a:lnTo>
                  <a:pt x="46" y="20"/>
                </a:lnTo>
                <a:lnTo>
                  <a:pt x="46" y="21"/>
                </a:lnTo>
                <a:lnTo>
                  <a:pt x="45" y="22"/>
                </a:lnTo>
                <a:lnTo>
                  <a:pt x="45" y="23"/>
                </a:lnTo>
                <a:lnTo>
                  <a:pt x="45" y="25"/>
                </a:lnTo>
                <a:lnTo>
                  <a:pt x="45" y="26"/>
                </a:lnTo>
                <a:lnTo>
                  <a:pt x="45" y="28"/>
                </a:lnTo>
                <a:lnTo>
                  <a:pt x="45" y="66"/>
                </a:lnTo>
                <a:lnTo>
                  <a:pt x="31" y="66"/>
                </a:lnTo>
                <a:lnTo>
                  <a:pt x="31" y="27"/>
                </a:lnTo>
                <a:lnTo>
                  <a:pt x="31" y="26"/>
                </a:lnTo>
                <a:lnTo>
                  <a:pt x="31" y="25"/>
                </a:lnTo>
                <a:lnTo>
                  <a:pt x="31" y="24"/>
                </a:lnTo>
                <a:lnTo>
                  <a:pt x="31" y="23"/>
                </a:lnTo>
                <a:lnTo>
                  <a:pt x="31" y="22"/>
                </a:lnTo>
                <a:lnTo>
                  <a:pt x="31" y="21"/>
                </a:lnTo>
                <a:lnTo>
                  <a:pt x="30" y="20"/>
                </a:lnTo>
                <a:lnTo>
                  <a:pt x="30" y="19"/>
                </a:lnTo>
                <a:lnTo>
                  <a:pt x="30" y="18"/>
                </a:lnTo>
                <a:lnTo>
                  <a:pt x="29" y="17"/>
                </a:lnTo>
                <a:lnTo>
                  <a:pt x="28" y="16"/>
                </a:lnTo>
                <a:lnTo>
                  <a:pt x="28" y="16"/>
                </a:lnTo>
                <a:lnTo>
                  <a:pt x="26" y="15"/>
                </a:lnTo>
                <a:lnTo>
                  <a:pt x="25" y="15"/>
                </a:lnTo>
                <a:lnTo>
                  <a:pt x="24" y="15"/>
                </a:lnTo>
                <a:lnTo>
                  <a:pt x="23" y="15"/>
                </a:lnTo>
                <a:lnTo>
                  <a:pt x="21" y="15"/>
                </a:lnTo>
                <a:lnTo>
                  <a:pt x="20" y="15"/>
                </a:lnTo>
                <a:lnTo>
                  <a:pt x="19" y="15"/>
                </a:lnTo>
                <a:lnTo>
                  <a:pt x="19" y="16"/>
                </a:lnTo>
                <a:lnTo>
                  <a:pt x="18" y="16"/>
                </a:lnTo>
                <a:lnTo>
                  <a:pt x="17" y="17"/>
                </a:lnTo>
                <a:lnTo>
                  <a:pt x="16" y="17"/>
                </a:lnTo>
                <a:lnTo>
                  <a:pt x="16" y="18"/>
                </a:lnTo>
                <a:lnTo>
                  <a:pt x="15" y="19"/>
                </a:lnTo>
                <a:lnTo>
                  <a:pt x="15" y="20"/>
                </a:lnTo>
                <a:lnTo>
                  <a:pt x="15" y="21"/>
                </a:lnTo>
                <a:lnTo>
                  <a:pt x="15" y="22"/>
                </a:lnTo>
                <a:lnTo>
                  <a:pt x="14" y="23"/>
                </a:lnTo>
                <a:lnTo>
                  <a:pt x="14" y="24"/>
                </a:lnTo>
                <a:lnTo>
                  <a:pt x="14" y="26"/>
                </a:lnTo>
                <a:lnTo>
                  <a:pt x="14" y="27"/>
                </a:lnTo>
                <a:lnTo>
                  <a:pt x="14" y="66"/>
                </a:lnTo>
                <a:lnTo>
                  <a:pt x="0" y="66"/>
                </a:lnTo>
                <a:lnTo>
                  <a:pt x="0" y="2"/>
                </a:lnTo>
                <a:lnTo>
                  <a:pt x="14" y="2"/>
                </a:lnTo>
                <a:lnTo>
                  <a:pt x="14" y="11"/>
                </a:lnTo>
                <a:lnTo>
                  <a:pt x="14" y="11"/>
                </a:lnTo>
                <a:lnTo>
                  <a:pt x="14" y="10"/>
                </a:lnTo>
                <a:lnTo>
                  <a:pt x="14" y="10"/>
                </a:lnTo>
                <a:lnTo>
                  <a:pt x="15" y="9"/>
                </a:lnTo>
                <a:lnTo>
                  <a:pt x="15" y="8"/>
                </a:lnTo>
                <a:lnTo>
                  <a:pt x="16" y="7"/>
                </a:lnTo>
                <a:lnTo>
                  <a:pt x="17" y="6"/>
                </a:lnTo>
                <a:lnTo>
                  <a:pt x="17" y="5"/>
                </a:lnTo>
                <a:lnTo>
                  <a:pt x="18" y="4"/>
                </a:lnTo>
                <a:lnTo>
                  <a:pt x="19" y="3"/>
                </a:lnTo>
                <a:lnTo>
                  <a:pt x="20" y="2"/>
                </a:lnTo>
                <a:lnTo>
                  <a:pt x="21" y="2"/>
                </a:lnTo>
                <a:lnTo>
                  <a:pt x="23" y="1"/>
                </a:lnTo>
                <a:lnTo>
                  <a:pt x="24" y="1"/>
                </a:lnTo>
                <a:lnTo>
                  <a:pt x="25" y="0"/>
                </a:lnTo>
                <a:lnTo>
                  <a:pt x="27" y="0"/>
                </a:lnTo>
                <a:lnTo>
                  <a:pt x="29" y="0"/>
                </a:lnTo>
                <a:lnTo>
                  <a:pt x="30" y="0"/>
                </a:lnTo>
                <a:lnTo>
                  <a:pt x="31" y="0"/>
                </a:lnTo>
                <a:lnTo>
                  <a:pt x="32" y="0"/>
                </a:lnTo>
                <a:lnTo>
                  <a:pt x="34" y="1"/>
                </a:lnTo>
                <a:lnTo>
                  <a:pt x="35" y="1"/>
                </a:lnTo>
                <a:lnTo>
                  <a:pt x="36" y="2"/>
                </a:lnTo>
                <a:lnTo>
                  <a:pt x="37" y="2"/>
                </a:lnTo>
                <a:lnTo>
                  <a:pt x="37" y="3"/>
                </a:lnTo>
                <a:lnTo>
                  <a:pt x="38" y="3"/>
                </a:lnTo>
                <a:lnTo>
                  <a:pt x="39" y="4"/>
                </a:lnTo>
                <a:lnTo>
                  <a:pt x="40" y="5"/>
                </a:lnTo>
                <a:lnTo>
                  <a:pt x="40" y="6"/>
                </a:lnTo>
                <a:lnTo>
                  <a:pt x="41" y="7"/>
                </a:lnTo>
                <a:lnTo>
                  <a:pt x="42" y="8"/>
                </a:lnTo>
                <a:lnTo>
                  <a:pt x="42" y="9"/>
                </a:lnTo>
                <a:lnTo>
                  <a:pt x="43" y="11"/>
                </a:lnTo>
                <a:lnTo>
                  <a:pt x="43" y="10"/>
                </a:lnTo>
                <a:lnTo>
                  <a:pt x="44" y="9"/>
                </a:lnTo>
                <a:lnTo>
                  <a:pt x="44" y="8"/>
                </a:lnTo>
                <a:lnTo>
                  <a:pt x="45" y="8"/>
                </a:lnTo>
                <a:lnTo>
                  <a:pt x="45" y="7"/>
                </a:lnTo>
                <a:lnTo>
                  <a:pt x="46" y="6"/>
                </a:lnTo>
                <a:lnTo>
                  <a:pt x="47" y="5"/>
                </a:lnTo>
                <a:lnTo>
                  <a:pt x="48" y="4"/>
                </a:lnTo>
                <a:lnTo>
                  <a:pt x="49" y="3"/>
                </a:lnTo>
                <a:lnTo>
                  <a:pt x="50" y="2"/>
                </a:lnTo>
                <a:lnTo>
                  <a:pt x="51" y="2"/>
                </a:lnTo>
                <a:lnTo>
                  <a:pt x="52" y="1"/>
                </a:lnTo>
                <a:lnTo>
                  <a:pt x="53" y="1"/>
                </a:lnTo>
                <a:lnTo>
                  <a:pt x="54" y="0"/>
                </a:lnTo>
                <a:lnTo>
                  <a:pt x="56" y="0"/>
                </a:lnTo>
                <a:lnTo>
                  <a:pt x="57" y="0"/>
                </a:lnTo>
                <a:lnTo>
                  <a:pt x="59" y="0"/>
                </a:lnTo>
                <a:lnTo>
                  <a:pt x="61" y="0"/>
                </a:lnTo>
                <a:lnTo>
                  <a:pt x="63" y="1"/>
                </a:lnTo>
                <a:lnTo>
                  <a:pt x="64" y="1"/>
                </a:lnTo>
                <a:lnTo>
                  <a:pt x="66" y="2"/>
                </a:lnTo>
                <a:lnTo>
                  <a:pt x="68" y="3"/>
                </a:lnTo>
                <a:lnTo>
                  <a:pt x="69" y="4"/>
                </a:lnTo>
                <a:lnTo>
                  <a:pt x="70" y="6"/>
                </a:lnTo>
                <a:lnTo>
                  <a:pt x="71" y="7"/>
                </a:lnTo>
                <a:lnTo>
                  <a:pt x="72" y="9"/>
                </a:lnTo>
                <a:lnTo>
                  <a:pt x="73" y="10"/>
                </a:lnTo>
                <a:lnTo>
                  <a:pt x="74" y="12"/>
                </a:lnTo>
                <a:lnTo>
                  <a:pt x="75" y="14"/>
                </a:lnTo>
                <a:lnTo>
                  <a:pt x="75" y="17"/>
                </a:lnTo>
                <a:lnTo>
                  <a:pt x="75" y="19"/>
                </a:lnTo>
                <a:lnTo>
                  <a:pt x="76" y="22"/>
                </a:lnTo>
                <a:lnTo>
                  <a:pt x="7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57" name="Freeform 153"/>
          <p:cNvSpPr>
            <a:spLocks/>
          </p:cNvSpPr>
          <p:nvPr/>
        </p:nvSpPr>
        <p:spPr bwMode="auto">
          <a:xfrm>
            <a:off x="1822450" y="2808288"/>
            <a:ext cx="76200" cy="104775"/>
          </a:xfrm>
          <a:custGeom>
            <a:avLst/>
            <a:gdLst>
              <a:gd name="T0" fmla="*/ 34 w 48"/>
              <a:gd name="T1" fmla="*/ 64 h 66"/>
              <a:gd name="T2" fmla="*/ 34 w 48"/>
              <a:gd name="T3" fmla="*/ 55 h 66"/>
              <a:gd name="T4" fmla="*/ 33 w 48"/>
              <a:gd name="T5" fmla="*/ 57 h 66"/>
              <a:gd name="T6" fmla="*/ 31 w 48"/>
              <a:gd name="T7" fmla="*/ 60 h 66"/>
              <a:gd name="T8" fmla="*/ 30 w 48"/>
              <a:gd name="T9" fmla="*/ 61 h 66"/>
              <a:gd name="T10" fmla="*/ 28 w 48"/>
              <a:gd name="T11" fmla="*/ 63 h 66"/>
              <a:gd name="T12" fmla="*/ 26 w 48"/>
              <a:gd name="T13" fmla="*/ 64 h 66"/>
              <a:gd name="T14" fmla="*/ 23 w 48"/>
              <a:gd name="T15" fmla="*/ 65 h 66"/>
              <a:gd name="T16" fmla="*/ 21 w 48"/>
              <a:gd name="T17" fmla="*/ 66 h 66"/>
              <a:gd name="T18" fmla="*/ 18 w 48"/>
              <a:gd name="T19" fmla="*/ 66 h 66"/>
              <a:gd name="T20" fmla="*/ 14 w 48"/>
              <a:gd name="T21" fmla="*/ 65 h 66"/>
              <a:gd name="T22" fmla="*/ 11 w 48"/>
              <a:gd name="T23" fmla="*/ 64 h 66"/>
              <a:gd name="T24" fmla="*/ 8 w 48"/>
              <a:gd name="T25" fmla="*/ 63 h 66"/>
              <a:gd name="T26" fmla="*/ 5 w 48"/>
              <a:gd name="T27" fmla="*/ 60 h 66"/>
              <a:gd name="T28" fmla="*/ 3 w 48"/>
              <a:gd name="T29" fmla="*/ 57 h 66"/>
              <a:gd name="T30" fmla="*/ 2 w 48"/>
              <a:gd name="T31" fmla="*/ 53 h 66"/>
              <a:gd name="T32" fmla="*/ 0 w 48"/>
              <a:gd name="T33" fmla="*/ 48 h 66"/>
              <a:gd name="T34" fmla="*/ 0 w 48"/>
              <a:gd name="T35" fmla="*/ 42 h 66"/>
              <a:gd name="T36" fmla="*/ 14 w 48"/>
              <a:gd name="T37" fmla="*/ 0 h 66"/>
              <a:gd name="T38" fmla="*/ 14 w 48"/>
              <a:gd name="T39" fmla="*/ 41 h 66"/>
              <a:gd name="T40" fmla="*/ 14 w 48"/>
              <a:gd name="T41" fmla="*/ 45 h 66"/>
              <a:gd name="T42" fmla="*/ 15 w 48"/>
              <a:gd name="T43" fmla="*/ 47 h 66"/>
              <a:gd name="T44" fmla="*/ 16 w 48"/>
              <a:gd name="T45" fmla="*/ 49 h 66"/>
              <a:gd name="T46" fmla="*/ 18 w 48"/>
              <a:gd name="T47" fmla="*/ 50 h 66"/>
              <a:gd name="T48" fmla="*/ 19 w 48"/>
              <a:gd name="T49" fmla="*/ 51 h 66"/>
              <a:gd name="T50" fmla="*/ 21 w 48"/>
              <a:gd name="T51" fmla="*/ 51 h 66"/>
              <a:gd name="T52" fmla="*/ 22 w 48"/>
              <a:gd name="T53" fmla="*/ 51 h 66"/>
              <a:gd name="T54" fmla="*/ 24 w 48"/>
              <a:gd name="T55" fmla="*/ 51 h 66"/>
              <a:gd name="T56" fmla="*/ 26 w 48"/>
              <a:gd name="T57" fmla="*/ 51 h 66"/>
              <a:gd name="T58" fmla="*/ 28 w 48"/>
              <a:gd name="T59" fmla="*/ 51 h 66"/>
              <a:gd name="T60" fmla="*/ 29 w 48"/>
              <a:gd name="T61" fmla="*/ 49 h 66"/>
              <a:gd name="T62" fmla="*/ 31 w 48"/>
              <a:gd name="T63" fmla="*/ 48 h 66"/>
              <a:gd name="T64" fmla="*/ 32 w 48"/>
              <a:gd name="T65" fmla="*/ 45 h 66"/>
              <a:gd name="T66" fmla="*/ 33 w 48"/>
              <a:gd name="T67" fmla="*/ 43 h 66"/>
              <a:gd name="T68" fmla="*/ 34 w 48"/>
              <a:gd name="T69" fmla="*/ 39 h 66"/>
              <a:gd name="T70" fmla="*/ 34 w 48"/>
              <a:gd name="T71" fmla="*/ 0 h 66"/>
              <a:gd name="T72" fmla="*/ 48 w 48"/>
              <a:gd name="T73"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66">
                <a:moveTo>
                  <a:pt x="48" y="64"/>
                </a:moveTo>
                <a:lnTo>
                  <a:pt x="34" y="64"/>
                </a:lnTo>
                <a:lnTo>
                  <a:pt x="34" y="55"/>
                </a:lnTo>
                <a:lnTo>
                  <a:pt x="34" y="55"/>
                </a:lnTo>
                <a:lnTo>
                  <a:pt x="34" y="56"/>
                </a:lnTo>
                <a:lnTo>
                  <a:pt x="33" y="57"/>
                </a:lnTo>
                <a:lnTo>
                  <a:pt x="32" y="59"/>
                </a:lnTo>
                <a:lnTo>
                  <a:pt x="31" y="60"/>
                </a:lnTo>
                <a:lnTo>
                  <a:pt x="30" y="61"/>
                </a:lnTo>
                <a:lnTo>
                  <a:pt x="30" y="61"/>
                </a:lnTo>
                <a:lnTo>
                  <a:pt x="29" y="62"/>
                </a:lnTo>
                <a:lnTo>
                  <a:pt x="28" y="63"/>
                </a:lnTo>
                <a:lnTo>
                  <a:pt x="27" y="64"/>
                </a:lnTo>
                <a:lnTo>
                  <a:pt x="26" y="64"/>
                </a:lnTo>
                <a:lnTo>
                  <a:pt x="24" y="65"/>
                </a:lnTo>
                <a:lnTo>
                  <a:pt x="23" y="65"/>
                </a:lnTo>
                <a:lnTo>
                  <a:pt x="22" y="65"/>
                </a:lnTo>
                <a:lnTo>
                  <a:pt x="21" y="66"/>
                </a:lnTo>
                <a:lnTo>
                  <a:pt x="19" y="66"/>
                </a:lnTo>
                <a:lnTo>
                  <a:pt x="18" y="66"/>
                </a:lnTo>
                <a:lnTo>
                  <a:pt x="16" y="66"/>
                </a:lnTo>
                <a:lnTo>
                  <a:pt x="14" y="65"/>
                </a:lnTo>
                <a:lnTo>
                  <a:pt x="13" y="65"/>
                </a:lnTo>
                <a:lnTo>
                  <a:pt x="11" y="64"/>
                </a:lnTo>
                <a:lnTo>
                  <a:pt x="9" y="64"/>
                </a:lnTo>
                <a:lnTo>
                  <a:pt x="8" y="63"/>
                </a:lnTo>
                <a:lnTo>
                  <a:pt x="7" y="61"/>
                </a:lnTo>
                <a:lnTo>
                  <a:pt x="5" y="60"/>
                </a:lnTo>
                <a:lnTo>
                  <a:pt x="4" y="59"/>
                </a:lnTo>
                <a:lnTo>
                  <a:pt x="3" y="57"/>
                </a:lnTo>
                <a:lnTo>
                  <a:pt x="2" y="55"/>
                </a:lnTo>
                <a:lnTo>
                  <a:pt x="2" y="53"/>
                </a:lnTo>
                <a:lnTo>
                  <a:pt x="1" y="50"/>
                </a:lnTo>
                <a:lnTo>
                  <a:pt x="0" y="48"/>
                </a:lnTo>
                <a:lnTo>
                  <a:pt x="0" y="45"/>
                </a:lnTo>
                <a:lnTo>
                  <a:pt x="0" y="42"/>
                </a:lnTo>
                <a:lnTo>
                  <a:pt x="0" y="0"/>
                </a:lnTo>
                <a:lnTo>
                  <a:pt x="14" y="0"/>
                </a:lnTo>
                <a:lnTo>
                  <a:pt x="14" y="40"/>
                </a:lnTo>
                <a:lnTo>
                  <a:pt x="14" y="41"/>
                </a:lnTo>
                <a:lnTo>
                  <a:pt x="14" y="43"/>
                </a:lnTo>
                <a:lnTo>
                  <a:pt x="14" y="45"/>
                </a:lnTo>
                <a:lnTo>
                  <a:pt x="15" y="46"/>
                </a:lnTo>
                <a:lnTo>
                  <a:pt x="15" y="47"/>
                </a:lnTo>
                <a:lnTo>
                  <a:pt x="16" y="48"/>
                </a:lnTo>
                <a:lnTo>
                  <a:pt x="16" y="49"/>
                </a:lnTo>
                <a:lnTo>
                  <a:pt x="17" y="49"/>
                </a:lnTo>
                <a:lnTo>
                  <a:pt x="18" y="50"/>
                </a:lnTo>
                <a:lnTo>
                  <a:pt x="18" y="50"/>
                </a:lnTo>
                <a:lnTo>
                  <a:pt x="19" y="51"/>
                </a:lnTo>
                <a:lnTo>
                  <a:pt x="20" y="51"/>
                </a:lnTo>
                <a:lnTo>
                  <a:pt x="21" y="51"/>
                </a:lnTo>
                <a:lnTo>
                  <a:pt x="21" y="51"/>
                </a:lnTo>
                <a:lnTo>
                  <a:pt x="22" y="51"/>
                </a:lnTo>
                <a:lnTo>
                  <a:pt x="23" y="52"/>
                </a:lnTo>
                <a:lnTo>
                  <a:pt x="24" y="51"/>
                </a:lnTo>
                <a:lnTo>
                  <a:pt x="25" y="51"/>
                </a:lnTo>
                <a:lnTo>
                  <a:pt x="26" y="51"/>
                </a:lnTo>
                <a:lnTo>
                  <a:pt x="27" y="51"/>
                </a:lnTo>
                <a:lnTo>
                  <a:pt x="28" y="51"/>
                </a:lnTo>
                <a:lnTo>
                  <a:pt x="28" y="50"/>
                </a:lnTo>
                <a:lnTo>
                  <a:pt x="29" y="49"/>
                </a:lnTo>
                <a:lnTo>
                  <a:pt x="30" y="49"/>
                </a:lnTo>
                <a:lnTo>
                  <a:pt x="31" y="48"/>
                </a:lnTo>
                <a:lnTo>
                  <a:pt x="32" y="47"/>
                </a:lnTo>
                <a:lnTo>
                  <a:pt x="32" y="45"/>
                </a:lnTo>
                <a:lnTo>
                  <a:pt x="33" y="44"/>
                </a:lnTo>
                <a:lnTo>
                  <a:pt x="33" y="43"/>
                </a:lnTo>
                <a:lnTo>
                  <a:pt x="34" y="41"/>
                </a:lnTo>
                <a:lnTo>
                  <a:pt x="34" y="39"/>
                </a:lnTo>
                <a:lnTo>
                  <a:pt x="34" y="37"/>
                </a:lnTo>
                <a:lnTo>
                  <a:pt x="34" y="0"/>
                </a:lnTo>
                <a:lnTo>
                  <a:pt x="48" y="0"/>
                </a:lnTo>
                <a:lnTo>
                  <a:pt x="48"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58" name="Freeform 154"/>
          <p:cNvSpPr>
            <a:spLocks/>
          </p:cNvSpPr>
          <p:nvPr/>
        </p:nvSpPr>
        <p:spPr bwMode="auto">
          <a:xfrm>
            <a:off x="1917700" y="2805113"/>
            <a:ext cx="76200" cy="104775"/>
          </a:xfrm>
          <a:custGeom>
            <a:avLst/>
            <a:gdLst>
              <a:gd name="T0" fmla="*/ 34 w 48"/>
              <a:gd name="T1" fmla="*/ 66 h 66"/>
              <a:gd name="T2" fmla="*/ 34 w 48"/>
              <a:gd name="T3" fmla="*/ 26 h 66"/>
              <a:gd name="T4" fmla="*/ 34 w 48"/>
              <a:gd name="T5" fmla="*/ 24 h 66"/>
              <a:gd name="T6" fmla="*/ 34 w 48"/>
              <a:gd name="T7" fmla="*/ 22 h 66"/>
              <a:gd name="T8" fmla="*/ 33 w 48"/>
              <a:gd name="T9" fmla="*/ 20 h 66"/>
              <a:gd name="T10" fmla="*/ 32 w 48"/>
              <a:gd name="T11" fmla="*/ 18 h 66"/>
              <a:gd name="T12" fmla="*/ 31 w 48"/>
              <a:gd name="T13" fmla="*/ 16 h 66"/>
              <a:gd name="T14" fmla="*/ 29 w 48"/>
              <a:gd name="T15" fmla="*/ 15 h 66"/>
              <a:gd name="T16" fmla="*/ 27 w 48"/>
              <a:gd name="T17" fmla="*/ 15 h 66"/>
              <a:gd name="T18" fmla="*/ 24 w 48"/>
              <a:gd name="T19" fmla="*/ 15 h 66"/>
              <a:gd name="T20" fmla="*/ 22 w 48"/>
              <a:gd name="T21" fmla="*/ 15 h 66"/>
              <a:gd name="T22" fmla="*/ 20 w 48"/>
              <a:gd name="T23" fmla="*/ 16 h 66"/>
              <a:gd name="T24" fmla="*/ 18 w 48"/>
              <a:gd name="T25" fmla="*/ 17 h 66"/>
              <a:gd name="T26" fmla="*/ 17 w 48"/>
              <a:gd name="T27" fmla="*/ 19 h 66"/>
              <a:gd name="T28" fmla="*/ 16 w 48"/>
              <a:gd name="T29" fmla="*/ 21 h 66"/>
              <a:gd name="T30" fmla="*/ 15 w 48"/>
              <a:gd name="T31" fmla="*/ 24 h 66"/>
              <a:gd name="T32" fmla="*/ 14 w 48"/>
              <a:gd name="T33" fmla="*/ 27 h 66"/>
              <a:gd name="T34" fmla="*/ 14 w 48"/>
              <a:gd name="T35" fmla="*/ 66 h 66"/>
              <a:gd name="T36" fmla="*/ 0 w 48"/>
              <a:gd name="T37" fmla="*/ 2 h 66"/>
              <a:gd name="T38" fmla="*/ 14 w 48"/>
              <a:gd name="T39" fmla="*/ 11 h 66"/>
              <a:gd name="T40" fmla="*/ 14 w 48"/>
              <a:gd name="T41" fmla="*/ 10 h 66"/>
              <a:gd name="T42" fmla="*/ 15 w 48"/>
              <a:gd name="T43" fmla="*/ 9 h 66"/>
              <a:gd name="T44" fmla="*/ 16 w 48"/>
              <a:gd name="T45" fmla="*/ 7 h 66"/>
              <a:gd name="T46" fmla="*/ 18 w 48"/>
              <a:gd name="T47" fmla="*/ 5 h 66"/>
              <a:gd name="T48" fmla="*/ 20 w 48"/>
              <a:gd name="T49" fmla="*/ 3 h 66"/>
              <a:gd name="T50" fmla="*/ 22 w 48"/>
              <a:gd name="T51" fmla="*/ 2 h 66"/>
              <a:gd name="T52" fmla="*/ 25 w 48"/>
              <a:gd name="T53" fmla="*/ 1 h 66"/>
              <a:gd name="T54" fmla="*/ 28 w 48"/>
              <a:gd name="T55" fmla="*/ 0 h 66"/>
              <a:gd name="T56" fmla="*/ 32 w 48"/>
              <a:gd name="T57" fmla="*/ 0 h 66"/>
              <a:gd name="T58" fmla="*/ 35 w 48"/>
              <a:gd name="T59" fmla="*/ 1 h 66"/>
              <a:gd name="T60" fmla="*/ 39 w 48"/>
              <a:gd name="T61" fmla="*/ 2 h 66"/>
              <a:gd name="T62" fmla="*/ 41 w 48"/>
              <a:gd name="T63" fmla="*/ 4 h 66"/>
              <a:gd name="T64" fmla="*/ 44 w 48"/>
              <a:gd name="T65" fmla="*/ 7 h 66"/>
              <a:gd name="T66" fmla="*/ 46 w 48"/>
              <a:gd name="T67" fmla="*/ 10 h 66"/>
              <a:gd name="T68" fmla="*/ 47 w 48"/>
              <a:gd name="T69" fmla="*/ 14 h 66"/>
              <a:gd name="T70" fmla="*/ 48 w 48"/>
              <a:gd name="T71" fmla="*/ 19 h 66"/>
              <a:gd name="T72" fmla="*/ 48 w 48"/>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66">
                <a:moveTo>
                  <a:pt x="48" y="66"/>
                </a:moveTo>
                <a:lnTo>
                  <a:pt x="34" y="66"/>
                </a:lnTo>
                <a:lnTo>
                  <a:pt x="34" y="27"/>
                </a:lnTo>
                <a:lnTo>
                  <a:pt x="34" y="26"/>
                </a:lnTo>
                <a:lnTo>
                  <a:pt x="34" y="25"/>
                </a:lnTo>
                <a:lnTo>
                  <a:pt x="34" y="24"/>
                </a:lnTo>
                <a:lnTo>
                  <a:pt x="34" y="23"/>
                </a:lnTo>
                <a:lnTo>
                  <a:pt x="34" y="22"/>
                </a:lnTo>
                <a:lnTo>
                  <a:pt x="34" y="21"/>
                </a:lnTo>
                <a:lnTo>
                  <a:pt x="33" y="20"/>
                </a:lnTo>
                <a:lnTo>
                  <a:pt x="33" y="19"/>
                </a:lnTo>
                <a:lnTo>
                  <a:pt x="32" y="18"/>
                </a:lnTo>
                <a:lnTo>
                  <a:pt x="32" y="17"/>
                </a:lnTo>
                <a:lnTo>
                  <a:pt x="31" y="16"/>
                </a:lnTo>
                <a:lnTo>
                  <a:pt x="30" y="16"/>
                </a:lnTo>
                <a:lnTo>
                  <a:pt x="29" y="15"/>
                </a:lnTo>
                <a:lnTo>
                  <a:pt x="28" y="15"/>
                </a:lnTo>
                <a:lnTo>
                  <a:pt x="27" y="15"/>
                </a:lnTo>
                <a:lnTo>
                  <a:pt x="25" y="15"/>
                </a:lnTo>
                <a:lnTo>
                  <a:pt x="24" y="15"/>
                </a:lnTo>
                <a:lnTo>
                  <a:pt x="23" y="15"/>
                </a:lnTo>
                <a:lnTo>
                  <a:pt x="22" y="15"/>
                </a:lnTo>
                <a:lnTo>
                  <a:pt x="21" y="16"/>
                </a:lnTo>
                <a:lnTo>
                  <a:pt x="20" y="16"/>
                </a:lnTo>
                <a:lnTo>
                  <a:pt x="19" y="17"/>
                </a:lnTo>
                <a:lnTo>
                  <a:pt x="18" y="17"/>
                </a:lnTo>
                <a:lnTo>
                  <a:pt x="17" y="18"/>
                </a:lnTo>
                <a:lnTo>
                  <a:pt x="17" y="19"/>
                </a:lnTo>
                <a:lnTo>
                  <a:pt x="16" y="20"/>
                </a:lnTo>
                <a:lnTo>
                  <a:pt x="16" y="21"/>
                </a:lnTo>
                <a:lnTo>
                  <a:pt x="15" y="23"/>
                </a:lnTo>
                <a:lnTo>
                  <a:pt x="15" y="24"/>
                </a:lnTo>
                <a:lnTo>
                  <a:pt x="14" y="26"/>
                </a:lnTo>
                <a:lnTo>
                  <a:pt x="14" y="27"/>
                </a:lnTo>
                <a:lnTo>
                  <a:pt x="14" y="29"/>
                </a:lnTo>
                <a:lnTo>
                  <a:pt x="14" y="66"/>
                </a:lnTo>
                <a:lnTo>
                  <a:pt x="0" y="66"/>
                </a:lnTo>
                <a:lnTo>
                  <a:pt x="0" y="2"/>
                </a:lnTo>
                <a:lnTo>
                  <a:pt x="14" y="2"/>
                </a:lnTo>
                <a:lnTo>
                  <a:pt x="14" y="11"/>
                </a:lnTo>
                <a:lnTo>
                  <a:pt x="14" y="11"/>
                </a:lnTo>
                <a:lnTo>
                  <a:pt x="14" y="10"/>
                </a:lnTo>
                <a:lnTo>
                  <a:pt x="15" y="10"/>
                </a:lnTo>
                <a:lnTo>
                  <a:pt x="15" y="9"/>
                </a:lnTo>
                <a:lnTo>
                  <a:pt x="16" y="8"/>
                </a:lnTo>
                <a:lnTo>
                  <a:pt x="16" y="7"/>
                </a:lnTo>
                <a:lnTo>
                  <a:pt x="17" y="6"/>
                </a:lnTo>
                <a:lnTo>
                  <a:pt x="18" y="5"/>
                </a:lnTo>
                <a:lnTo>
                  <a:pt x="19" y="4"/>
                </a:lnTo>
                <a:lnTo>
                  <a:pt x="20" y="3"/>
                </a:lnTo>
                <a:lnTo>
                  <a:pt x="21" y="3"/>
                </a:lnTo>
                <a:lnTo>
                  <a:pt x="22" y="2"/>
                </a:lnTo>
                <a:lnTo>
                  <a:pt x="23" y="1"/>
                </a:lnTo>
                <a:lnTo>
                  <a:pt x="25" y="1"/>
                </a:lnTo>
                <a:lnTo>
                  <a:pt x="26" y="0"/>
                </a:lnTo>
                <a:lnTo>
                  <a:pt x="28" y="0"/>
                </a:lnTo>
                <a:lnTo>
                  <a:pt x="30" y="0"/>
                </a:lnTo>
                <a:lnTo>
                  <a:pt x="32" y="0"/>
                </a:lnTo>
                <a:lnTo>
                  <a:pt x="34" y="0"/>
                </a:lnTo>
                <a:lnTo>
                  <a:pt x="35" y="1"/>
                </a:lnTo>
                <a:lnTo>
                  <a:pt x="37" y="1"/>
                </a:lnTo>
                <a:lnTo>
                  <a:pt x="39" y="2"/>
                </a:lnTo>
                <a:lnTo>
                  <a:pt x="40" y="3"/>
                </a:lnTo>
                <a:lnTo>
                  <a:pt x="41" y="4"/>
                </a:lnTo>
                <a:lnTo>
                  <a:pt x="43" y="6"/>
                </a:lnTo>
                <a:lnTo>
                  <a:pt x="44" y="7"/>
                </a:lnTo>
                <a:lnTo>
                  <a:pt x="45" y="9"/>
                </a:lnTo>
                <a:lnTo>
                  <a:pt x="46" y="10"/>
                </a:lnTo>
                <a:lnTo>
                  <a:pt x="47" y="12"/>
                </a:lnTo>
                <a:lnTo>
                  <a:pt x="47" y="14"/>
                </a:lnTo>
                <a:lnTo>
                  <a:pt x="48" y="17"/>
                </a:lnTo>
                <a:lnTo>
                  <a:pt x="48" y="19"/>
                </a:lnTo>
                <a:lnTo>
                  <a:pt x="48" y="22"/>
                </a:lnTo>
                <a:lnTo>
                  <a:pt x="4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59" name="Freeform 155"/>
          <p:cNvSpPr>
            <a:spLocks noEditPoints="1"/>
          </p:cNvSpPr>
          <p:nvPr/>
        </p:nvSpPr>
        <p:spPr bwMode="auto">
          <a:xfrm>
            <a:off x="2014538" y="2770188"/>
            <a:ext cx="22225" cy="139700"/>
          </a:xfrm>
          <a:custGeom>
            <a:avLst/>
            <a:gdLst>
              <a:gd name="T0" fmla="*/ 14 w 14"/>
              <a:gd name="T1" fmla="*/ 24 h 88"/>
              <a:gd name="T2" fmla="*/ 14 w 14"/>
              <a:gd name="T3" fmla="*/ 88 h 88"/>
              <a:gd name="T4" fmla="*/ 0 w 14"/>
              <a:gd name="T5" fmla="*/ 88 h 88"/>
              <a:gd name="T6" fmla="*/ 0 w 14"/>
              <a:gd name="T7" fmla="*/ 24 h 88"/>
              <a:gd name="T8" fmla="*/ 14 w 14"/>
              <a:gd name="T9" fmla="*/ 24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4"/>
                </a:moveTo>
                <a:lnTo>
                  <a:pt x="14" y="88"/>
                </a:lnTo>
                <a:lnTo>
                  <a:pt x="0" y="88"/>
                </a:lnTo>
                <a:lnTo>
                  <a:pt x="0" y="24"/>
                </a:lnTo>
                <a:lnTo>
                  <a:pt x="14" y="24"/>
                </a:lnTo>
                <a:close/>
                <a:moveTo>
                  <a:pt x="14" y="16"/>
                </a:moveTo>
                <a:lnTo>
                  <a:pt x="0" y="16"/>
                </a:lnTo>
                <a:lnTo>
                  <a:pt x="0" y="0"/>
                </a:lnTo>
                <a:lnTo>
                  <a:pt x="14" y="0"/>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60" name="Freeform 156"/>
          <p:cNvSpPr>
            <a:spLocks/>
          </p:cNvSpPr>
          <p:nvPr/>
        </p:nvSpPr>
        <p:spPr bwMode="auto">
          <a:xfrm>
            <a:off x="2052638" y="2805113"/>
            <a:ext cx="77787" cy="107950"/>
          </a:xfrm>
          <a:custGeom>
            <a:avLst/>
            <a:gdLst>
              <a:gd name="T0" fmla="*/ 48 w 49"/>
              <a:gd name="T1" fmla="*/ 46 h 68"/>
              <a:gd name="T2" fmla="*/ 47 w 49"/>
              <a:gd name="T3" fmla="*/ 51 h 68"/>
              <a:gd name="T4" fmla="*/ 44 w 49"/>
              <a:gd name="T5" fmla="*/ 58 h 68"/>
              <a:gd name="T6" fmla="*/ 38 w 49"/>
              <a:gd name="T7" fmla="*/ 63 h 68"/>
              <a:gd name="T8" fmla="*/ 31 w 49"/>
              <a:gd name="T9" fmla="*/ 67 h 68"/>
              <a:gd name="T10" fmla="*/ 21 w 49"/>
              <a:gd name="T11" fmla="*/ 68 h 68"/>
              <a:gd name="T12" fmla="*/ 12 w 49"/>
              <a:gd name="T13" fmla="*/ 65 h 68"/>
              <a:gd name="T14" fmla="*/ 6 w 49"/>
              <a:gd name="T15" fmla="*/ 59 h 68"/>
              <a:gd name="T16" fmla="*/ 3 w 49"/>
              <a:gd name="T17" fmla="*/ 52 h 68"/>
              <a:gd name="T18" fmla="*/ 1 w 49"/>
              <a:gd name="T19" fmla="*/ 44 h 68"/>
              <a:gd name="T20" fmla="*/ 0 w 49"/>
              <a:gd name="T21" fmla="*/ 36 h 68"/>
              <a:gd name="T22" fmla="*/ 1 w 49"/>
              <a:gd name="T23" fmla="*/ 25 h 68"/>
              <a:gd name="T24" fmla="*/ 3 w 49"/>
              <a:gd name="T25" fmla="*/ 15 h 68"/>
              <a:gd name="T26" fmla="*/ 8 w 49"/>
              <a:gd name="T27" fmla="*/ 8 h 68"/>
              <a:gd name="T28" fmla="*/ 14 w 49"/>
              <a:gd name="T29" fmla="*/ 3 h 68"/>
              <a:gd name="T30" fmla="*/ 22 w 49"/>
              <a:gd name="T31" fmla="*/ 0 h 68"/>
              <a:gd name="T32" fmla="*/ 29 w 49"/>
              <a:gd name="T33" fmla="*/ 0 h 68"/>
              <a:gd name="T34" fmla="*/ 34 w 49"/>
              <a:gd name="T35" fmla="*/ 2 h 68"/>
              <a:gd name="T36" fmla="*/ 40 w 49"/>
              <a:gd name="T37" fmla="*/ 5 h 68"/>
              <a:gd name="T38" fmla="*/ 44 w 49"/>
              <a:gd name="T39" fmla="*/ 10 h 68"/>
              <a:gd name="T40" fmla="*/ 48 w 49"/>
              <a:gd name="T41" fmla="*/ 18 h 68"/>
              <a:gd name="T42" fmla="*/ 35 w 49"/>
              <a:gd name="T43" fmla="*/ 25 h 68"/>
              <a:gd name="T44" fmla="*/ 34 w 49"/>
              <a:gd name="T45" fmla="*/ 22 h 68"/>
              <a:gd name="T46" fmla="*/ 33 w 49"/>
              <a:gd name="T47" fmla="*/ 19 h 68"/>
              <a:gd name="T48" fmla="*/ 32 w 49"/>
              <a:gd name="T49" fmla="*/ 17 h 68"/>
              <a:gd name="T50" fmla="*/ 29 w 49"/>
              <a:gd name="T51" fmla="*/ 15 h 68"/>
              <a:gd name="T52" fmla="*/ 27 w 49"/>
              <a:gd name="T53" fmla="*/ 14 h 68"/>
              <a:gd name="T54" fmla="*/ 22 w 49"/>
              <a:gd name="T55" fmla="*/ 15 h 68"/>
              <a:gd name="T56" fmla="*/ 19 w 49"/>
              <a:gd name="T57" fmla="*/ 17 h 68"/>
              <a:gd name="T58" fmla="*/ 17 w 49"/>
              <a:gd name="T59" fmla="*/ 21 h 68"/>
              <a:gd name="T60" fmla="*/ 15 w 49"/>
              <a:gd name="T61" fmla="*/ 25 h 68"/>
              <a:gd name="T62" fmla="*/ 14 w 49"/>
              <a:gd name="T63" fmla="*/ 30 h 68"/>
              <a:gd name="T64" fmla="*/ 14 w 49"/>
              <a:gd name="T65" fmla="*/ 34 h 68"/>
              <a:gd name="T66" fmla="*/ 15 w 49"/>
              <a:gd name="T67" fmla="*/ 39 h 68"/>
              <a:gd name="T68" fmla="*/ 15 w 49"/>
              <a:gd name="T69" fmla="*/ 44 h 68"/>
              <a:gd name="T70" fmla="*/ 17 w 49"/>
              <a:gd name="T71" fmla="*/ 49 h 68"/>
              <a:gd name="T72" fmla="*/ 20 w 49"/>
              <a:gd name="T73" fmla="*/ 53 h 68"/>
              <a:gd name="T74" fmla="*/ 25 w 49"/>
              <a:gd name="T75" fmla="*/ 54 h 68"/>
              <a:gd name="T76" fmla="*/ 29 w 49"/>
              <a:gd name="T77" fmla="*/ 53 h 68"/>
              <a:gd name="T78" fmla="*/ 31 w 49"/>
              <a:gd name="T79" fmla="*/ 51 h 68"/>
              <a:gd name="T80" fmla="*/ 33 w 49"/>
              <a:gd name="T81" fmla="*/ 48 h 68"/>
              <a:gd name="T82" fmla="*/ 34 w 49"/>
              <a:gd name="T83" fmla="*/ 46 h 68"/>
              <a:gd name="T84" fmla="*/ 34 w 49"/>
              <a:gd name="T85"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 h="68">
                <a:moveTo>
                  <a:pt x="49" y="43"/>
                </a:moveTo>
                <a:lnTo>
                  <a:pt x="48" y="44"/>
                </a:lnTo>
                <a:lnTo>
                  <a:pt x="48" y="46"/>
                </a:lnTo>
                <a:lnTo>
                  <a:pt x="48" y="47"/>
                </a:lnTo>
                <a:lnTo>
                  <a:pt x="47" y="49"/>
                </a:lnTo>
                <a:lnTo>
                  <a:pt x="47" y="51"/>
                </a:lnTo>
                <a:lnTo>
                  <a:pt x="46" y="54"/>
                </a:lnTo>
                <a:lnTo>
                  <a:pt x="45" y="56"/>
                </a:lnTo>
                <a:lnTo>
                  <a:pt x="44" y="58"/>
                </a:lnTo>
                <a:lnTo>
                  <a:pt x="42" y="60"/>
                </a:lnTo>
                <a:lnTo>
                  <a:pt x="40" y="62"/>
                </a:lnTo>
                <a:lnTo>
                  <a:pt x="38" y="63"/>
                </a:lnTo>
                <a:lnTo>
                  <a:pt x="36" y="65"/>
                </a:lnTo>
                <a:lnTo>
                  <a:pt x="34" y="66"/>
                </a:lnTo>
                <a:lnTo>
                  <a:pt x="31" y="67"/>
                </a:lnTo>
                <a:lnTo>
                  <a:pt x="28" y="68"/>
                </a:lnTo>
                <a:lnTo>
                  <a:pt x="25" y="68"/>
                </a:lnTo>
                <a:lnTo>
                  <a:pt x="21" y="68"/>
                </a:lnTo>
                <a:lnTo>
                  <a:pt x="18" y="67"/>
                </a:lnTo>
                <a:lnTo>
                  <a:pt x="15" y="66"/>
                </a:lnTo>
                <a:lnTo>
                  <a:pt x="12" y="65"/>
                </a:lnTo>
                <a:lnTo>
                  <a:pt x="10" y="63"/>
                </a:lnTo>
                <a:lnTo>
                  <a:pt x="8" y="61"/>
                </a:lnTo>
                <a:lnTo>
                  <a:pt x="6" y="59"/>
                </a:lnTo>
                <a:lnTo>
                  <a:pt x="5" y="57"/>
                </a:lnTo>
                <a:lnTo>
                  <a:pt x="4" y="55"/>
                </a:lnTo>
                <a:lnTo>
                  <a:pt x="3" y="52"/>
                </a:lnTo>
                <a:lnTo>
                  <a:pt x="2" y="49"/>
                </a:lnTo>
                <a:lnTo>
                  <a:pt x="1" y="47"/>
                </a:lnTo>
                <a:lnTo>
                  <a:pt x="1" y="44"/>
                </a:lnTo>
                <a:lnTo>
                  <a:pt x="0" y="41"/>
                </a:lnTo>
                <a:lnTo>
                  <a:pt x="0" y="38"/>
                </a:lnTo>
                <a:lnTo>
                  <a:pt x="0" y="36"/>
                </a:lnTo>
                <a:lnTo>
                  <a:pt x="0" y="32"/>
                </a:lnTo>
                <a:lnTo>
                  <a:pt x="0" y="28"/>
                </a:lnTo>
                <a:lnTo>
                  <a:pt x="1" y="25"/>
                </a:lnTo>
                <a:lnTo>
                  <a:pt x="2" y="21"/>
                </a:lnTo>
                <a:lnTo>
                  <a:pt x="2" y="18"/>
                </a:lnTo>
                <a:lnTo>
                  <a:pt x="3" y="15"/>
                </a:lnTo>
                <a:lnTo>
                  <a:pt x="5" y="13"/>
                </a:lnTo>
                <a:lnTo>
                  <a:pt x="6" y="10"/>
                </a:lnTo>
                <a:lnTo>
                  <a:pt x="8" y="8"/>
                </a:lnTo>
                <a:lnTo>
                  <a:pt x="10" y="6"/>
                </a:lnTo>
                <a:lnTo>
                  <a:pt x="12" y="4"/>
                </a:lnTo>
                <a:lnTo>
                  <a:pt x="14" y="3"/>
                </a:lnTo>
                <a:lnTo>
                  <a:pt x="16" y="2"/>
                </a:lnTo>
                <a:lnTo>
                  <a:pt x="19" y="1"/>
                </a:lnTo>
                <a:lnTo>
                  <a:pt x="22" y="0"/>
                </a:lnTo>
                <a:lnTo>
                  <a:pt x="25" y="0"/>
                </a:lnTo>
                <a:lnTo>
                  <a:pt x="27" y="0"/>
                </a:lnTo>
                <a:lnTo>
                  <a:pt x="29" y="0"/>
                </a:lnTo>
                <a:lnTo>
                  <a:pt x="30" y="1"/>
                </a:lnTo>
                <a:lnTo>
                  <a:pt x="32" y="1"/>
                </a:lnTo>
                <a:lnTo>
                  <a:pt x="34" y="2"/>
                </a:lnTo>
                <a:lnTo>
                  <a:pt x="36" y="3"/>
                </a:lnTo>
                <a:lnTo>
                  <a:pt x="38" y="4"/>
                </a:lnTo>
                <a:lnTo>
                  <a:pt x="40" y="5"/>
                </a:lnTo>
                <a:lnTo>
                  <a:pt x="41" y="6"/>
                </a:lnTo>
                <a:lnTo>
                  <a:pt x="43" y="8"/>
                </a:lnTo>
                <a:lnTo>
                  <a:pt x="44" y="10"/>
                </a:lnTo>
                <a:lnTo>
                  <a:pt x="46" y="12"/>
                </a:lnTo>
                <a:lnTo>
                  <a:pt x="47" y="15"/>
                </a:lnTo>
                <a:lnTo>
                  <a:pt x="48" y="18"/>
                </a:lnTo>
                <a:lnTo>
                  <a:pt x="48" y="21"/>
                </a:lnTo>
                <a:lnTo>
                  <a:pt x="49" y="25"/>
                </a:lnTo>
                <a:lnTo>
                  <a:pt x="35" y="25"/>
                </a:lnTo>
                <a:lnTo>
                  <a:pt x="34" y="24"/>
                </a:lnTo>
                <a:lnTo>
                  <a:pt x="34" y="23"/>
                </a:lnTo>
                <a:lnTo>
                  <a:pt x="34" y="22"/>
                </a:lnTo>
                <a:lnTo>
                  <a:pt x="34" y="21"/>
                </a:lnTo>
                <a:lnTo>
                  <a:pt x="33" y="20"/>
                </a:lnTo>
                <a:lnTo>
                  <a:pt x="33" y="19"/>
                </a:lnTo>
                <a:lnTo>
                  <a:pt x="33" y="19"/>
                </a:lnTo>
                <a:lnTo>
                  <a:pt x="32" y="18"/>
                </a:lnTo>
                <a:lnTo>
                  <a:pt x="32" y="17"/>
                </a:lnTo>
                <a:lnTo>
                  <a:pt x="31" y="16"/>
                </a:lnTo>
                <a:lnTo>
                  <a:pt x="30" y="16"/>
                </a:lnTo>
                <a:lnTo>
                  <a:pt x="29" y="15"/>
                </a:lnTo>
                <a:lnTo>
                  <a:pt x="29" y="15"/>
                </a:lnTo>
                <a:lnTo>
                  <a:pt x="28" y="15"/>
                </a:lnTo>
                <a:lnTo>
                  <a:pt x="27" y="14"/>
                </a:lnTo>
                <a:lnTo>
                  <a:pt x="25" y="15"/>
                </a:lnTo>
                <a:lnTo>
                  <a:pt x="24" y="15"/>
                </a:lnTo>
                <a:lnTo>
                  <a:pt x="22" y="15"/>
                </a:lnTo>
                <a:lnTo>
                  <a:pt x="21" y="16"/>
                </a:lnTo>
                <a:lnTo>
                  <a:pt x="20" y="16"/>
                </a:lnTo>
                <a:lnTo>
                  <a:pt x="19" y="17"/>
                </a:lnTo>
                <a:lnTo>
                  <a:pt x="18" y="18"/>
                </a:lnTo>
                <a:lnTo>
                  <a:pt x="17" y="19"/>
                </a:lnTo>
                <a:lnTo>
                  <a:pt x="17" y="21"/>
                </a:lnTo>
                <a:lnTo>
                  <a:pt x="16" y="22"/>
                </a:lnTo>
                <a:lnTo>
                  <a:pt x="16" y="24"/>
                </a:lnTo>
                <a:lnTo>
                  <a:pt x="15" y="25"/>
                </a:lnTo>
                <a:lnTo>
                  <a:pt x="15" y="27"/>
                </a:lnTo>
                <a:lnTo>
                  <a:pt x="15" y="28"/>
                </a:lnTo>
                <a:lnTo>
                  <a:pt x="14" y="30"/>
                </a:lnTo>
                <a:lnTo>
                  <a:pt x="14" y="32"/>
                </a:lnTo>
                <a:lnTo>
                  <a:pt x="14" y="33"/>
                </a:lnTo>
                <a:lnTo>
                  <a:pt x="14" y="34"/>
                </a:lnTo>
                <a:lnTo>
                  <a:pt x="14" y="36"/>
                </a:lnTo>
                <a:lnTo>
                  <a:pt x="14" y="38"/>
                </a:lnTo>
                <a:lnTo>
                  <a:pt x="15" y="39"/>
                </a:lnTo>
                <a:lnTo>
                  <a:pt x="15" y="41"/>
                </a:lnTo>
                <a:lnTo>
                  <a:pt x="15" y="43"/>
                </a:lnTo>
                <a:lnTo>
                  <a:pt x="15" y="44"/>
                </a:lnTo>
                <a:lnTo>
                  <a:pt x="16" y="46"/>
                </a:lnTo>
                <a:lnTo>
                  <a:pt x="16" y="48"/>
                </a:lnTo>
                <a:lnTo>
                  <a:pt x="17" y="49"/>
                </a:lnTo>
                <a:lnTo>
                  <a:pt x="18" y="50"/>
                </a:lnTo>
                <a:lnTo>
                  <a:pt x="19" y="52"/>
                </a:lnTo>
                <a:lnTo>
                  <a:pt x="20" y="53"/>
                </a:lnTo>
                <a:lnTo>
                  <a:pt x="22" y="53"/>
                </a:lnTo>
                <a:lnTo>
                  <a:pt x="23" y="54"/>
                </a:lnTo>
                <a:lnTo>
                  <a:pt x="25" y="54"/>
                </a:lnTo>
                <a:lnTo>
                  <a:pt x="26" y="54"/>
                </a:lnTo>
                <a:lnTo>
                  <a:pt x="28" y="53"/>
                </a:lnTo>
                <a:lnTo>
                  <a:pt x="29" y="53"/>
                </a:lnTo>
                <a:lnTo>
                  <a:pt x="30" y="53"/>
                </a:lnTo>
                <a:lnTo>
                  <a:pt x="30" y="52"/>
                </a:lnTo>
                <a:lnTo>
                  <a:pt x="31" y="51"/>
                </a:lnTo>
                <a:lnTo>
                  <a:pt x="32" y="50"/>
                </a:lnTo>
                <a:lnTo>
                  <a:pt x="32" y="49"/>
                </a:lnTo>
                <a:lnTo>
                  <a:pt x="33" y="48"/>
                </a:lnTo>
                <a:lnTo>
                  <a:pt x="33" y="47"/>
                </a:lnTo>
                <a:lnTo>
                  <a:pt x="34" y="47"/>
                </a:lnTo>
                <a:lnTo>
                  <a:pt x="34" y="46"/>
                </a:lnTo>
                <a:lnTo>
                  <a:pt x="34" y="45"/>
                </a:lnTo>
                <a:lnTo>
                  <a:pt x="34" y="44"/>
                </a:lnTo>
                <a:lnTo>
                  <a:pt x="34" y="43"/>
                </a:lnTo>
                <a:lnTo>
                  <a:pt x="35" y="43"/>
                </a:lnTo>
                <a:lnTo>
                  <a:pt x="49"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61" name="Freeform 157"/>
          <p:cNvSpPr>
            <a:spLocks noEditPoints="1"/>
          </p:cNvSpPr>
          <p:nvPr/>
        </p:nvSpPr>
        <p:spPr bwMode="auto">
          <a:xfrm>
            <a:off x="2139950" y="2805113"/>
            <a:ext cx="77788" cy="107950"/>
          </a:xfrm>
          <a:custGeom>
            <a:avLst/>
            <a:gdLst>
              <a:gd name="T0" fmla="*/ 46 w 49"/>
              <a:gd name="T1" fmla="*/ 57 h 68"/>
              <a:gd name="T2" fmla="*/ 46 w 49"/>
              <a:gd name="T3" fmla="*/ 60 h 68"/>
              <a:gd name="T4" fmla="*/ 47 w 49"/>
              <a:gd name="T5" fmla="*/ 62 h 68"/>
              <a:gd name="T6" fmla="*/ 49 w 49"/>
              <a:gd name="T7" fmla="*/ 63 h 68"/>
              <a:gd name="T8" fmla="*/ 34 w 49"/>
              <a:gd name="T9" fmla="*/ 66 h 68"/>
              <a:gd name="T10" fmla="*/ 33 w 49"/>
              <a:gd name="T11" fmla="*/ 64 h 68"/>
              <a:gd name="T12" fmla="*/ 33 w 49"/>
              <a:gd name="T13" fmla="*/ 62 h 68"/>
              <a:gd name="T14" fmla="*/ 33 w 49"/>
              <a:gd name="T15" fmla="*/ 60 h 68"/>
              <a:gd name="T16" fmla="*/ 32 w 49"/>
              <a:gd name="T17" fmla="*/ 59 h 68"/>
              <a:gd name="T18" fmla="*/ 29 w 49"/>
              <a:gd name="T19" fmla="*/ 62 h 68"/>
              <a:gd name="T20" fmla="*/ 25 w 49"/>
              <a:gd name="T21" fmla="*/ 65 h 68"/>
              <a:gd name="T22" fmla="*/ 20 w 49"/>
              <a:gd name="T23" fmla="*/ 67 h 68"/>
              <a:gd name="T24" fmla="*/ 14 w 49"/>
              <a:gd name="T25" fmla="*/ 68 h 68"/>
              <a:gd name="T26" fmla="*/ 8 w 49"/>
              <a:gd name="T27" fmla="*/ 66 h 68"/>
              <a:gd name="T28" fmla="*/ 4 w 49"/>
              <a:gd name="T29" fmla="*/ 62 h 68"/>
              <a:gd name="T30" fmla="*/ 0 w 49"/>
              <a:gd name="T31" fmla="*/ 56 h 68"/>
              <a:gd name="T32" fmla="*/ 0 w 49"/>
              <a:gd name="T33" fmla="*/ 47 h 68"/>
              <a:gd name="T34" fmla="*/ 1 w 49"/>
              <a:gd name="T35" fmla="*/ 39 h 68"/>
              <a:gd name="T36" fmla="*/ 5 w 49"/>
              <a:gd name="T37" fmla="*/ 33 h 68"/>
              <a:gd name="T38" fmla="*/ 10 w 49"/>
              <a:gd name="T39" fmla="*/ 30 h 68"/>
              <a:gd name="T40" fmla="*/ 27 w 49"/>
              <a:gd name="T41" fmla="*/ 26 h 68"/>
              <a:gd name="T42" fmla="*/ 29 w 49"/>
              <a:gd name="T43" fmla="*/ 26 h 68"/>
              <a:gd name="T44" fmla="*/ 31 w 49"/>
              <a:gd name="T45" fmla="*/ 25 h 68"/>
              <a:gd name="T46" fmla="*/ 32 w 49"/>
              <a:gd name="T47" fmla="*/ 23 h 68"/>
              <a:gd name="T48" fmla="*/ 32 w 49"/>
              <a:gd name="T49" fmla="*/ 21 h 68"/>
              <a:gd name="T50" fmla="*/ 31 w 49"/>
              <a:gd name="T51" fmla="*/ 17 h 68"/>
              <a:gd name="T52" fmla="*/ 29 w 49"/>
              <a:gd name="T53" fmla="*/ 15 h 68"/>
              <a:gd name="T54" fmla="*/ 26 w 49"/>
              <a:gd name="T55" fmla="*/ 14 h 68"/>
              <a:gd name="T56" fmla="*/ 23 w 49"/>
              <a:gd name="T57" fmla="*/ 14 h 68"/>
              <a:gd name="T58" fmla="*/ 19 w 49"/>
              <a:gd name="T59" fmla="*/ 15 h 68"/>
              <a:gd name="T60" fmla="*/ 16 w 49"/>
              <a:gd name="T61" fmla="*/ 17 h 68"/>
              <a:gd name="T62" fmla="*/ 15 w 49"/>
              <a:gd name="T63" fmla="*/ 20 h 68"/>
              <a:gd name="T64" fmla="*/ 15 w 49"/>
              <a:gd name="T65" fmla="*/ 23 h 68"/>
              <a:gd name="T66" fmla="*/ 3 w 49"/>
              <a:gd name="T67" fmla="*/ 13 h 68"/>
              <a:gd name="T68" fmla="*/ 8 w 49"/>
              <a:gd name="T69" fmla="*/ 5 h 68"/>
              <a:gd name="T70" fmla="*/ 15 w 49"/>
              <a:gd name="T71" fmla="*/ 1 h 68"/>
              <a:gd name="T72" fmla="*/ 23 w 49"/>
              <a:gd name="T73" fmla="*/ 0 h 68"/>
              <a:gd name="T74" fmla="*/ 29 w 49"/>
              <a:gd name="T75" fmla="*/ 0 h 68"/>
              <a:gd name="T76" fmla="*/ 36 w 49"/>
              <a:gd name="T77" fmla="*/ 3 h 68"/>
              <a:gd name="T78" fmla="*/ 42 w 49"/>
              <a:gd name="T79" fmla="*/ 7 h 68"/>
              <a:gd name="T80" fmla="*/ 46 w 49"/>
              <a:gd name="T81" fmla="*/ 16 h 68"/>
              <a:gd name="T82" fmla="*/ 32 w 49"/>
              <a:gd name="T83" fmla="*/ 35 h 68"/>
              <a:gd name="T84" fmla="*/ 31 w 49"/>
              <a:gd name="T85" fmla="*/ 36 h 68"/>
              <a:gd name="T86" fmla="*/ 29 w 49"/>
              <a:gd name="T87" fmla="*/ 37 h 68"/>
              <a:gd name="T88" fmla="*/ 26 w 49"/>
              <a:gd name="T89" fmla="*/ 38 h 68"/>
              <a:gd name="T90" fmla="*/ 22 w 49"/>
              <a:gd name="T91" fmla="*/ 39 h 68"/>
              <a:gd name="T92" fmla="*/ 18 w 49"/>
              <a:gd name="T93" fmla="*/ 40 h 68"/>
              <a:gd name="T94" fmla="*/ 16 w 49"/>
              <a:gd name="T95" fmla="*/ 41 h 68"/>
              <a:gd name="T96" fmla="*/ 14 w 49"/>
              <a:gd name="T97" fmla="*/ 45 h 68"/>
              <a:gd name="T98" fmla="*/ 13 w 49"/>
              <a:gd name="T99" fmla="*/ 49 h 68"/>
              <a:gd name="T100" fmla="*/ 14 w 49"/>
              <a:gd name="T101" fmla="*/ 52 h 68"/>
              <a:gd name="T102" fmla="*/ 16 w 49"/>
              <a:gd name="T103" fmla="*/ 54 h 68"/>
              <a:gd name="T104" fmla="*/ 18 w 49"/>
              <a:gd name="T105" fmla="*/ 55 h 68"/>
              <a:gd name="T106" fmla="*/ 21 w 49"/>
              <a:gd name="T107" fmla="*/ 56 h 68"/>
              <a:gd name="T108" fmla="*/ 25 w 49"/>
              <a:gd name="T109" fmla="*/ 54 h 68"/>
              <a:gd name="T110" fmla="*/ 29 w 49"/>
              <a:gd name="T111" fmla="*/ 51 h 68"/>
              <a:gd name="T112" fmla="*/ 32 w 49"/>
              <a:gd name="T113" fmla="*/ 47 h 68"/>
              <a:gd name="T114" fmla="*/ 32 w 49"/>
              <a:gd name="T115"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 h="68">
                <a:moveTo>
                  <a:pt x="46" y="54"/>
                </a:moveTo>
                <a:lnTo>
                  <a:pt x="46" y="55"/>
                </a:lnTo>
                <a:lnTo>
                  <a:pt x="46" y="56"/>
                </a:lnTo>
                <a:lnTo>
                  <a:pt x="46" y="57"/>
                </a:lnTo>
                <a:lnTo>
                  <a:pt x="46" y="58"/>
                </a:lnTo>
                <a:lnTo>
                  <a:pt x="46" y="59"/>
                </a:lnTo>
                <a:lnTo>
                  <a:pt x="46" y="60"/>
                </a:lnTo>
                <a:lnTo>
                  <a:pt x="46" y="60"/>
                </a:lnTo>
                <a:lnTo>
                  <a:pt x="47" y="61"/>
                </a:lnTo>
                <a:lnTo>
                  <a:pt x="47" y="62"/>
                </a:lnTo>
                <a:lnTo>
                  <a:pt x="47" y="62"/>
                </a:lnTo>
                <a:lnTo>
                  <a:pt x="47" y="62"/>
                </a:lnTo>
                <a:lnTo>
                  <a:pt x="48" y="63"/>
                </a:lnTo>
                <a:lnTo>
                  <a:pt x="48" y="63"/>
                </a:lnTo>
                <a:lnTo>
                  <a:pt x="48" y="63"/>
                </a:lnTo>
                <a:lnTo>
                  <a:pt x="49" y="63"/>
                </a:lnTo>
                <a:lnTo>
                  <a:pt x="49" y="64"/>
                </a:lnTo>
                <a:lnTo>
                  <a:pt x="49" y="66"/>
                </a:lnTo>
                <a:lnTo>
                  <a:pt x="34" y="66"/>
                </a:lnTo>
                <a:lnTo>
                  <a:pt x="34" y="66"/>
                </a:lnTo>
                <a:lnTo>
                  <a:pt x="34" y="65"/>
                </a:lnTo>
                <a:lnTo>
                  <a:pt x="34" y="65"/>
                </a:lnTo>
                <a:lnTo>
                  <a:pt x="33" y="64"/>
                </a:lnTo>
                <a:lnTo>
                  <a:pt x="33" y="64"/>
                </a:lnTo>
                <a:lnTo>
                  <a:pt x="33" y="63"/>
                </a:lnTo>
                <a:lnTo>
                  <a:pt x="33" y="63"/>
                </a:lnTo>
                <a:lnTo>
                  <a:pt x="33" y="62"/>
                </a:lnTo>
                <a:lnTo>
                  <a:pt x="33" y="62"/>
                </a:lnTo>
                <a:lnTo>
                  <a:pt x="33" y="62"/>
                </a:lnTo>
                <a:lnTo>
                  <a:pt x="33" y="61"/>
                </a:lnTo>
                <a:lnTo>
                  <a:pt x="33" y="61"/>
                </a:lnTo>
                <a:lnTo>
                  <a:pt x="33" y="60"/>
                </a:lnTo>
                <a:lnTo>
                  <a:pt x="33" y="60"/>
                </a:lnTo>
                <a:lnTo>
                  <a:pt x="33" y="59"/>
                </a:lnTo>
                <a:lnTo>
                  <a:pt x="33" y="59"/>
                </a:lnTo>
                <a:lnTo>
                  <a:pt x="32" y="59"/>
                </a:lnTo>
                <a:lnTo>
                  <a:pt x="31" y="60"/>
                </a:lnTo>
                <a:lnTo>
                  <a:pt x="31" y="61"/>
                </a:lnTo>
                <a:lnTo>
                  <a:pt x="30" y="62"/>
                </a:lnTo>
                <a:lnTo>
                  <a:pt x="29" y="62"/>
                </a:lnTo>
                <a:lnTo>
                  <a:pt x="28" y="63"/>
                </a:lnTo>
                <a:lnTo>
                  <a:pt x="27" y="64"/>
                </a:lnTo>
                <a:lnTo>
                  <a:pt x="26" y="65"/>
                </a:lnTo>
                <a:lnTo>
                  <a:pt x="25" y="65"/>
                </a:lnTo>
                <a:lnTo>
                  <a:pt x="24" y="66"/>
                </a:lnTo>
                <a:lnTo>
                  <a:pt x="23" y="66"/>
                </a:lnTo>
                <a:lnTo>
                  <a:pt x="22" y="67"/>
                </a:lnTo>
                <a:lnTo>
                  <a:pt x="20" y="67"/>
                </a:lnTo>
                <a:lnTo>
                  <a:pt x="19" y="68"/>
                </a:lnTo>
                <a:lnTo>
                  <a:pt x="17" y="68"/>
                </a:lnTo>
                <a:lnTo>
                  <a:pt x="16" y="68"/>
                </a:lnTo>
                <a:lnTo>
                  <a:pt x="14" y="68"/>
                </a:lnTo>
                <a:lnTo>
                  <a:pt x="13" y="68"/>
                </a:lnTo>
                <a:lnTo>
                  <a:pt x="11" y="67"/>
                </a:lnTo>
                <a:lnTo>
                  <a:pt x="10" y="67"/>
                </a:lnTo>
                <a:lnTo>
                  <a:pt x="8" y="66"/>
                </a:lnTo>
                <a:lnTo>
                  <a:pt x="7" y="65"/>
                </a:lnTo>
                <a:lnTo>
                  <a:pt x="6" y="64"/>
                </a:lnTo>
                <a:lnTo>
                  <a:pt x="5" y="63"/>
                </a:lnTo>
                <a:lnTo>
                  <a:pt x="4" y="62"/>
                </a:lnTo>
                <a:lnTo>
                  <a:pt x="3" y="61"/>
                </a:lnTo>
                <a:lnTo>
                  <a:pt x="2" y="59"/>
                </a:lnTo>
                <a:lnTo>
                  <a:pt x="1" y="58"/>
                </a:lnTo>
                <a:lnTo>
                  <a:pt x="0" y="56"/>
                </a:lnTo>
                <a:lnTo>
                  <a:pt x="0" y="54"/>
                </a:lnTo>
                <a:lnTo>
                  <a:pt x="0" y="51"/>
                </a:lnTo>
                <a:lnTo>
                  <a:pt x="0" y="49"/>
                </a:lnTo>
                <a:lnTo>
                  <a:pt x="0" y="47"/>
                </a:lnTo>
                <a:lnTo>
                  <a:pt x="0" y="45"/>
                </a:lnTo>
                <a:lnTo>
                  <a:pt x="0" y="43"/>
                </a:lnTo>
                <a:lnTo>
                  <a:pt x="1" y="41"/>
                </a:lnTo>
                <a:lnTo>
                  <a:pt x="1" y="39"/>
                </a:lnTo>
                <a:lnTo>
                  <a:pt x="2" y="37"/>
                </a:lnTo>
                <a:lnTo>
                  <a:pt x="3" y="36"/>
                </a:lnTo>
                <a:lnTo>
                  <a:pt x="4" y="35"/>
                </a:lnTo>
                <a:lnTo>
                  <a:pt x="5" y="33"/>
                </a:lnTo>
                <a:lnTo>
                  <a:pt x="6" y="32"/>
                </a:lnTo>
                <a:lnTo>
                  <a:pt x="7" y="31"/>
                </a:lnTo>
                <a:lnTo>
                  <a:pt x="9" y="31"/>
                </a:lnTo>
                <a:lnTo>
                  <a:pt x="10" y="30"/>
                </a:lnTo>
                <a:lnTo>
                  <a:pt x="12" y="29"/>
                </a:lnTo>
                <a:lnTo>
                  <a:pt x="13" y="29"/>
                </a:lnTo>
                <a:lnTo>
                  <a:pt x="15" y="29"/>
                </a:lnTo>
                <a:lnTo>
                  <a:pt x="27" y="26"/>
                </a:lnTo>
                <a:lnTo>
                  <a:pt x="28" y="26"/>
                </a:lnTo>
                <a:lnTo>
                  <a:pt x="28" y="26"/>
                </a:lnTo>
                <a:lnTo>
                  <a:pt x="29" y="26"/>
                </a:lnTo>
                <a:lnTo>
                  <a:pt x="29" y="26"/>
                </a:lnTo>
                <a:lnTo>
                  <a:pt x="29" y="26"/>
                </a:lnTo>
                <a:lnTo>
                  <a:pt x="30" y="25"/>
                </a:lnTo>
                <a:lnTo>
                  <a:pt x="30" y="25"/>
                </a:lnTo>
                <a:lnTo>
                  <a:pt x="31" y="25"/>
                </a:lnTo>
                <a:lnTo>
                  <a:pt x="31" y="25"/>
                </a:lnTo>
                <a:lnTo>
                  <a:pt x="31" y="24"/>
                </a:lnTo>
                <a:lnTo>
                  <a:pt x="32" y="24"/>
                </a:lnTo>
                <a:lnTo>
                  <a:pt x="32" y="23"/>
                </a:lnTo>
                <a:lnTo>
                  <a:pt x="32" y="23"/>
                </a:lnTo>
                <a:lnTo>
                  <a:pt x="32" y="22"/>
                </a:lnTo>
                <a:lnTo>
                  <a:pt x="32" y="22"/>
                </a:lnTo>
                <a:lnTo>
                  <a:pt x="32" y="21"/>
                </a:lnTo>
                <a:lnTo>
                  <a:pt x="32" y="20"/>
                </a:lnTo>
                <a:lnTo>
                  <a:pt x="32" y="19"/>
                </a:lnTo>
                <a:lnTo>
                  <a:pt x="32" y="18"/>
                </a:lnTo>
                <a:lnTo>
                  <a:pt x="31" y="17"/>
                </a:lnTo>
                <a:lnTo>
                  <a:pt x="31" y="16"/>
                </a:lnTo>
                <a:lnTo>
                  <a:pt x="30" y="16"/>
                </a:lnTo>
                <a:lnTo>
                  <a:pt x="30" y="15"/>
                </a:lnTo>
                <a:lnTo>
                  <a:pt x="29" y="15"/>
                </a:lnTo>
                <a:lnTo>
                  <a:pt x="28" y="14"/>
                </a:lnTo>
                <a:lnTo>
                  <a:pt x="28" y="14"/>
                </a:lnTo>
                <a:lnTo>
                  <a:pt x="27" y="14"/>
                </a:lnTo>
                <a:lnTo>
                  <a:pt x="26" y="14"/>
                </a:lnTo>
                <a:lnTo>
                  <a:pt x="25" y="14"/>
                </a:lnTo>
                <a:lnTo>
                  <a:pt x="25" y="14"/>
                </a:lnTo>
                <a:lnTo>
                  <a:pt x="24" y="14"/>
                </a:lnTo>
                <a:lnTo>
                  <a:pt x="23" y="14"/>
                </a:lnTo>
                <a:lnTo>
                  <a:pt x="22" y="14"/>
                </a:lnTo>
                <a:lnTo>
                  <a:pt x="21" y="14"/>
                </a:lnTo>
                <a:lnTo>
                  <a:pt x="20" y="14"/>
                </a:lnTo>
                <a:lnTo>
                  <a:pt x="19" y="15"/>
                </a:lnTo>
                <a:lnTo>
                  <a:pt x="18" y="15"/>
                </a:lnTo>
                <a:lnTo>
                  <a:pt x="18" y="16"/>
                </a:lnTo>
                <a:lnTo>
                  <a:pt x="17" y="16"/>
                </a:lnTo>
                <a:lnTo>
                  <a:pt x="16" y="17"/>
                </a:lnTo>
                <a:lnTo>
                  <a:pt x="16" y="17"/>
                </a:lnTo>
                <a:lnTo>
                  <a:pt x="16" y="18"/>
                </a:lnTo>
                <a:lnTo>
                  <a:pt x="15" y="19"/>
                </a:lnTo>
                <a:lnTo>
                  <a:pt x="15" y="20"/>
                </a:lnTo>
                <a:lnTo>
                  <a:pt x="15" y="20"/>
                </a:lnTo>
                <a:lnTo>
                  <a:pt x="15" y="21"/>
                </a:lnTo>
                <a:lnTo>
                  <a:pt x="15" y="22"/>
                </a:lnTo>
                <a:lnTo>
                  <a:pt x="15" y="23"/>
                </a:lnTo>
                <a:lnTo>
                  <a:pt x="1" y="23"/>
                </a:lnTo>
                <a:lnTo>
                  <a:pt x="2" y="19"/>
                </a:lnTo>
                <a:lnTo>
                  <a:pt x="2" y="16"/>
                </a:lnTo>
                <a:lnTo>
                  <a:pt x="3" y="13"/>
                </a:lnTo>
                <a:lnTo>
                  <a:pt x="4" y="11"/>
                </a:lnTo>
                <a:lnTo>
                  <a:pt x="5" y="9"/>
                </a:lnTo>
                <a:lnTo>
                  <a:pt x="7" y="7"/>
                </a:lnTo>
                <a:lnTo>
                  <a:pt x="8" y="5"/>
                </a:lnTo>
                <a:lnTo>
                  <a:pt x="10" y="4"/>
                </a:lnTo>
                <a:lnTo>
                  <a:pt x="11" y="3"/>
                </a:lnTo>
                <a:lnTo>
                  <a:pt x="13" y="2"/>
                </a:lnTo>
                <a:lnTo>
                  <a:pt x="15" y="1"/>
                </a:lnTo>
                <a:lnTo>
                  <a:pt x="17" y="1"/>
                </a:lnTo>
                <a:lnTo>
                  <a:pt x="19" y="0"/>
                </a:lnTo>
                <a:lnTo>
                  <a:pt x="21" y="0"/>
                </a:lnTo>
                <a:lnTo>
                  <a:pt x="23" y="0"/>
                </a:lnTo>
                <a:lnTo>
                  <a:pt x="25" y="0"/>
                </a:lnTo>
                <a:lnTo>
                  <a:pt x="26" y="0"/>
                </a:lnTo>
                <a:lnTo>
                  <a:pt x="28" y="0"/>
                </a:lnTo>
                <a:lnTo>
                  <a:pt x="29" y="0"/>
                </a:lnTo>
                <a:lnTo>
                  <a:pt x="31" y="1"/>
                </a:lnTo>
                <a:lnTo>
                  <a:pt x="33" y="1"/>
                </a:lnTo>
                <a:lnTo>
                  <a:pt x="35" y="2"/>
                </a:lnTo>
                <a:lnTo>
                  <a:pt x="36" y="3"/>
                </a:lnTo>
                <a:lnTo>
                  <a:pt x="38" y="4"/>
                </a:lnTo>
                <a:lnTo>
                  <a:pt x="40" y="5"/>
                </a:lnTo>
                <a:lnTo>
                  <a:pt x="41" y="6"/>
                </a:lnTo>
                <a:lnTo>
                  <a:pt x="42" y="7"/>
                </a:lnTo>
                <a:lnTo>
                  <a:pt x="44" y="9"/>
                </a:lnTo>
                <a:lnTo>
                  <a:pt x="44" y="11"/>
                </a:lnTo>
                <a:lnTo>
                  <a:pt x="45" y="13"/>
                </a:lnTo>
                <a:lnTo>
                  <a:pt x="46" y="16"/>
                </a:lnTo>
                <a:lnTo>
                  <a:pt x="46" y="19"/>
                </a:lnTo>
                <a:lnTo>
                  <a:pt x="46" y="54"/>
                </a:lnTo>
                <a:close/>
                <a:moveTo>
                  <a:pt x="32" y="35"/>
                </a:moveTo>
                <a:lnTo>
                  <a:pt x="32" y="35"/>
                </a:lnTo>
                <a:lnTo>
                  <a:pt x="32" y="35"/>
                </a:lnTo>
                <a:lnTo>
                  <a:pt x="31" y="35"/>
                </a:lnTo>
                <a:lnTo>
                  <a:pt x="31" y="36"/>
                </a:lnTo>
                <a:lnTo>
                  <a:pt x="31" y="36"/>
                </a:lnTo>
                <a:lnTo>
                  <a:pt x="30" y="36"/>
                </a:lnTo>
                <a:lnTo>
                  <a:pt x="30" y="36"/>
                </a:lnTo>
                <a:lnTo>
                  <a:pt x="29" y="37"/>
                </a:lnTo>
                <a:lnTo>
                  <a:pt x="29" y="37"/>
                </a:lnTo>
                <a:lnTo>
                  <a:pt x="28" y="37"/>
                </a:lnTo>
                <a:lnTo>
                  <a:pt x="27" y="37"/>
                </a:lnTo>
                <a:lnTo>
                  <a:pt x="26" y="37"/>
                </a:lnTo>
                <a:lnTo>
                  <a:pt x="26" y="38"/>
                </a:lnTo>
                <a:lnTo>
                  <a:pt x="25" y="38"/>
                </a:lnTo>
                <a:lnTo>
                  <a:pt x="24" y="38"/>
                </a:lnTo>
                <a:lnTo>
                  <a:pt x="23" y="38"/>
                </a:lnTo>
                <a:lnTo>
                  <a:pt x="22" y="39"/>
                </a:lnTo>
                <a:lnTo>
                  <a:pt x="21" y="39"/>
                </a:lnTo>
                <a:lnTo>
                  <a:pt x="20" y="39"/>
                </a:lnTo>
                <a:lnTo>
                  <a:pt x="19" y="39"/>
                </a:lnTo>
                <a:lnTo>
                  <a:pt x="18" y="40"/>
                </a:lnTo>
                <a:lnTo>
                  <a:pt x="18" y="40"/>
                </a:lnTo>
                <a:lnTo>
                  <a:pt x="17" y="40"/>
                </a:lnTo>
                <a:lnTo>
                  <a:pt x="16" y="41"/>
                </a:lnTo>
                <a:lnTo>
                  <a:pt x="16" y="41"/>
                </a:lnTo>
                <a:lnTo>
                  <a:pt x="15" y="42"/>
                </a:lnTo>
                <a:lnTo>
                  <a:pt x="15" y="43"/>
                </a:lnTo>
                <a:lnTo>
                  <a:pt x="14" y="44"/>
                </a:lnTo>
                <a:lnTo>
                  <a:pt x="14" y="45"/>
                </a:lnTo>
                <a:lnTo>
                  <a:pt x="14" y="46"/>
                </a:lnTo>
                <a:lnTo>
                  <a:pt x="13" y="47"/>
                </a:lnTo>
                <a:lnTo>
                  <a:pt x="13" y="48"/>
                </a:lnTo>
                <a:lnTo>
                  <a:pt x="13" y="49"/>
                </a:lnTo>
                <a:lnTo>
                  <a:pt x="14" y="50"/>
                </a:lnTo>
                <a:lnTo>
                  <a:pt x="14" y="51"/>
                </a:lnTo>
                <a:lnTo>
                  <a:pt x="14" y="52"/>
                </a:lnTo>
                <a:lnTo>
                  <a:pt x="14" y="52"/>
                </a:lnTo>
                <a:lnTo>
                  <a:pt x="15" y="53"/>
                </a:lnTo>
                <a:lnTo>
                  <a:pt x="15" y="54"/>
                </a:lnTo>
                <a:lnTo>
                  <a:pt x="16" y="54"/>
                </a:lnTo>
                <a:lnTo>
                  <a:pt x="16" y="54"/>
                </a:lnTo>
                <a:lnTo>
                  <a:pt x="17" y="55"/>
                </a:lnTo>
                <a:lnTo>
                  <a:pt x="17" y="55"/>
                </a:lnTo>
                <a:lnTo>
                  <a:pt x="18" y="55"/>
                </a:lnTo>
                <a:lnTo>
                  <a:pt x="18" y="55"/>
                </a:lnTo>
                <a:lnTo>
                  <a:pt x="19" y="56"/>
                </a:lnTo>
                <a:lnTo>
                  <a:pt x="19" y="56"/>
                </a:lnTo>
                <a:lnTo>
                  <a:pt x="20" y="56"/>
                </a:lnTo>
                <a:lnTo>
                  <a:pt x="21" y="56"/>
                </a:lnTo>
                <a:lnTo>
                  <a:pt x="22" y="55"/>
                </a:lnTo>
                <a:lnTo>
                  <a:pt x="23" y="55"/>
                </a:lnTo>
                <a:lnTo>
                  <a:pt x="24" y="55"/>
                </a:lnTo>
                <a:lnTo>
                  <a:pt x="25" y="54"/>
                </a:lnTo>
                <a:lnTo>
                  <a:pt x="26" y="54"/>
                </a:lnTo>
                <a:lnTo>
                  <a:pt x="27" y="53"/>
                </a:lnTo>
                <a:lnTo>
                  <a:pt x="28" y="52"/>
                </a:lnTo>
                <a:lnTo>
                  <a:pt x="29" y="51"/>
                </a:lnTo>
                <a:lnTo>
                  <a:pt x="30" y="51"/>
                </a:lnTo>
                <a:lnTo>
                  <a:pt x="31" y="49"/>
                </a:lnTo>
                <a:lnTo>
                  <a:pt x="31" y="48"/>
                </a:lnTo>
                <a:lnTo>
                  <a:pt x="32" y="47"/>
                </a:lnTo>
                <a:lnTo>
                  <a:pt x="32" y="46"/>
                </a:lnTo>
                <a:lnTo>
                  <a:pt x="32" y="45"/>
                </a:lnTo>
                <a:lnTo>
                  <a:pt x="32" y="43"/>
                </a:lnTo>
                <a:lnTo>
                  <a:pt x="3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62" name="Freeform 158"/>
          <p:cNvSpPr>
            <a:spLocks/>
          </p:cNvSpPr>
          <p:nvPr/>
        </p:nvSpPr>
        <p:spPr bwMode="auto">
          <a:xfrm>
            <a:off x="2224088" y="2779713"/>
            <a:ext cx="46037" cy="131762"/>
          </a:xfrm>
          <a:custGeom>
            <a:avLst/>
            <a:gdLst>
              <a:gd name="T0" fmla="*/ 29 w 29"/>
              <a:gd name="T1" fmla="*/ 18 h 83"/>
              <a:gd name="T2" fmla="*/ 21 w 29"/>
              <a:gd name="T3" fmla="*/ 30 h 83"/>
              <a:gd name="T4" fmla="*/ 21 w 29"/>
              <a:gd name="T5" fmla="*/ 65 h 83"/>
              <a:gd name="T6" fmla="*/ 21 w 29"/>
              <a:gd name="T7" fmla="*/ 67 h 83"/>
              <a:gd name="T8" fmla="*/ 21 w 29"/>
              <a:gd name="T9" fmla="*/ 68 h 83"/>
              <a:gd name="T10" fmla="*/ 21 w 29"/>
              <a:gd name="T11" fmla="*/ 69 h 83"/>
              <a:gd name="T12" fmla="*/ 22 w 29"/>
              <a:gd name="T13" fmla="*/ 69 h 83"/>
              <a:gd name="T14" fmla="*/ 22 w 29"/>
              <a:gd name="T15" fmla="*/ 70 h 83"/>
              <a:gd name="T16" fmla="*/ 24 w 29"/>
              <a:gd name="T17" fmla="*/ 70 h 83"/>
              <a:gd name="T18" fmla="*/ 25 w 29"/>
              <a:gd name="T19" fmla="*/ 70 h 83"/>
              <a:gd name="T20" fmla="*/ 27 w 29"/>
              <a:gd name="T21" fmla="*/ 70 h 83"/>
              <a:gd name="T22" fmla="*/ 27 w 29"/>
              <a:gd name="T23" fmla="*/ 70 h 83"/>
              <a:gd name="T24" fmla="*/ 27 w 29"/>
              <a:gd name="T25" fmla="*/ 70 h 83"/>
              <a:gd name="T26" fmla="*/ 28 w 29"/>
              <a:gd name="T27" fmla="*/ 70 h 83"/>
              <a:gd name="T28" fmla="*/ 28 w 29"/>
              <a:gd name="T29" fmla="*/ 70 h 83"/>
              <a:gd name="T30" fmla="*/ 28 w 29"/>
              <a:gd name="T31" fmla="*/ 70 h 83"/>
              <a:gd name="T32" fmla="*/ 29 w 29"/>
              <a:gd name="T33" fmla="*/ 70 h 83"/>
              <a:gd name="T34" fmla="*/ 29 w 29"/>
              <a:gd name="T35" fmla="*/ 70 h 83"/>
              <a:gd name="T36" fmla="*/ 29 w 29"/>
              <a:gd name="T37" fmla="*/ 83 h 83"/>
              <a:gd name="T38" fmla="*/ 28 w 29"/>
              <a:gd name="T39" fmla="*/ 83 h 83"/>
              <a:gd name="T40" fmla="*/ 28 w 29"/>
              <a:gd name="T41" fmla="*/ 83 h 83"/>
              <a:gd name="T42" fmla="*/ 27 w 29"/>
              <a:gd name="T43" fmla="*/ 83 h 83"/>
              <a:gd name="T44" fmla="*/ 26 w 29"/>
              <a:gd name="T45" fmla="*/ 83 h 83"/>
              <a:gd name="T46" fmla="*/ 25 w 29"/>
              <a:gd name="T47" fmla="*/ 83 h 83"/>
              <a:gd name="T48" fmla="*/ 24 w 29"/>
              <a:gd name="T49" fmla="*/ 83 h 83"/>
              <a:gd name="T50" fmla="*/ 23 w 29"/>
              <a:gd name="T51" fmla="*/ 83 h 83"/>
              <a:gd name="T52" fmla="*/ 23 w 29"/>
              <a:gd name="T53" fmla="*/ 83 h 83"/>
              <a:gd name="T54" fmla="*/ 19 w 29"/>
              <a:gd name="T55" fmla="*/ 83 h 83"/>
              <a:gd name="T56" fmla="*/ 15 w 29"/>
              <a:gd name="T57" fmla="*/ 82 h 83"/>
              <a:gd name="T58" fmla="*/ 12 w 29"/>
              <a:gd name="T59" fmla="*/ 81 h 83"/>
              <a:gd name="T60" fmla="*/ 10 w 29"/>
              <a:gd name="T61" fmla="*/ 80 h 83"/>
              <a:gd name="T62" fmla="*/ 9 w 29"/>
              <a:gd name="T63" fmla="*/ 78 h 83"/>
              <a:gd name="T64" fmla="*/ 8 w 29"/>
              <a:gd name="T65" fmla="*/ 76 h 83"/>
              <a:gd name="T66" fmla="*/ 7 w 29"/>
              <a:gd name="T67" fmla="*/ 73 h 83"/>
              <a:gd name="T68" fmla="*/ 7 w 29"/>
              <a:gd name="T69" fmla="*/ 70 h 83"/>
              <a:gd name="T70" fmla="*/ 7 w 29"/>
              <a:gd name="T71" fmla="*/ 30 h 83"/>
              <a:gd name="T72" fmla="*/ 0 w 29"/>
              <a:gd name="T73" fmla="*/ 18 h 83"/>
              <a:gd name="T74" fmla="*/ 7 w 29"/>
              <a:gd name="T75" fmla="*/ 0 h 83"/>
              <a:gd name="T76" fmla="*/ 21 w 29"/>
              <a:gd name="T77" fmla="*/ 1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83">
                <a:moveTo>
                  <a:pt x="21" y="18"/>
                </a:moveTo>
                <a:lnTo>
                  <a:pt x="29" y="18"/>
                </a:lnTo>
                <a:lnTo>
                  <a:pt x="29" y="30"/>
                </a:lnTo>
                <a:lnTo>
                  <a:pt x="21" y="30"/>
                </a:lnTo>
                <a:lnTo>
                  <a:pt x="21" y="65"/>
                </a:lnTo>
                <a:lnTo>
                  <a:pt x="21" y="65"/>
                </a:lnTo>
                <a:lnTo>
                  <a:pt x="21" y="66"/>
                </a:lnTo>
                <a:lnTo>
                  <a:pt x="21" y="67"/>
                </a:lnTo>
                <a:lnTo>
                  <a:pt x="21" y="67"/>
                </a:lnTo>
                <a:lnTo>
                  <a:pt x="21" y="68"/>
                </a:lnTo>
                <a:lnTo>
                  <a:pt x="21" y="68"/>
                </a:lnTo>
                <a:lnTo>
                  <a:pt x="21" y="69"/>
                </a:lnTo>
                <a:lnTo>
                  <a:pt x="21" y="69"/>
                </a:lnTo>
                <a:lnTo>
                  <a:pt x="22" y="69"/>
                </a:lnTo>
                <a:lnTo>
                  <a:pt x="22" y="69"/>
                </a:lnTo>
                <a:lnTo>
                  <a:pt x="22" y="70"/>
                </a:lnTo>
                <a:lnTo>
                  <a:pt x="23" y="70"/>
                </a:lnTo>
                <a:lnTo>
                  <a:pt x="24" y="70"/>
                </a:lnTo>
                <a:lnTo>
                  <a:pt x="24" y="70"/>
                </a:lnTo>
                <a:lnTo>
                  <a:pt x="25" y="70"/>
                </a:lnTo>
                <a:lnTo>
                  <a:pt x="26" y="70"/>
                </a:lnTo>
                <a:lnTo>
                  <a:pt x="27" y="70"/>
                </a:lnTo>
                <a:lnTo>
                  <a:pt x="27" y="70"/>
                </a:lnTo>
                <a:lnTo>
                  <a:pt x="27" y="70"/>
                </a:lnTo>
                <a:lnTo>
                  <a:pt x="27" y="70"/>
                </a:lnTo>
                <a:lnTo>
                  <a:pt x="27" y="70"/>
                </a:lnTo>
                <a:lnTo>
                  <a:pt x="27" y="70"/>
                </a:lnTo>
                <a:lnTo>
                  <a:pt x="28" y="70"/>
                </a:lnTo>
                <a:lnTo>
                  <a:pt x="28" y="70"/>
                </a:lnTo>
                <a:lnTo>
                  <a:pt x="28" y="70"/>
                </a:lnTo>
                <a:lnTo>
                  <a:pt x="28" y="70"/>
                </a:lnTo>
                <a:lnTo>
                  <a:pt x="28" y="70"/>
                </a:lnTo>
                <a:lnTo>
                  <a:pt x="28" y="70"/>
                </a:lnTo>
                <a:lnTo>
                  <a:pt x="29" y="70"/>
                </a:lnTo>
                <a:lnTo>
                  <a:pt x="29" y="70"/>
                </a:lnTo>
                <a:lnTo>
                  <a:pt x="29" y="70"/>
                </a:lnTo>
                <a:lnTo>
                  <a:pt x="29" y="70"/>
                </a:lnTo>
                <a:lnTo>
                  <a:pt x="29" y="83"/>
                </a:lnTo>
                <a:lnTo>
                  <a:pt x="29" y="83"/>
                </a:lnTo>
                <a:lnTo>
                  <a:pt x="28" y="83"/>
                </a:lnTo>
                <a:lnTo>
                  <a:pt x="28" y="83"/>
                </a:lnTo>
                <a:lnTo>
                  <a:pt x="28" y="83"/>
                </a:lnTo>
                <a:lnTo>
                  <a:pt x="27" y="83"/>
                </a:lnTo>
                <a:lnTo>
                  <a:pt x="27" y="83"/>
                </a:lnTo>
                <a:lnTo>
                  <a:pt x="26" y="83"/>
                </a:lnTo>
                <a:lnTo>
                  <a:pt x="26" y="83"/>
                </a:lnTo>
                <a:lnTo>
                  <a:pt x="25" y="83"/>
                </a:lnTo>
                <a:lnTo>
                  <a:pt x="25" y="83"/>
                </a:lnTo>
                <a:lnTo>
                  <a:pt x="25" y="83"/>
                </a:lnTo>
                <a:lnTo>
                  <a:pt x="24" y="83"/>
                </a:lnTo>
                <a:lnTo>
                  <a:pt x="24" y="83"/>
                </a:lnTo>
                <a:lnTo>
                  <a:pt x="23" y="83"/>
                </a:lnTo>
                <a:lnTo>
                  <a:pt x="23" y="83"/>
                </a:lnTo>
                <a:lnTo>
                  <a:pt x="23" y="83"/>
                </a:lnTo>
                <a:lnTo>
                  <a:pt x="21" y="83"/>
                </a:lnTo>
                <a:lnTo>
                  <a:pt x="19" y="83"/>
                </a:lnTo>
                <a:lnTo>
                  <a:pt x="17" y="82"/>
                </a:lnTo>
                <a:lnTo>
                  <a:pt x="15" y="82"/>
                </a:lnTo>
                <a:lnTo>
                  <a:pt x="14" y="82"/>
                </a:lnTo>
                <a:lnTo>
                  <a:pt x="12" y="81"/>
                </a:lnTo>
                <a:lnTo>
                  <a:pt x="11" y="80"/>
                </a:lnTo>
                <a:lnTo>
                  <a:pt x="10" y="80"/>
                </a:lnTo>
                <a:lnTo>
                  <a:pt x="9" y="79"/>
                </a:lnTo>
                <a:lnTo>
                  <a:pt x="9" y="78"/>
                </a:lnTo>
                <a:lnTo>
                  <a:pt x="8" y="77"/>
                </a:lnTo>
                <a:lnTo>
                  <a:pt x="8" y="76"/>
                </a:lnTo>
                <a:lnTo>
                  <a:pt x="7" y="75"/>
                </a:lnTo>
                <a:lnTo>
                  <a:pt x="7" y="73"/>
                </a:lnTo>
                <a:lnTo>
                  <a:pt x="7" y="72"/>
                </a:lnTo>
                <a:lnTo>
                  <a:pt x="7" y="70"/>
                </a:lnTo>
                <a:lnTo>
                  <a:pt x="7" y="69"/>
                </a:lnTo>
                <a:lnTo>
                  <a:pt x="7" y="30"/>
                </a:lnTo>
                <a:lnTo>
                  <a:pt x="0" y="30"/>
                </a:lnTo>
                <a:lnTo>
                  <a:pt x="0" y="18"/>
                </a:lnTo>
                <a:lnTo>
                  <a:pt x="7" y="18"/>
                </a:lnTo>
                <a:lnTo>
                  <a:pt x="7" y="0"/>
                </a:lnTo>
                <a:lnTo>
                  <a:pt x="21" y="0"/>
                </a:lnTo>
                <a:lnTo>
                  <a:pt x="2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63" name="Freeform 159"/>
          <p:cNvSpPr>
            <a:spLocks noEditPoints="1"/>
          </p:cNvSpPr>
          <p:nvPr/>
        </p:nvSpPr>
        <p:spPr bwMode="auto">
          <a:xfrm>
            <a:off x="2284413" y="2770188"/>
            <a:ext cx="22225" cy="139700"/>
          </a:xfrm>
          <a:custGeom>
            <a:avLst/>
            <a:gdLst>
              <a:gd name="T0" fmla="*/ 14 w 14"/>
              <a:gd name="T1" fmla="*/ 24 h 88"/>
              <a:gd name="T2" fmla="*/ 14 w 14"/>
              <a:gd name="T3" fmla="*/ 88 h 88"/>
              <a:gd name="T4" fmla="*/ 0 w 14"/>
              <a:gd name="T5" fmla="*/ 88 h 88"/>
              <a:gd name="T6" fmla="*/ 0 w 14"/>
              <a:gd name="T7" fmla="*/ 24 h 88"/>
              <a:gd name="T8" fmla="*/ 14 w 14"/>
              <a:gd name="T9" fmla="*/ 24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4"/>
                </a:moveTo>
                <a:lnTo>
                  <a:pt x="14" y="88"/>
                </a:lnTo>
                <a:lnTo>
                  <a:pt x="0" y="88"/>
                </a:lnTo>
                <a:lnTo>
                  <a:pt x="0" y="24"/>
                </a:lnTo>
                <a:lnTo>
                  <a:pt x="14" y="24"/>
                </a:lnTo>
                <a:close/>
                <a:moveTo>
                  <a:pt x="14" y="16"/>
                </a:moveTo>
                <a:lnTo>
                  <a:pt x="0" y="16"/>
                </a:lnTo>
                <a:lnTo>
                  <a:pt x="0" y="0"/>
                </a:lnTo>
                <a:lnTo>
                  <a:pt x="14" y="0"/>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64" name="Freeform 160"/>
          <p:cNvSpPr>
            <a:spLocks noEditPoints="1"/>
          </p:cNvSpPr>
          <p:nvPr/>
        </p:nvSpPr>
        <p:spPr bwMode="auto">
          <a:xfrm>
            <a:off x="2322513" y="2805113"/>
            <a:ext cx="85725" cy="107950"/>
          </a:xfrm>
          <a:custGeom>
            <a:avLst/>
            <a:gdLst>
              <a:gd name="T0" fmla="*/ 22 w 54"/>
              <a:gd name="T1" fmla="*/ 67 h 68"/>
              <a:gd name="T2" fmla="*/ 15 w 54"/>
              <a:gd name="T3" fmla="*/ 65 h 68"/>
              <a:gd name="T4" fmla="*/ 8 w 54"/>
              <a:gd name="T5" fmla="*/ 60 h 68"/>
              <a:gd name="T6" fmla="*/ 4 w 54"/>
              <a:gd name="T7" fmla="*/ 52 h 68"/>
              <a:gd name="T8" fmla="*/ 1 w 54"/>
              <a:gd name="T9" fmla="*/ 42 h 68"/>
              <a:gd name="T10" fmla="*/ 1 w 54"/>
              <a:gd name="T11" fmla="*/ 30 h 68"/>
              <a:gd name="T12" fmla="*/ 3 w 54"/>
              <a:gd name="T13" fmla="*/ 19 h 68"/>
              <a:gd name="T14" fmla="*/ 7 w 54"/>
              <a:gd name="T15" fmla="*/ 11 h 68"/>
              <a:gd name="T16" fmla="*/ 12 w 54"/>
              <a:gd name="T17" fmla="*/ 5 h 68"/>
              <a:gd name="T18" fmla="*/ 19 w 54"/>
              <a:gd name="T19" fmla="*/ 1 h 68"/>
              <a:gd name="T20" fmla="*/ 27 w 54"/>
              <a:gd name="T21" fmla="*/ 0 h 68"/>
              <a:gd name="T22" fmla="*/ 35 w 54"/>
              <a:gd name="T23" fmla="*/ 1 h 68"/>
              <a:gd name="T24" fmla="*/ 42 w 54"/>
              <a:gd name="T25" fmla="*/ 5 h 68"/>
              <a:gd name="T26" fmla="*/ 48 w 54"/>
              <a:gd name="T27" fmla="*/ 11 h 68"/>
              <a:gd name="T28" fmla="*/ 52 w 54"/>
              <a:gd name="T29" fmla="*/ 19 h 68"/>
              <a:gd name="T30" fmla="*/ 54 w 54"/>
              <a:gd name="T31" fmla="*/ 30 h 68"/>
              <a:gd name="T32" fmla="*/ 53 w 54"/>
              <a:gd name="T33" fmla="*/ 42 h 68"/>
              <a:gd name="T34" fmla="*/ 51 w 54"/>
              <a:gd name="T35" fmla="*/ 52 h 68"/>
              <a:gd name="T36" fmla="*/ 46 w 54"/>
              <a:gd name="T37" fmla="*/ 60 h 68"/>
              <a:gd name="T38" fmla="*/ 40 w 54"/>
              <a:gd name="T39" fmla="*/ 65 h 68"/>
              <a:gd name="T40" fmla="*/ 32 w 54"/>
              <a:gd name="T41" fmla="*/ 67 h 68"/>
              <a:gd name="T42" fmla="*/ 27 w 54"/>
              <a:gd name="T43" fmla="*/ 15 h 68"/>
              <a:gd name="T44" fmla="*/ 22 w 54"/>
              <a:gd name="T45" fmla="*/ 16 h 68"/>
              <a:gd name="T46" fmla="*/ 18 w 54"/>
              <a:gd name="T47" fmla="*/ 18 h 68"/>
              <a:gd name="T48" fmla="*/ 16 w 54"/>
              <a:gd name="T49" fmla="*/ 23 h 68"/>
              <a:gd name="T50" fmla="*/ 15 w 54"/>
              <a:gd name="T51" fmla="*/ 27 h 68"/>
              <a:gd name="T52" fmla="*/ 15 w 54"/>
              <a:gd name="T53" fmla="*/ 32 h 68"/>
              <a:gd name="T54" fmla="*/ 15 w 54"/>
              <a:gd name="T55" fmla="*/ 37 h 68"/>
              <a:gd name="T56" fmla="*/ 15 w 54"/>
              <a:gd name="T57" fmla="*/ 42 h 68"/>
              <a:gd name="T58" fmla="*/ 17 w 54"/>
              <a:gd name="T59" fmla="*/ 47 h 68"/>
              <a:gd name="T60" fmla="*/ 19 w 54"/>
              <a:gd name="T61" fmla="*/ 51 h 68"/>
              <a:gd name="T62" fmla="*/ 24 w 54"/>
              <a:gd name="T63" fmla="*/ 53 h 68"/>
              <a:gd name="T64" fmla="*/ 29 w 54"/>
              <a:gd name="T65" fmla="*/ 53 h 68"/>
              <a:gd name="T66" fmla="*/ 34 w 54"/>
              <a:gd name="T67" fmla="*/ 52 h 68"/>
              <a:gd name="T68" fmla="*/ 37 w 54"/>
              <a:gd name="T69" fmla="*/ 48 h 68"/>
              <a:gd name="T70" fmla="*/ 39 w 54"/>
              <a:gd name="T71" fmla="*/ 44 h 68"/>
              <a:gd name="T72" fmla="*/ 40 w 54"/>
              <a:gd name="T73" fmla="*/ 39 h 68"/>
              <a:gd name="T74" fmla="*/ 40 w 54"/>
              <a:gd name="T75" fmla="*/ 34 h 68"/>
              <a:gd name="T76" fmla="*/ 40 w 54"/>
              <a:gd name="T77" fmla="*/ 29 h 68"/>
              <a:gd name="T78" fmla="*/ 39 w 54"/>
              <a:gd name="T79" fmla="*/ 24 h 68"/>
              <a:gd name="T80" fmla="*/ 37 w 54"/>
              <a:gd name="T81" fmla="*/ 20 h 68"/>
              <a:gd name="T82" fmla="*/ 34 w 54"/>
              <a:gd name="T83" fmla="*/ 16 h 68"/>
              <a:gd name="T84" fmla="*/ 29 w 54"/>
              <a:gd name="T85"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8">
                <a:moveTo>
                  <a:pt x="27" y="68"/>
                </a:moveTo>
                <a:lnTo>
                  <a:pt x="24" y="68"/>
                </a:lnTo>
                <a:lnTo>
                  <a:pt x="22" y="67"/>
                </a:lnTo>
                <a:lnTo>
                  <a:pt x="19" y="67"/>
                </a:lnTo>
                <a:lnTo>
                  <a:pt x="17" y="66"/>
                </a:lnTo>
                <a:lnTo>
                  <a:pt x="15" y="65"/>
                </a:lnTo>
                <a:lnTo>
                  <a:pt x="12" y="63"/>
                </a:lnTo>
                <a:lnTo>
                  <a:pt x="10" y="62"/>
                </a:lnTo>
                <a:lnTo>
                  <a:pt x="8" y="60"/>
                </a:lnTo>
                <a:lnTo>
                  <a:pt x="7" y="57"/>
                </a:lnTo>
                <a:lnTo>
                  <a:pt x="5" y="55"/>
                </a:lnTo>
                <a:lnTo>
                  <a:pt x="4" y="52"/>
                </a:lnTo>
                <a:lnTo>
                  <a:pt x="3" y="49"/>
                </a:lnTo>
                <a:lnTo>
                  <a:pt x="2" y="46"/>
                </a:lnTo>
                <a:lnTo>
                  <a:pt x="1" y="42"/>
                </a:lnTo>
                <a:lnTo>
                  <a:pt x="1" y="38"/>
                </a:lnTo>
                <a:lnTo>
                  <a:pt x="0" y="34"/>
                </a:lnTo>
                <a:lnTo>
                  <a:pt x="1" y="30"/>
                </a:lnTo>
                <a:lnTo>
                  <a:pt x="1" y="26"/>
                </a:lnTo>
                <a:lnTo>
                  <a:pt x="2" y="22"/>
                </a:lnTo>
                <a:lnTo>
                  <a:pt x="3" y="19"/>
                </a:lnTo>
                <a:lnTo>
                  <a:pt x="4" y="16"/>
                </a:lnTo>
                <a:lnTo>
                  <a:pt x="5" y="13"/>
                </a:lnTo>
                <a:lnTo>
                  <a:pt x="7" y="11"/>
                </a:lnTo>
                <a:lnTo>
                  <a:pt x="8" y="8"/>
                </a:lnTo>
                <a:lnTo>
                  <a:pt x="10" y="6"/>
                </a:lnTo>
                <a:lnTo>
                  <a:pt x="12" y="5"/>
                </a:lnTo>
                <a:lnTo>
                  <a:pt x="15" y="3"/>
                </a:lnTo>
                <a:lnTo>
                  <a:pt x="17" y="2"/>
                </a:lnTo>
                <a:lnTo>
                  <a:pt x="19" y="1"/>
                </a:lnTo>
                <a:lnTo>
                  <a:pt x="22" y="1"/>
                </a:lnTo>
                <a:lnTo>
                  <a:pt x="24" y="0"/>
                </a:lnTo>
                <a:lnTo>
                  <a:pt x="27" y="0"/>
                </a:lnTo>
                <a:lnTo>
                  <a:pt x="30" y="0"/>
                </a:lnTo>
                <a:lnTo>
                  <a:pt x="32" y="1"/>
                </a:lnTo>
                <a:lnTo>
                  <a:pt x="35" y="1"/>
                </a:lnTo>
                <a:lnTo>
                  <a:pt x="37" y="2"/>
                </a:lnTo>
                <a:lnTo>
                  <a:pt x="40" y="3"/>
                </a:lnTo>
                <a:lnTo>
                  <a:pt x="42" y="5"/>
                </a:lnTo>
                <a:lnTo>
                  <a:pt x="44" y="6"/>
                </a:lnTo>
                <a:lnTo>
                  <a:pt x="46" y="8"/>
                </a:lnTo>
                <a:lnTo>
                  <a:pt x="48" y="11"/>
                </a:lnTo>
                <a:lnTo>
                  <a:pt x="49" y="13"/>
                </a:lnTo>
                <a:lnTo>
                  <a:pt x="51" y="16"/>
                </a:lnTo>
                <a:lnTo>
                  <a:pt x="52" y="19"/>
                </a:lnTo>
                <a:lnTo>
                  <a:pt x="53" y="22"/>
                </a:lnTo>
                <a:lnTo>
                  <a:pt x="53" y="26"/>
                </a:lnTo>
                <a:lnTo>
                  <a:pt x="54" y="30"/>
                </a:lnTo>
                <a:lnTo>
                  <a:pt x="54" y="34"/>
                </a:lnTo>
                <a:lnTo>
                  <a:pt x="54" y="38"/>
                </a:lnTo>
                <a:lnTo>
                  <a:pt x="53" y="42"/>
                </a:lnTo>
                <a:lnTo>
                  <a:pt x="53" y="46"/>
                </a:lnTo>
                <a:lnTo>
                  <a:pt x="52" y="49"/>
                </a:lnTo>
                <a:lnTo>
                  <a:pt x="51" y="52"/>
                </a:lnTo>
                <a:lnTo>
                  <a:pt x="49" y="55"/>
                </a:lnTo>
                <a:lnTo>
                  <a:pt x="48" y="57"/>
                </a:lnTo>
                <a:lnTo>
                  <a:pt x="46" y="60"/>
                </a:lnTo>
                <a:lnTo>
                  <a:pt x="44" y="62"/>
                </a:lnTo>
                <a:lnTo>
                  <a:pt x="42" y="63"/>
                </a:lnTo>
                <a:lnTo>
                  <a:pt x="40" y="65"/>
                </a:lnTo>
                <a:lnTo>
                  <a:pt x="37" y="66"/>
                </a:lnTo>
                <a:lnTo>
                  <a:pt x="35" y="67"/>
                </a:lnTo>
                <a:lnTo>
                  <a:pt x="32" y="67"/>
                </a:lnTo>
                <a:lnTo>
                  <a:pt x="30" y="68"/>
                </a:lnTo>
                <a:lnTo>
                  <a:pt x="27" y="68"/>
                </a:lnTo>
                <a:close/>
                <a:moveTo>
                  <a:pt x="27" y="15"/>
                </a:moveTo>
                <a:lnTo>
                  <a:pt x="25" y="15"/>
                </a:lnTo>
                <a:lnTo>
                  <a:pt x="24" y="15"/>
                </a:lnTo>
                <a:lnTo>
                  <a:pt x="22" y="16"/>
                </a:lnTo>
                <a:lnTo>
                  <a:pt x="21" y="16"/>
                </a:lnTo>
                <a:lnTo>
                  <a:pt x="19" y="17"/>
                </a:lnTo>
                <a:lnTo>
                  <a:pt x="18" y="18"/>
                </a:lnTo>
                <a:lnTo>
                  <a:pt x="18" y="20"/>
                </a:lnTo>
                <a:lnTo>
                  <a:pt x="17" y="21"/>
                </a:lnTo>
                <a:lnTo>
                  <a:pt x="16" y="23"/>
                </a:lnTo>
                <a:lnTo>
                  <a:pt x="16" y="24"/>
                </a:lnTo>
                <a:lnTo>
                  <a:pt x="15" y="26"/>
                </a:lnTo>
                <a:lnTo>
                  <a:pt x="15" y="27"/>
                </a:lnTo>
                <a:lnTo>
                  <a:pt x="15" y="29"/>
                </a:lnTo>
                <a:lnTo>
                  <a:pt x="15" y="31"/>
                </a:lnTo>
                <a:lnTo>
                  <a:pt x="15" y="32"/>
                </a:lnTo>
                <a:lnTo>
                  <a:pt x="15" y="34"/>
                </a:lnTo>
                <a:lnTo>
                  <a:pt x="15" y="36"/>
                </a:lnTo>
                <a:lnTo>
                  <a:pt x="15" y="37"/>
                </a:lnTo>
                <a:lnTo>
                  <a:pt x="15" y="39"/>
                </a:lnTo>
                <a:lnTo>
                  <a:pt x="15" y="41"/>
                </a:lnTo>
                <a:lnTo>
                  <a:pt x="15" y="42"/>
                </a:lnTo>
                <a:lnTo>
                  <a:pt x="16" y="44"/>
                </a:lnTo>
                <a:lnTo>
                  <a:pt x="16" y="45"/>
                </a:lnTo>
                <a:lnTo>
                  <a:pt x="17" y="47"/>
                </a:lnTo>
                <a:lnTo>
                  <a:pt x="18" y="48"/>
                </a:lnTo>
                <a:lnTo>
                  <a:pt x="18" y="49"/>
                </a:lnTo>
                <a:lnTo>
                  <a:pt x="19" y="51"/>
                </a:lnTo>
                <a:lnTo>
                  <a:pt x="21" y="52"/>
                </a:lnTo>
                <a:lnTo>
                  <a:pt x="22" y="52"/>
                </a:lnTo>
                <a:lnTo>
                  <a:pt x="24" y="53"/>
                </a:lnTo>
                <a:lnTo>
                  <a:pt x="25" y="53"/>
                </a:lnTo>
                <a:lnTo>
                  <a:pt x="27" y="54"/>
                </a:lnTo>
                <a:lnTo>
                  <a:pt x="29" y="53"/>
                </a:lnTo>
                <a:lnTo>
                  <a:pt x="31" y="53"/>
                </a:lnTo>
                <a:lnTo>
                  <a:pt x="32" y="52"/>
                </a:lnTo>
                <a:lnTo>
                  <a:pt x="34" y="52"/>
                </a:lnTo>
                <a:lnTo>
                  <a:pt x="35" y="51"/>
                </a:lnTo>
                <a:lnTo>
                  <a:pt x="36" y="49"/>
                </a:lnTo>
                <a:lnTo>
                  <a:pt x="37" y="48"/>
                </a:lnTo>
                <a:lnTo>
                  <a:pt x="37" y="47"/>
                </a:lnTo>
                <a:lnTo>
                  <a:pt x="38" y="45"/>
                </a:lnTo>
                <a:lnTo>
                  <a:pt x="39" y="44"/>
                </a:lnTo>
                <a:lnTo>
                  <a:pt x="39" y="42"/>
                </a:lnTo>
                <a:lnTo>
                  <a:pt x="39" y="41"/>
                </a:lnTo>
                <a:lnTo>
                  <a:pt x="40" y="39"/>
                </a:lnTo>
                <a:lnTo>
                  <a:pt x="40" y="37"/>
                </a:lnTo>
                <a:lnTo>
                  <a:pt x="40" y="36"/>
                </a:lnTo>
                <a:lnTo>
                  <a:pt x="40" y="34"/>
                </a:lnTo>
                <a:lnTo>
                  <a:pt x="40" y="32"/>
                </a:lnTo>
                <a:lnTo>
                  <a:pt x="40" y="31"/>
                </a:lnTo>
                <a:lnTo>
                  <a:pt x="40" y="29"/>
                </a:lnTo>
                <a:lnTo>
                  <a:pt x="39" y="27"/>
                </a:lnTo>
                <a:lnTo>
                  <a:pt x="39" y="26"/>
                </a:lnTo>
                <a:lnTo>
                  <a:pt x="39" y="24"/>
                </a:lnTo>
                <a:lnTo>
                  <a:pt x="38" y="23"/>
                </a:lnTo>
                <a:lnTo>
                  <a:pt x="37" y="21"/>
                </a:lnTo>
                <a:lnTo>
                  <a:pt x="37" y="20"/>
                </a:lnTo>
                <a:lnTo>
                  <a:pt x="36" y="18"/>
                </a:lnTo>
                <a:lnTo>
                  <a:pt x="35" y="17"/>
                </a:lnTo>
                <a:lnTo>
                  <a:pt x="34" y="16"/>
                </a:lnTo>
                <a:lnTo>
                  <a:pt x="32" y="16"/>
                </a:lnTo>
                <a:lnTo>
                  <a:pt x="31" y="15"/>
                </a:lnTo>
                <a:lnTo>
                  <a:pt x="29" y="15"/>
                </a:lnTo>
                <a:lnTo>
                  <a:pt x="2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65" name="Freeform 161"/>
          <p:cNvSpPr>
            <a:spLocks/>
          </p:cNvSpPr>
          <p:nvPr/>
        </p:nvSpPr>
        <p:spPr bwMode="auto">
          <a:xfrm>
            <a:off x="2424113" y="2805113"/>
            <a:ext cx="74612" cy="104775"/>
          </a:xfrm>
          <a:custGeom>
            <a:avLst/>
            <a:gdLst>
              <a:gd name="T0" fmla="*/ 33 w 47"/>
              <a:gd name="T1" fmla="*/ 66 h 66"/>
              <a:gd name="T2" fmla="*/ 33 w 47"/>
              <a:gd name="T3" fmla="*/ 26 h 66"/>
              <a:gd name="T4" fmla="*/ 33 w 47"/>
              <a:gd name="T5" fmla="*/ 24 h 66"/>
              <a:gd name="T6" fmla="*/ 33 w 47"/>
              <a:gd name="T7" fmla="*/ 22 h 66"/>
              <a:gd name="T8" fmla="*/ 33 w 47"/>
              <a:gd name="T9" fmla="*/ 20 h 66"/>
              <a:gd name="T10" fmla="*/ 32 w 47"/>
              <a:gd name="T11" fmla="*/ 18 h 66"/>
              <a:gd name="T12" fmla="*/ 30 w 47"/>
              <a:gd name="T13" fmla="*/ 16 h 66"/>
              <a:gd name="T14" fmla="*/ 29 w 47"/>
              <a:gd name="T15" fmla="*/ 15 h 66"/>
              <a:gd name="T16" fmla="*/ 26 w 47"/>
              <a:gd name="T17" fmla="*/ 15 h 66"/>
              <a:gd name="T18" fmla="*/ 23 w 47"/>
              <a:gd name="T19" fmla="*/ 15 h 66"/>
              <a:gd name="T20" fmla="*/ 21 w 47"/>
              <a:gd name="T21" fmla="*/ 15 h 66"/>
              <a:gd name="T22" fmla="*/ 19 w 47"/>
              <a:gd name="T23" fmla="*/ 16 h 66"/>
              <a:gd name="T24" fmla="*/ 17 w 47"/>
              <a:gd name="T25" fmla="*/ 17 h 66"/>
              <a:gd name="T26" fmla="*/ 16 w 47"/>
              <a:gd name="T27" fmla="*/ 19 h 66"/>
              <a:gd name="T28" fmla="*/ 15 w 47"/>
              <a:gd name="T29" fmla="*/ 21 h 66"/>
              <a:gd name="T30" fmla="*/ 14 w 47"/>
              <a:gd name="T31" fmla="*/ 24 h 66"/>
              <a:gd name="T32" fmla="*/ 14 w 47"/>
              <a:gd name="T33" fmla="*/ 27 h 66"/>
              <a:gd name="T34" fmla="*/ 14 w 47"/>
              <a:gd name="T35" fmla="*/ 66 h 66"/>
              <a:gd name="T36" fmla="*/ 0 w 47"/>
              <a:gd name="T37" fmla="*/ 2 h 66"/>
              <a:gd name="T38" fmla="*/ 13 w 47"/>
              <a:gd name="T39" fmla="*/ 11 h 66"/>
              <a:gd name="T40" fmla="*/ 14 w 47"/>
              <a:gd name="T41" fmla="*/ 10 h 66"/>
              <a:gd name="T42" fmla="*/ 14 w 47"/>
              <a:gd name="T43" fmla="*/ 9 h 66"/>
              <a:gd name="T44" fmla="*/ 16 w 47"/>
              <a:gd name="T45" fmla="*/ 7 h 66"/>
              <a:gd name="T46" fmla="*/ 17 w 47"/>
              <a:gd name="T47" fmla="*/ 5 h 66"/>
              <a:gd name="T48" fmla="*/ 19 w 47"/>
              <a:gd name="T49" fmla="*/ 3 h 66"/>
              <a:gd name="T50" fmla="*/ 21 w 47"/>
              <a:gd name="T51" fmla="*/ 2 h 66"/>
              <a:gd name="T52" fmla="*/ 24 w 47"/>
              <a:gd name="T53" fmla="*/ 1 h 66"/>
              <a:gd name="T54" fmla="*/ 27 w 47"/>
              <a:gd name="T55" fmla="*/ 0 h 66"/>
              <a:gd name="T56" fmla="*/ 31 w 47"/>
              <a:gd name="T57" fmla="*/ 0 h 66"/>
              <a:gd name="T58" fmla="*/ 34 w 47"/>
              <a:gd name="T59" fmla="*/ 1 h 66"/>
              <a:gd name="T60" fmla="*/ 38 w 47"/>
              <a:gd name="T61" fmla="*/ 2 h 66"/>
              <a:gd name="T62" fmla="*/ 41 w 47"/>
              <a:gd name="T63" fmla="*/ 4 h 66"/>
              <a:gd name="T64" fmla="*/ 43 w 47"/>
              <a:gd name="T65" fmla="*/ 7 h 66"/>
              <a:gd name="T66" fmla="*/ 45 w 47"/>
              <a:gd name="T67" fmla="*/ 10 h 66"/>
              <a:gd name="T68" fmla="*/ 46 w 47"/>
              <a:gd name="T69" fmla="*/ 14 h 66"/>
              <a:gd name="T70" fmla="*/ 47 w 47"/>
              <a:gd name="T71" fmla="*/ 19 h 66"/>
              <a:gd name="T72" fmla="*/ 47 w 47"/>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66">
                <a:moveTo>
                  <a:pt x="47" y="66"/>
                </a:moveTo>
                <a:lnTo>
                  <a:pt x="33" y="66"/>
                </a:lnTo>
                <a:lnTo>
                  <a:pt x="33" y="27"/>
                </a:lnTo>
                <a:lnTo>
                  <a:pt x="33" y="26"/>
                </a:lnTo>
                <a:lnTo>
                  <a:pt x="33" y="25"/>
                </a:lnTo>
                <a:lnTo>
                  <a:pt x="33" y="24"/>
                </a:lnTo>
                <a:lnTo>
                  <a:pt x="33" y="23"/>
                </a:lnTo>
                <a:lnTo>
                  <a:pt x="33" y="22"/>
                </a:lnTo>
                <a:lnTo>
                  <a:pt x="33" y="21"/>
                </a:lnTo>
                <a:lnTo>
                  <a:pt x="33" y="20"/>
                </a:lnTo>
                <a:lnTo>
                  <a:pt x="32" y="19"/>
                </a:lnTo>
                <a:lnTo>
                  <a:pt x="32" y="18"/>
                </a:lnTo>
                <a:lnTo>
                  <a:pt x="31" y="17"/>
                </a:lnTo>
                <a:lnTo>
                  <a:pt x="30" y="16"/>
                </a:lnTo>
                <a:lnTo>
                  <a:pt x="30" y="16"/>
                </a:lnTo>
                <a:lnTo>
                  <a:pt x="29" y="15"/>
                </a:lnTo>
                <a:lnTo>
                  <a:pt x="27" y="15"/>
                </a:lnTo>
                <a:lnTo>
                  <a:pt x="26" y="15"/>
                </a:lnTo>
                <a:lnTo>
                  <a:pt x="25" y="15"/>
                </a:lnTo>
                <a:lnTo>
                  <a:pt x="23" y="15"/>
                </a:lnTo>
                <a:lnTo>
                  <a:pt x="22" y="15"/>
                </a:lnTo>
                <a:lnTo>
                  <a:pt x="21" y="15"/>
                </a:lnTo>
                <a:lnTo>
                  <a:pt x="20" y="16"/>
                </a:lnTo>
                <a:lnTo>
                  <a:pt x="19" y="16"/>
                </a:lnTo>
                <a:lnTo>
                  <a:pt x="18" y="17"/>
                </a:lnTo>
                <a:lnTo>
                  <a:pt x="17" y="17"/>
                </a:lnTo>
                <a:lnTo>
                  <a:pt x="17" y="18"/>
                </a:lnTo>
                <a:lnTo>
                  <a:pt x="16" y="19"/>
                </a:lnTo>
                <a:lnTo>
                  <a:pt x="15" y="20"/>
                </a:lnTo>
                <a:lnTo>
                  <a:pt x="15" y="21"/>
                </a:lnTo>
                <a:lnTo>
                  <a:pt x="14" y="23"/>
                </a:lnTo>
                <a:lnTo>
                  <a:pt x="14" y="24"/>
                </a:lnTo>
                <a:lnTo>
                  <a:pt x="14" y="26"/>
                </a:lnTo>
                <a:lnTo>
                  <a:pt x="14" y="27"/>
                </a:lnTo>
                <a:lnTo>
                  <a:pt x="14" y="29"/>
                </a:lnTo>
                <a:lnTo>
                  <a:pt x="14" y="66"/>
                </a:lnTo>
                <a:lnTo>
                  <a:pt x="0" y="66"/>
                </a:lnTo>
                <a:lnTo>
                  <a:pt x="0" y="2"/>
                </a:lnTo>
                <a:lnTo>
                  <a:pt x="13" y="2"/>
                </a:lnTo>
                <a:lnTo>
                  <a:pt x="13" y="11"/>
                </a:lnTo>
                <a:lnTo>
                  <a:pt x="13" y="11"/>
                </a:lnTo>
                <a:lnTo>
                  <a:pt x="14" y="10"/>
                </a:lnTo>
                <a:lnTo>
                  <a:pt x="14" y="10"/>
                </a:lnTo>
                <a:lnTo>
                  <a:pt x="14" y="9"/>
                </a:lnTo>
                <a:lnTo>
                  <a:pt x="15" y="8"/>
                </a:lnTo>
                <a:lnTo>
                  <a:pt x="16" y="7"/>
                </a:lnTo>
                <a:lnTo>
                  <a:pt x="16" y="6"/>
                </a:lnTo>
                <a:lnTo>
                  <a:pt x="17" y="5"/>
                </a:lnTo>
                <a:lnTo>
                  <a:pt x="18" y="4"/>
                </a:lnTo>
                <a:lnTo>
                  <a:pt x="19" y="3"/>
                </a:lnTo>
                <a:lnTo>
                  <a:pt x="20" y="3"/>
                </a:lnTo>
                <a:lnTo>
                  <a:pt x="21" y="2"/>
                </a:lnTo>
                <a:lnTo>
                  <a:pt x="22" y="1"/>
                </a:lnTo>
                <a:lnTo>
                  <a:pt x="24" y="1"/>
                </a:lnTo>
                <a:lnTo>
                  <a:pt x="26" y="0"/>
                </a:lnTo>
                <a:lnTo>
                  <a:pt x="27" y="0"/>
                </a:lnTo>
                <a:lnTo>
                  <a:pt x="29" y="0"/>
                </a:lnTo>
                <a:lnTo>
                  <a:pt x="31" y="0"/>
                </a:lnTo>
                <a:lnTo>
                  <a:pt x="33" y="0"/>
                </a:lnTo>
                <a:lnTo>
                  <a:pt x="34" y="1"/>
                </a:lnTo>
                <a:lnTo>
                  <a:pt x="36" y="1"/>
                </a:lnTo>
                <a:lnTo>
                  <a:pt x="38" y="2"/>
                </a:lnTo>
                <a:lnTo>
                  <a:pt x="39" y="3"/>
                </a:lnTo>
                <a:lnTo>
                  <a:pt x="41" y="4"/>
                </a:lnTo>
                <a:lnTo>
                  <a:pt x="42" y="6"/>
                </a:lnTo>
                <a:lnTo>
                  <a:pt x="43" y="7"/>
                </a:lnTo>
                <a:lnTo>
                  <a:pt x="44" y="9"/>
                </a:lnTo>
                <a:lnTo>
                  <a:pt x="45" y="10"/>
                </a:lnTo>
                <a:lnTo>
                  <a:pt x="46" y="12"/>
                </a:lnTo>
                <a:lnTo>
                  <a:pt x="46" y="14"/>
                </a:lnTo>
                <a:lnTo>
                  <a:pt x="47" y="17"/>
                </a:lnTo>
                <a:lnTo>
                  <a:pt x="47" y="19"/>
                </a:lnTo>
                <a:lnTo>
                  <a:pt x="47" y="22"/>
                </a:lnTo>
                <a:lnTo>
                  <a:pt x="4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66" name="Freeform 162"/>
          <p:cNvSpPr>
            <a:spLocks/>
          </p:cNvSpPr>
          <p:nvPr/>
        </p:nvSpPr>
        <p:spPr bwMode="auto">
          <a:xfrm>
            <a:off x="1481138" y="2168525"/>
            <a:ext cx="109537" cy="138113"/>
          </a:xfrm>
          <a:custGeom>
            <a:avLst/>
            <a:gdLst>
              <a:gd name="T0" fmla="*/ 69 w 69"/>
              <a:gd name="T1" fmla="*/ 87 h 87"/>
              <a:gd name="T2" fmla="*/ 55 w 69"/>
              <a:gd name="T3" fmla="*/ 87 h 87"/>
              <a:gd name="T4" fmla="*/ 55 w 69"/>
              <a:gd name="T5" fmla="*/ 15 h 87"/>
              <a:gd name="T6" fmla="*/ 55 w 69"/>
              <a:gd name="T7" fmla="*/ 15 h 87"/>
              <a:gd name="T8" fmla="*/ 42 w 69"/>
              <a:gd name="T9" fmla="*/ 87 h 87"/>
              <a:gd name="T10" fmla="*/ 27 w 69"/>
              <a:gd name="T11" fmla="*/ 87 h 87"/>
              <a:gd name="T12" fmla="*/ 14 w 69"/>
              <a:gd name="T13" fmla="*/ 15 h 87"/>
              <a:gd name="T14" fmla="*/ 14 w 69"/>
              <a:gd name="T15" fmla="*/ 15 h 87"/>
              <a:gd name="T16" fmla="*/ 14 w 69"/>
              <a:gd name="T17" fmla="*/ 87 h 87"/>
              <a:gd name="T18" fmla="*/ 0 w 69"/>
              <a:gd name="T19" fmla="*/ 87 h 87"/>
              <a:gd name="T20" fmla="*/ 0 w 69"/>
              <a:gd name="T21" fmla="*/ 0 h 87"/>
              <a:gd name="T22" fmla="*/ 22 w 69"/>
              <a:gd name="T23" fmla="*/ 0 h 87"/>
              <a:gd name="T24" fmla="*/ 35 w 69"/>
              <a:gd name="T25" fmla="*/ 69 h 87"/>
              <a:gd name="T26" fmla="*/ 35 w 69"/>
              <a:gd name="T27" fmla="*/ 69 h 87"/>
              <a:gd name="T28" fmla="*/ 48 w 69"/>
              <a:gd name="T29" fmla="*/ 0 h 87"/>
              <a:gd name="T30" fmla="*/ 69 w 69"/>
              <a:gd name="T31" fmla="*/ 0 h 87"/>
              <a:gd name="T32" fmla="*/ 69 w 69"/>
              <a:gd name="T3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87">
                <a:moveTo>
                  <a:pt x="69" y="87"/>
                </a:moveTo>
                <a:lnTo>
                  <a:pt x="55" y="87"/>
                </a:lnTo>
                <a:lnTo>
                  <a:pt x="55" y="15"/>
                </a:lnTo>
                <a:lnTo>
                  <a:pt x="55" y="15"/>
                </a:lnTo>
                <a:lnTo>
                  <a:pt x="42" y="87"/>
                </a:lnTo>
                <a:lnTo>
                  <a:pt x="27" y="87"/>
                </a:lnTo>
                <a:lnTo>
                  <a:pt x="14" y="15"/>
                </a:lnTo>
                <a:lnTo>
                  <a:pt x="14" y="15"/>
                </a:lnTo>
                <a:lnTo>
                  <a:pt x="14" y="87"/>
                </a:lnTo>
                <a:lnTo>
                  <a:pt x="0" y="87"/>
                </a:lnTo>
                <a:lnTo>
                  <a:pt x="0" y="0"/>
                </a:lnTo>
                <a:lnTo>
                  <a:pt x="22" y="0"/>
                </a:lnTo>
                <a:lnTo>
                  <a:pt x="35" y="69"/>
                </a:lnTo>
                <a:lnTo>
                  <a:pt x="35" y="69"/>
                </a:lnTo>
                <a:lnTo>
                  <a:pt x="48" y="0"/>
                </a:lnTo>
                <a:lnTo>
                  <a:pt x="69" y="0"/>
                </a:lnTo>
                <a:lnTo>
                  <a:pt x="69"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67" name="Freeform 163"/>
          <p:cNvSpPr>
            <a:spLocks noEditPoints="1"/>
          </p:cNvSpPr>
          <p:nvPr/>
        </p:nvSpPr>
        <p:spPr bwMode="auto">
          <a:xfrm>
            <a:off x="1606550" y="2201863"/>
            <a:ext cx="85725" cy="107950"/>
          </a:xfrm>
          <a:custGeom>
            <a:avLst/>
            <a:gdLst>
              <a:gd name="T0" fmla="*/ 22 w 54"/>
              <a:gd name="T1" fmla="*/ 67 h 68"/>
              <a:gd name="T2" fmla="*/ 14 w 54"/>
              <a:gd name="T3" fmla="*/ 65 h 68"/>
              <a:gd name="T4" fmla="*/ 8 w 54"/>
              <a:gd name="T5" fmla="*/ 59 h 68"/>
              <a:gd name="T6" fmla="*/ 3 w 54"/>
              <a:gd name="T7" fmla="*/ 52 h 68"/>
              <a:gd name="T8" fmla="*/ 0 w 54"/>
              <a:gd name="T9" fmla="*/ 42 h 68"/>
              <a:gd name="T10" fmla="*/ 0 w 54"/>
              <a:gd name="T11" fmla="*/ 30 h 68"/>
              <a:gd name="T12" fmla="*/ 2 w 54"/>
              <a:gd name="T13" fmla="*/ 19 h 68"/>
              <a:gd name="T14" fmla="*/ 6 w 54"/>
              <a:gd name="T15" fmla="*/ 11 h 68"/>
              <a:gd name="T16" fmla="*/ 12 w 54"/>
              <a:gd name="T17" fmla="*/ 5 h 68"/>
              <a:gd name="T18" fmla="*/ 19 w 54"/>
              <a:gd name="T19" fmla="*/ 1 h 68"/>
              <a:gd name="T20" fmla="*/ 27 w 54"/>
              <a:gd name="T21" fmla="*/ 0 h 68"/>
              <a:gd name="T22" fmla="*/ 35 w 54"/>
              <a:gd name="T23" fmla="*/ 1 h 68"/>
              <a:gd name="T24" fmla="*/ 41 w 54"/>
              <a:gd name="T25" fmla="*/ 5 h 68"/>
              <a:gd name="T26" fmla="*/ 47 w 54"/>
              <a:gd name="T27" fmla="*/ 11 h 68"/>
              <a:gd name="T28" fmla="*/ 52 w 54"/>
              <a:gd name="T29" fmla="*/ 19 h 68"/>
              <a:gd name="T30" fmla="*/ 54 w 54"/>
              <a:gd name="T31" fmla="*/ 30 h 68"/>
              <a:gd name="T32" fmla="*/ 53 w 54"/>
              <a:gd name="T33" fmla="*/ 42 h 68"/>
              <a:gd name="T34" fmla="*/ 50 w 54"/>
              <a:gd name="T35" fmla="*/ 52 h 68"/>
              <a:gd name="T36" fmla="*/ 46 w 54"/>
              <a:gd name="T37" fmla="*/ 59 h 68"/>
              <a:gd name="T38" fmla="*/ 39 w 54"/>
              <a:gd name="T39" fmla="*/ 65 h 68"/>
              <a:gd name="T40" fmla="*/ 32 w 54"/>
              <a:gd name="T41" fmla="*/ 67 h 68"/>
              <a:gd name="T42" fmla="*/ 27 w 54"/>
              <a:gd name="T43" fmla="*/ 14 h 68"/>
              <a:gd name="T44" fmla="*/ 22 w 54"/>
              <a:gd name="T45" fmla="*/ 16 h 68"/>
              <a:gd name="T46" fmla="*/ 18 w 54"/>
              <a:gd name="T47" fmla="*/ 18 h 68"/>
              <a:gd name="T48" fmla="*/ 16 w 54"/>
              <a:gd name="T49" fmla="*/ 22 h 68"/>
              <a:gd name="T50" fmla="*/ 15 w 54"/>
              <a:gd name="T51" fmla="*/ 27 h 68"/>
              <a:gd name="T52" fmla="*/ 14 w 54"/>
              <a:gd name="T53" fmla="*/ 32 h 68"/>
              <a:gd name="T54" fmla="*/ 14 w 54"/>
              <a:gd name="T55" fmla="*/ 37 h 68"/>
              <a:gd name="T56" fmla="*/ 15 w 54"/>
              <a:gd name="T57" fmla="*/ 42 h 68"/>
              <a:gd name="T58" fmla="*/ 16 w 54"/>
              <a:gd name="T59" fmla="*/ 47 h 68"/>
              <a:gd name="T60" fmla="*/ 19 w 54"/>
              <a:gd name="T61" fmla="*/ 51 h 68"/>
              <a:gd name="T62" fmla="*/ 23 w 54"/>
              <a:gd name="T63" fmla="*/ 53 h 68"/>
              <a:gd name="T64" fmla="*/ 29 w 54"/>
              <a:gd name="T65" fmla="*/ 53 h 68"/>
              <a:gd name="T66" fmla="*/ 33 w 54"/>
              <a:gd name="T67" fmla="*/ 52 h 68"/>
              <a:gd name="T68" fmla="*/ 36 w 54"/>
              <a:gd name="T69" fmla="*/ 48 h 68"/>
              <a:gd name="T70" fmla="*/ 38 w 54"/>
              <a:gd name="T71" fmla="*/ 44 h 68"/>
              <a:gd name="T72" fmla="*/ 39 w 54"/>
              <a:gd name="T73" fmla="*/ 39 h 68"/>
              <a:gd name="T74" fmla="*/ 40 w 54"/>
              <a:gd name="T75" fmla="*/ 34 h 68"/>
              <a:gd name="T76" fmla="*/ 39 w 54"/>
              <a:gd name="T77" fmla="*/ 29 h 68"/>
              <a:gd name="T78" fmla="*/ 38 w 54"/>
              <a:gd name="T79" fmla="*/ 24 h 68"/>
              <a:gd name="T80" fmla="*/ 36 w 54"/>
              <a:gd name="T81" fmla="*/ 20 h 68"/>
              <a:gd name="T82" fmla="*/ 33 w 54"/>
              <a:gd name="T83" fmla="*/ 16 h 68"/>
              <a:gd name="T84" fmla="*/ 29 w 54"/>
              <a:gd name="T8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8">
                <a:moveTo>
                  <a:pt x="27" y="68"/>
                </a:moveTo>
                <a:lnTo>
                  <a:pt x="24" y="68"/>
                </a:lnTo>
                <a:lnTo>
                  <a:pt x="22" y="67"/>
                </a:lnTo>
                <a:lnTo>
                  <a:pt x="19" y="67"/>
                </a:lnTo>
                <a:lnTo>
                  <a:pt x="17" y="66"/>
                </a:lnTo>
                <a:lnTo>
                  <a:pt x="14" y="65"/>
                </a:lnTo>
                <a:lnTo>
                  <a:pt x="12" y="63"/>
                </a:lnTo>
                <a:lnTo>
                  <a:pt x="10" y="61"/>
                </a:lnTo>
                <a:lnTo>
                  <a:pt x="8" y="59"/>
                </a:lnTo>
                <a:lnTo>
                  <a:pt x="6" y="57"/>
                </a:lnTo>
                <a:lnTo>
                  <a:pt x="5" y="55"/>
                </a:lnTo>
                <a:lnTo>
                  <a:pt x="3" y="52"/>
                </a:lnTo>
                <a:lnTo>
                  <a:pt x="2" y="49"/>
                </a:lnTo>
                <a:lnTo>
                  <a:pt x="1" y="46"/>
                </a:lnTo>
                <a:lnTo>
                  <a:pt x="0" y="42"/>
                </a:lnTo>
                <a:lnTo>
                  <a:pt x="0" y="38"/>
                </a:lnTo>
                <a:lnTo>
                  <a:pt x="0" y="34"/>
                </a:lnTo>
                <a:lnTo>
                  <a:pt x="0" y="30"/>
                </a:lnTo>
                <a:lnTo>
                  <a:pt x="0" y="26"/>
                </a:lnTo>
                <a:lnTo>
                  <a:pt x="1" y="22"/>
                </a:lnTo>
                <a:lnTo>
                  <a:pt x="2" y="19"/>
                </a:lnTo>
                <a:lnTo>
                  <a:pt x="3" y="16"/>
                </a:lnTo>
                <a:lnTo>
                  <a:pt x="5" y="13"/>
                </a:lnTo>
                <a:lnTo>
                  <a:pt x="6" y="11"/>
                </a:lnTo>
                <a:lnTo>
                  <a:pt x="8" y="8"/>
                </a:lnTo>
                <a:lnTo>
                  <a:pt x="10" y="6"/>
                </a:lnTo>
                <a:lnTo>
                  <a:pt x="12" y="5"/>
                </a:lnTo>
                <a:lnTo>
                  <a:pt x="14" y="3"/>
                </a:lnTo>
                <a:lnTo>
                  <a:pt x="17" y="2"/>
                </a:lnTo>
                <a:lnTo>
                  <a:pt x="19" y="1"/>
                </a:lnTo>
                <a:lnTo>
                  <a:pt x="22" y="1"/>
                </a:lnTo>
                <a:lnTo>
                  <a:pt x="24" y="0"/>
                </a:lnTo>
                <a:lnTo>
                  <a:pt x="27" y="0"/>
                </a:lnTo>
                <a:lnTo>
                  <a:pt x="29" y="0"/>
                </a:lnTo>
                <a:lnTo>
                  <a:pt x="32" y="1"/>
                </a:lnTo>
                <a:lnTo>
                  <a:pt x="35" y="1"/>
                </a:lnTo>
                <a:lnTo>
                  <a:pt x="37" y="2"/>
                </a:lnTo>
                <a:lnTo>
                  <a:pt x="39" y="3"/>
                </a:lnTo>
                <a:lnTo>
                  <a:pt x="41" y="5"/>
                </a:lnTo>
                <a:lnTo>
                  <a:pt x="44" y="6"/>
                </a:lnTo>
                <a:lnTo>
                  <a:pt x="46" y="8"/>
                </a:lnTo>
                <a:lnTo>
                  <a:pt x="47" y="11"/>
                </a:lnTo>
                <a:lnTo>
                  <a:pt x="49" y="13"/>
                </a:lnTo>
                <a:lnTo>
                  <a:pt x="50" y="16"/>
                </a:lnTo>
                <a:lnTo>
                  <a:pt x="52" y="19"/>
                </a:lnTo>
                <a:lnTo>
                  <a:pt x="52" y="22"/>
                </a:lnTo>
                <a:lnTo>
                  <a:pt x="53" y="26"/>
                </a:lnTo>
                <a:lnTo>
                  <a:pt x="54" y="30"/>
                </a:lnTo>
                <a:lnTo>
                  <a:pt x="54" y="34"/>
                </a:lnTo>
                <a:lnTo>
                  <a:pt x="54" y="38"/>
                </a:lnTo>
                <a:lnTo>
                  <a:pt x="53" y="42"/>
                </a:lnTo>
                <a:lnTo>
                  <a:pt x="52" y="46"/>
                </a:lnTo>
                <a:lnTo>
                  <a:pt x="52" y="49"/>
                </a:lnTo>
                <a:lnTo>
                  <a:pt x="50" y="52"/>
                </a:lnTo>
                <a:lnTo>
                  <a:pt x="49" y="55"/>
                </a:lnTo>
                <a:lnTo>
                  <a:pt x="47" y="57"/>
                </a:lnTo>
                <a:lnTo>
                  <a:pt x="46" y="59"/>
                </a:lnTo>
                <a:lnTo>
                  <a:pt x="44" y="61"/>
                </a:lnTo>
                <a:lnTo>
                  <a:pt x="41" y="63"/>
                </a:lnTo>
                <a:lnTo>
                  <a:pt x="39" y="65"/>
                </a:lnTo>
                <a:lnTo>
                  <a:pt x="37" y="66"/>
                </a:lnTo>
                <a:lnTo>
                  <a:pt x="35" y="67"/>
                </a:lnTo>
                <a:lnTo>
                  <a:pt x="32" y="67"/>
                </a:lnTo>
                <a:lnTo>
                  <a:pt x="29" y="68"/>
                </a:lnTo>
                <a:lnTo>
                  <a:pt x="27" y="68"/>
                </a:lnTo>
                <a:close/>
                <a:moveTo>
                  <a:pt x="27" y="14"/>
                </a:moveTo>
                <a:lnTo>
                  <a:pt x="25" y="14"/>
                </a:lnTo>
                <a:lnTo>
                  <a:pt x="23" y="15"/>
                </a:lnTo>
                <a:lnTo>
                  <a:pt x="22" y="16"/>
                </a:lnTo>
                <a:lnTo>
                  <a:pt x="20" y="16"/>
                </a:lnTo>
                <a:lnTo>
                  <a:pt x="19" y="17"/>
                </a:lnTo>
                <a:lnTo>
                  <a:pt x="18" y="18"/>
                </a:lnTo>
                <a:lnTo>
                  <a:pt x="17" y="20"/>
                </a:lnTo>
                <a:lnTo>
                  <a:pt x="16" y="21"/>
                </a:lnTo>
                <a:lnTo>
                  <a:pt x="16" y="22"/>
                </a:lnTo>
                <a:lnTo>
                  <a:pt x="15" y="24"/>
                </a:lnTo>
                <a:lnTo>
                  <a:pt x="15" y="26"/>
                </a:lnTo>
                <a:lnTo>
                  <a:pt x="15" y="27"/>
                </a:lnTo>
                <a:lnTo>
                  <a:pt x="14" y="29"/>
                </a:lnTo>
                <a:lnTo>
                  <a:pt x="14" y="31"/>
                </a:lnTo>
                <a:lnTo>
                  <a:pt x="14" y="32"/>
                </a:lnTo>
                <a:lnTo>
                  <a:pt x="14" y="34"/>
                </a:lnTo>
                <a:lnTo>
                  <a:pt x="14" y="36"/>
                </a:lnTo>
                <a:lnTo>
                  <a:pt x="14" y="37"/>
                </a:lnTo>
                <a:lnTo>
                  <a:pt x="14" y="39"/>
                </a:lnTo>
                <a:lnTo>
                  <a:pt x="15" y="40"/>
                </a:lnTo>
                <a:lnTo>
                  <a:pt x="15" y="42"/>
                </a:lnTo>
                <a:lnTo>
                  <a:pt x="15" y="44"/>
                </a:lnTo>
                <a:lnTo>
                  <a:pt x="16" y="45"/>
                </a:lnTo>
                <a:lnTo>
                  <a:pt x="16" y="47"/>
                </a:lnTo>
                <a:lnTo>
                  <a:pt x="17" y="48"/>
                </a:lnTo>
                <a:lnTo>
                  <a:pt x="18" y="49"/>
                </a:lnTo>
                <a:lnTo>
                  <a:pt x="19" y="51"/>
                </a:lnTo>
                <a:lnTo>
                  <a:pt x="20" y="52"/>
                </a:lnTo>
                <a:lnTo>
                  <a:pt x="22" y="52"/>
                </a:lnTo>
                <a:lnTo>
                  <a:pt x="23" y="53"/>
                </a:lnTo>
                <a:lnTo>
                  <a:pt x="25" y="53"/>
                </a:lnTo>
                <a:lnTo>
                  <a:pt x="27" y="54"/>
                </a:lnTo>
                <a:lnTo>
                  <a:pt x="29" y="53"/>
                </a:lnTo>
                <a:lnTo>
                  <a:pt x="30" y="53"/>
                </a:lnTo>
                <a:lnTo>
                  <a:pt x="32" y="52"/>
                </a:lnTo>
                <a:lnTo>
                  <a:pt x="33" y="52"/>
                </a:lnTo>
                <a:lnTo>
                  <a:pt x="35" y="51"/>
                </a:lnTo>
                <a:lnTo>
                  <a:pt x="36" y="49"/>
                </a:lnTo>
                <a:lnTo>
                  <a:pt x="36" y="48"/>
                </a:lnTo>
                <a:lnTo>
                  <a:pt x="37" y="47"/>
                </a:lnTo>
                <a:lnTo>
                  <a:pt x="38" y="45"/>
                </a:lnTo>
                <a:lnTo>
                  <a:pt x="38" y="44"/>
                </a:lnTo>
                <a:lnTo>
                  <a:pt x="39" y="42"/>
                </a:lnTo>
                <a:lnTo>
                  <a:pt x="39" y="40"/>
                </a:lnTo>
                <a:lnTo>
                  <a:pt x="39" y="39"/>
                </a:lnTo>
                <a:lnTo>
                  <a:pt x="39" y="37"/>
                </a:lnTo>
                <a:lnTo>
                  <a:pt x="39" y="36"/>
                </a:lnTo>
                <a:lnTo>
                  <a:pt x="40" y="34"/>
                </a:lnTo>
                <a:lnTo>
                  <a:pt x="39" y="32"/>
                </a:lnTo>
                <a:lnTo>
                  <a:pt x="39" y="31"/>
                </a:lnTo>
                <a:lnTo>
                  <a:pt x="39" y="29"/>
                </a:lnTo>
                <a:lnTo>
                  <a:pt x="39" y="27"/>
                </a:lnTo>
                <a:lnTo>
                  <a:pt x="39" y="26"/>
                </a:lnTo>
                <a:lnTo>
                  <a:pt x="38" y="24"/>
                </a:lnTo>
                <a:lnTo>
                  <a:pt x="38" y="22"/>
                </a:lnTo>
                <a:lnTo>
                  <a:pt x="37" y="21"/>
                </a:lnTo>
                <a:lnTo>
                  <a:pt x="36" y="20"/>
                </a:lnTo>
                <a:lnTo>
                  <a:pt x="36" y="18"/>
                </a:lnTo>
                <a:lnTo>
                  <a:pt x="35" y="17"/>
                </a:lnTo>
                <a:lnTo>
                  <a:pt x="33" y="16"/>
                </a:lnTo>
                <a:lnTo>
                  <a:pt x="32" y="16"/>
                </a:lnTo>
                <a:lnTo>
                  <a:pt x="30" y="15"/>
                </a:lnTo>
                <a:lnTo>
                  <a:pt x="29" y="14"/>
                </a:lnTo>
                <a:lnTo>
                  <a:pt x="2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68" name="Freeform 164"/>
          <p:cNvSpPr>
            <a:spLocks/>
          </p:cNvSpPr>
          <p:nvPr/>
        </p:nvSpPr>
        <p:spPr bwMode="auto">
          <a:xfrm>
            <a:off x="1706563" y="2201863"/>
            <a:ext cx="76200" cy="104775"/>
          </a:xfrm>
          <a:custGeom>
            <a:avLst/>
            <a:gdLst>
              <a:gd name="T0" fmla="*/ 34 w 48"/>
              <a:gd name="T1" fmla="*/ 66 h 66"/>
              <a:gd name="T2" fmla="*/ 34 w 48"/>
              <a:gd name="T3" fmla="*/ 26 h 66"/>
              <a:gd name="T4" fmla="*/ 34 w 48"/>
              <a:gd name="T5" fmla="*/ 24 h 66"/>
              <a:gd name="T6" fmla="*/ 34 w 48"/>
              <a:gd name="T7" fmla="*/ 22 h 66"/>
              <a:gd name="T8" fmla="*/ 33 w 48"/>
              <a:gd name="T9" fmla="*/ 20 h 66"/>
              <a:gd name="T10" fmla="*/ 32 w 48"/>
              <a:gd name="T11" fmla="*/ 18 h 66"/>
              <a:gd name="T12" fmla="*/ 31 w 48"/>
              <a:gd name="T13" fmla="*/ 16 h 66"/>
              <a:gd name="T14" fmla="*/ 29 w 48"/>
              <a:gd name="T15" fmla="*/ 15 h 66"/>
              <a:gd name="T16" fmla="*/ 27 w 48"/>
              <a:gd name="T17" fmla="*/ 14 h 66"/>
              <a:gd name="T18" fmla="*/ 24 w 48"/>
              <a:gd name="T19" fmla="*/ 14 h 66"/>
              <a:gd name="T20" fmla="*/ 22 w 48"/>
              <a:gd name="T21" fmla="*/ 15 h 66"/>
              <a:gd name="T22" fmla="*/ 20 w 48"/>
              <a:gd name="T23" fmla="*/ 16 h 66"/>
              <a:gd name="T24" fmla="*/ 18 w 48"/>
              <a:gd name="T25" fmla="*/ 17 h 66"/>
              <a:gd name="T26" fmla="*/ 17 w 48"/>
              <a:gd name="T27" fmla="*/ 19 h 66"/>
              <a:gd name="T28" fmla="*/ 15 w 48"/>
              <a:gd name="T29" fmla="*/ 21 h 66"/>
              <a:gd name="T30" fmla="*/ 15 w 48"/>
              <a:gd name="T31" fmla="*/ 24 h 66"/>
              <a:gd name="T32" fmla="*/ 14 w 48"/>
              <a:gd name="T33" fmla="*/ 27 h 66"/>
              <a:gd name="T34" fmla="*/ 14 w 48"/>
              <a:gd name="T35" fmla="*/ 66 h 66"/>
              <a:gd name="T36" fmla="*/ 0 w 48"/>
              <a:gd name="T37" fmla="*/ 2 h 66"/>
              <a:gd name="T38" fmla="*/ 14 w 48"/>
              <a:gd name="T39" fmla="*/ 11 h 66"/>
              <a:gd name="T40" fmla="*/ 14 w 48"/>
              <a:gd name="T41" fmla="*/ 11 h 66"/>
              <a:gd name="T42" fmla="*/ 15 w 48"/>
              <a:gd name="T43" fmla="*/ 9 h 66"/>
              <a:gd name="T44" fmla="*/ 16 w 48"/>
              <a:gd name="T45" fmla="*/ 7 h 66"/>
              <a:gd name="T46" fmla="*/ 18 w 48"/>
              <a:gd name="T47" fmla="*/ 5 h 66"/>
              <a:gd name="T48" fmla="*/ 20 w 48"/>
              <a:gd name="T49" fmla="*/ 3 h 66"/>
              <a:gd name="T50" fmla="*/ 22 w 48"/>
              <a:gd name="T51" fmla="*/ 2 h 66"/>
              <a:gd name="T52" fmla="*/ 25 w 48"/>
              <a:gd name="T53" fmla="*/ 1 h 66"/>
              <a:gd name="T54" fmla="*/ 28 w 48"/>
              <a:gd name="T55" fmla="*/ 0 h 66"/>
              <a:gd name="T56" fmla="*/ 31 w 48"/>
              <a:gd name="T57" fmla="*/ 0 h 66"/>
              <a:gd name="T58" fmla="*/ 35 w 48"/>
              <a:gd name="T59" fmla="*/ 1 h 66"/>
              <a:gd name="T60" fmla="*/ 38 w 48"/>
              <a:gd name="T61" fmla="*/ 2 h 66"/>
              <a:gd name="T62" fmla="*/ 41 w 48"/>
              <a:gd name="T63" fmla="*/ 4 h 66"/>
              <a:gd name="T64" fmla="*/ 44 w 48"/>
              <a:gd name="T65" fmla="*/ 7 h 66"/>
              <a:gd name="T66" fmla="*/ 46 w 48"/>
              <a:gd name="T67" fmla="*/ 10 h 66"/>
              <a:gd name="T68" fmla="*/ 47 w 48"/>
              <a:gd name="T69" fmla="*/ 14 h 66"/>
              <a:gd name="T70" fmla="*/ 48 w 48"/>
              <a:gd name="T71" fmla="*/ 19 h 66"/>
              <a:gd name="T72" fmla="*/ 48 w 48"/>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66">
                <a:moveTo>
                  <a:pt x="48" y="66"/>
                </a:moveTo>
                <a:lnTo>
                  <a:pt x="34" y="66"/>
                </a:lnTo>
                <a:lnTo>
                  <a:pt x="34" y="27"/>
                </a:lnTo>
                <a:lnTo>
                  <a:pt x="34" y="26"/>
                </a:lnTo>
                <a:lnTo>
                  <a:pt x="34" y="25"/>
                </a:lnTo>
                <a:lnTo>
                  <a:pt x="34" y="24"/>
                </a:lnTo>
                <a:lnTo>
                  <a:pt x="34" y="23"/>
                </a:lnTo>
                <a:lnTo>
                  <a:pt x="34" y="22"/>
                </a:lnTo>
                <a:lnTo>
                  <a:pt x="33" y="21"/>
                </a:lnTo>
                <a:lnTo>
                  <a:pt x="33" y="20"/>
                </a:lnTo>
                <a:lnTo>
                  <a:pt x="33" y="19"/>
                </a:lnTo>
                <a:lnTo>
                  <a:pt x="32" y="18"/>
                </a:lnTo>
                <a:lnTo>
                  <a:pt x="32" y="17"/>
                </a:lnTo>
                <a:lnTo>
                  <a:pt x="31" y="16"/>
                </a:lnTo>
                <a:lnTo>
                  <a:pt x="30" y="16"/>
                </a:lnTo>
                <a:lnTo>
                  <a:pt x="29" y="15"/>
                </a:lnTo>
                <a:lnTo>
                  <a:pt x="28" y="15"/>
                </a:lnTo>
                <a:lnTo>
                  <a:pt x="27" y="14"/>
                </a:lnTo>
                <a:lnTo>
                  <a:pt x="25" y="14"/>
                </a:lnTo>
                <a:lnTo>
                  <a:pt x="24" y="14"/>
                </a:lnTo>
                <a:lnTo>
                  <a:pt x="23" y="15"/>
                </a:lnTo>
                <a:lnTo>
                  <a:pt x="22" y="15"/>
                </a:lnTo>
                <a:lnTo>
                  <a:pt x="21" y="15"/>
                </a:lnTo>
                <a:lnTo>
                  <a:pt x="20" y="16"/>
                </a:lnTo>
                <a:lnTo>
                  <a:pt x="19" y="16"/>
                </a:lnTo>
                <a:lnTo>
                  <a:pt x="18" y="17"/>
                </a:lnTo>
                <a:lnTo>
                  <a:pt x="17" y="18"/>
                </a:lnTo>
                <a:lnTo>
                  <a:pt x="17" y="19"/>
                </a:lnTo>
                <a:lnTo>
                  <a:pt x="16" y="20"/>
                </a:lnTo>
                <a:lnTo>
                  <a:pt x="15" y="21"/>
                </a:lnTo>
                <a:lnTo>
                  <a:pt x="15" y="23"/>
                </a:lnTo>
                <a:lnTo>
                  <a:pt x="15" y="24"/>
                </a:lnTo>
                <a:lnTo>
                  <a:pt x="14" y="26"/>
                </a:lnTo>
                <a:lnTo>
                  <a:pt x="14" y="27"/>
                </a:lnTo>
                <a:lnTo>
                  <a:pt x="14" y="29"/>
                </a:lnTo>
                <a:lnTo>
                  <a:pt x="14" y="66"/>
                </a:lnTo>
                <a:lnTo>
                  <a:pt x="0" y="66"/>
                </a:lnTo>
                <a:lnTo>
                  <a:pt x="0" y="2"/>
                </a:lnTo>
                <a:lnTo>
                  <a:pt x="14" y="2"/>
                </a:lnTo>
                <a:lnTo>
                  <a:pt x="14" y="11"/>
                </a:lnTo>
                <a:lnTo>
                  <a:pt x="14" y="11"/>
                </a:lnTo>
                <a:lnTo>
                  <a:pt x="14" y="11"/>
                </a:lnTo>
                <a:lnTo>
                  <a:pt x="15" y="10"/>
                </a:lnTo>
                <a:lnTo>
                  <a:pt x="15" y="9"/>
                </a:lnTo>
                <a:lnTo>
                  <a:pt x="16" y="8"/>
                </a:lnTo>
                <a:lnTo>
                  <a:pt x="16" y="7"/>
                </a:lnTo>
                <a:lnTo>
                  <a:pt x="17" y="6"/>
                </a:lnTo>
                <a:lnTo>
                  <a:pt x="18" y="5"/>
                </a:lnTo>
                <a:lnTo>
                  <a:pt x="19" y="4"/>
                </a:lnTo>
                <a:lnTo>
                  <a:pt x="20" y="3"/>
                </a:lnTo>
                <a:lnTo>
                  <a:pt x="21" y="3"/>
                </a:lnTo>
                <a:lnTo>
                  <a:pt x="22" y="2"/>
                </a:lnTo>
                <a:lnTo>
                  <a:pt x="23" y="1"/>
                </a:lnTo>
                <a:lnTo>
                  <a:pt x="25" y="1"/>
                </a:lnTo>
                <a:lnTo>
                  <a:pt x="26" y="1"/>
                </a:lnTo>
                <a:lnTo>
                  <a:pt x="28" y="0"/>
                </a:lnTo>
                <a:lnTo>
                  <a:pt x="30" y="0"/>
                </a:lnTo>
                <a:lnTo>
                  <a:pt x="31" y="0"/>
                </a:lnTo>
                <a:lnTo>
                  <a:pt x="33" y="1"/>
                </a:lnTo>
                <a:lnTo>
                  <a:pt x="35" y="1"/>
                </a:lnTo>
                <a:lnTo>
                  <a:pt x="37" y="1"/>
                </a:lnTo>
                <a:lnTo>
                  <a:pt x="38" y="2"/>
                </a:lnTo>
                <a:lnTo>
                  <a:pt x="40" y="3"/>
                </a:lnTo>
                <a:lnTo>
                  <a:pt x="41" y="4"/>
                </a:lnTo>
                <a:lnTo>
                  <a:pt x="43" y="6"/>
                </a:lnTo>
                <a:lnTo>
                  <a:pt x="44" y="7"/>
                </a:lnTo>
                <a:lnTo>
                  <a:pt x="45" y="9"/>
                </a:lnTo>
                <a:lnTo>
                  <a:pt x="46" y="10"/>
                </a:lnTo>
                <a:lnTo>
                  <a:pt x="46" y="12"/>
                </a:lnTo>
                <a:lnTo>
                  <a:pt x="47" y="14"/>
                </a:lnTo>
                <a:lnTo>
                  <a:pt x="48" y="17"/>
                </a:lnTo>
                <a:lnTo>
                  <a:pt x="48" y="19"/>
                </a:lnTo>
                <a:lnTo>
                  <a:pt x="48" y="22"/>
                </a:lnTo>
                <a:lnTo>
                  <a:pt x="4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69" name="Freeform 165"/>
          <p:cNvSpPr>
            <a:spLocks noEditPoints="1"/>
          </p:cNvSpPr>
          <p:nvPr/>
        </p:nvSpPr>
        <p:spPr bwMode="auto">
          <a:xfrm>
            <a:off x="1803400" y="2166938"/>
            <a:ext cx="22225" cy="139700"/>
          </a:xfrm>
          <a:custGeom>
            <a:avLst/>
            <a:gdLst>
              <a:gd name="T0" fmla="*/ 14 w 14"/>
              <a:gd name="T1" fmla="*/ 24 h 88"/>
              <a:gd name="T2" fmla="*/ 14 w 14"/>
              <a:gd name="T3" fmla="*/ 88 h 88"/>
              <a:gd name="T4" fmla="*/ 0 w 14"/>
              <a:gd name="T5" fmla="*/ 88 h 88"/>
              <a:gd name="T6" fmla="*/ 0 w 14"/>
              <a:gd name="T7" fmla="*/ 24 h 88"/>
              <a:gd name="T8" fmla="*/ 14 w 14"/>
              <a:gd name="T9" fmla="*/ 24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4"/>
                </a:moveTo>
                <a:lnTo>
                  <a:pt x="14" y="88"/>
                </a:lnTo>
                <a:lnTo>
                  <a:pt x="0" y="88"/>
                </a:lnTo>
                <a:lnTo>
                  <a:pt x="0" y="24"/>
                </a:lnTo>
                <a:lnTo>
                  <a:pt x="14" y="24"/>
                </a:lnTo>
                <a:close/>
                <a:moveTo>
                  <a:pt x="14" y="16"/>
                </a:moveTo>
                <a:lnTo>
                  <a:pt x="0" y="16"/>
                </a:lnTo>
                <a:lnTo>
                  <a:pt x="0" y="0"/>
                </a:lnTo>
                <a:lnTo>
                  <a:pt x="14" y="0"/>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70" name="Freeform 166"/>
          <p:cNvSpPr>
            <a:spLocks/>
          </p:cNvSpPr>
          <p:nvPr/>
        </p:nvSpPr>
        <p:spPr bwMode="auto">
          <a:xfrm>
            <a:off x="1838325" y="2176463"/>
            <a:ext cx="46038" cy="131762"/>
          </a:xfrm>
          <a:custGeom>
            <a:avLst/>
            <a:gdLst>
              <a:gd name="T0" fmla="*/ 29 w 29"/>
              <a:gd name="T1" fmla="*/ 18 h 83"/>
              <a:gd name="T2" fmla="*/ 21 w 29"/>
              <a:gd name="T3" fmla="*/ 30 h 83"/>
              <a:gd name="T4" fmla="*/ 21 w 29"/>
              <a:gd name="T5" fmla="*/ 65 h 83"/>
              <a:gd name="T6" fmla="*/ 21 w 29"/>
              <a:gd name="T7" fmla="*/ 67 h 83"/>
              <a:gd name="T8" fmla="*/ 21 w 29"/>
              <a:gd name="T9" fmla="*/ 68 h 83"/>
              <a:gd name="T10" fmla="*/ 21 w 29"/>
              <a:gd name="T11" fmla="*/ 68 h 83"/>
              <a:gd name="T12" fmla="*/ 22 w 29"/>
              <a:gd name="T13" fmla="*/ 69 h 83"/>
              <a:gd name="T14" fmla="*/ 23 w 29"/>
              <a:gd name="T15" fmla="*/ 70 h 83"/>
              <a:gd name="T16" fmla="*/ 24 w 29"/>
              <a:gd name="T17" fmla="*/ 70 h 83"/>
              <a:gd name="T18" fmla="*/ 25 w 29"/>
              <a:gd name="T19" fmla="*/ 70 h 83"/>
              <a:gd name="T20" fmla="*/ 27 w 29"/>
              <a:gd name="T21" fmla="*/ 70 h 83"/>
              <a:gd name="T22" fmla="*/ 27 w 29"/>
              <a:gd name="T23" fmla="*/ 70 h 83"/>
              <a:gd name="T24" fmla="*/ 27 w 29"/>
              <a:gd name="T25" fmla="*/ 70 h 83"/>
              <a:gd name="T26" fmla="*/ 28 w 29"/>
              <a:gd name="T27" fmla="*/ 70 h 83"/>
              <a:gd name="T28" fmla="*/ 28 w 29"/>
              <a:gd name="T29" fmla="*/ 70 h 83"/>
              <a:gd name="T30" fmla="*/ 28 w 29"/>
              <a:gd name="T31" fmla="*/ 70 h 83"/>
              <a:gd name="T32" fmla="*/ 29 w 29"/>
              <a:gd name="T33" fmla="*/ 70 h 83"/>
              <a:gd name="T34" fmla="*/ 29 w 29"/>
              <a:gd name="T35" fmla="*/ 70 h 83"/>
              <a:gd name="T36" fmla="*/ 29 w 29"/>
              <a:gd name="T37" fmla="*/ 83 h 83"/>
              <a:gd name="T38" fmla="*/ 28 w 29"/>
              <a:gd name="T39" fmla="*/ 83 h 83"/>
              <a:gd name="T40" fmla="*/ 28 w 29"/>
              <a:gd name="T41" fmla="*/ 83 h 83"/>
              <a:gd name="T42" fmla="*/ 27 w 29"/>
              <a:gd name="T43" fmla="*/ 83 h 83"/>
              <a:gd name="T44" fmla="*/ 26 w 29"/>
              <a:gd name="T45" fmla="*/ 83 h 83"/>
              <a:gd name="T46" fmla="*/ 25 w 29"/>
              <a:gd name="T47" fmla="*/ 83 h 83"/>
              <a:gd name="T48" fmla="*/ 24 w 29"/>
              <a:gd name="T49" fmla="*/ 83 h 83"/>
              <a:gd name="T50" fmla="*/ 24 w 29"/>
              <a:gd name="T51" fmla="*/ 83 h 83"/>
              <a:gd name="T52" fmla="*/ 23 w 29"/>
              <a:gd name="T53" fmla="*/ 83 h 83"/>
              <a:gd name="T54" fmla="*/ 19 w 29"/>
              <a:gd name="T55" fmla="*/ 83 h 83"/>
              <a:gd name="T56" fmla="*/ 15 w 29"/>
              <a:gd name="T57" fmla="*/ 82 h 83"/>
              <a:gd name="T58" fmla="*/ 12 w 29"/>
              <a:gd name="T59" fmla="*/ 81 h 83"/>
              <a:gd name="T60" fmla="*/ 10 w 29"/>
              <a:gd name="T61" fmla="*/ 80 h 83"/>
              <a:gd name="T62" fmla="*/ 9 w 29"/>
              <a:gd name="T63" fmla="*/ 78 h 83"/>
              <a:gd name="T64" fmla="*/ 8 w 29"/>
              <a:gd name="T65" fmla="*/ 76 h 83"/>
              <a:gd name="T66" fmla="*/ 7 w 29"/>
              <a:gd name="T67" fmla="*/ 73 h 83"/>
              <a:gd name="T68" fmla="*/ 7 w 29"/>
              <a:gd name="T69" fmla="*/ 70 h 83"/>
              <a:gd name="T70" fmla="*/ 7 w 29"/>
              <a:gd name="T71" fmla="*/ 30 h 83"/>
              <a:gd name="T72" fmla="*/ 0 w 29"/>
              <a:gd name="T73" fmla="*/ 18 h 83"/>
              <a:gd name="T74" fmla="*/ 7 w 29"/>
              <a:gd name="T75" fmla="*/ 0 h 83"/>
              <a:gd name="T76" fmla="*/ 21 w 29"/>
              <a:gd name="T77" fmla="*/ 1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83">
                <a:moveTo>
                  <a:pt x="21" y="18"/>
                </a:moveTo>
                <a:lnTo>
                  <a:pt x="29" y="18"/>
                </a:lnTo>
                <a:lnTo>
                  <a:pt x="29" y="30"/>
                </a:lnTo>
                <a:lnTo>
                  <a:pt x="21" y="30"/>
                </a:lnTo>
                <a:lnTo>
                  <a:pt x="21" y="65"/>
                </a:lnTo>
                <a:lnTo>
                  <a:pt x="21" y="65"/>
                </a:lnTo>
                <a:lnTo>
                  <a:pt x="21" y="66"/>
                </a:lnTo>
                <a:lnTo>
                  <a:pt x="21" y="67"/>
                </a:lnTo>
                <a:lnTo>
                  <a:pt x="21" y="67"/>
                </a:lnTo>
                <a:lnTo>
                  <a:pt x="21" y="68"/>
                </a:lnTo>
                <a:lnTo>
                  <a:pt x="21" y="68"/>
                </a:lnTo>
                <a:lnTo>
                  <a:pt x="21" y="68"/>
                </a:lnTo>
                <a:lnTo>
                  <a:pt x="21" y="69"/>
                </a:lnTo>
                <a:lnTo>
                  <a:pt x="22" y="69"/>
                </a:lnTo>
                <a:lnTo>
                  <a:pt x="22" y="69"/>
                </a:lnTo>
                <a:lnTo>
                  <a:pt x="23" y="70"/>
                </a:lnTo>
                <a:lnTo>
                  <a:pt x="23" y="70"/>
                </a:lnTo>
                <a:lnTo>
                  <a:pt x="24" y="70"/>
                </a:lnTo>
                <a:lnTo>
                  <a:pt x="25" y="70"/>
                </a:lnTo>
                <a:lnTo>
                  <a:pt x="25" y="70"/>
                </a:lnTo>
                <a:lnTo>
                  <a:pt x="26" y="70"/>
                </a:lnTo>
                <a:lnTo>
                  <a:pt x="27" y="70"/>
                </a:lnTo>
                <a:lnTo>
                  <a:pt x="27" y="70"/>
                </a:lnTo>
                <a:lnTo>
                  <a:pt x="27" y="70"/>
                </a:lnTo>
                <a:lnTo>
                  <a:pt x="27" y="70"/>
                </a:lnTo>
                <a:lnTo>
                  <a:pt x="27" y="70"/>
                </a:lnTo>
                <a:lnTo>
                  <a:pt x="27" y="70"/>
                </a:lnTo>
                <a:lnTo>
                  <a:pt x="28" y="70"/>
                </a:lnTo>
                <a:lnTo>
                  <a:pt x="28" y="70"/>
                </a:lnTo>
                <a:lnTo>
                  <a:pt x="28" y="70"/>
                </a:lnTo>
                <a:lnTo>
                  <a:pt x="28" y="70"/>
                </a:lnTo>
                <a:lnTo>
                  <a:pt x="28" y="70"/>
                </a:lnTo>
                <a:lnTo>
                  <a:pt x="29" y="70"/>
                </a:lnTo>
                <a:lnTo>
                  <a:pt x="29" y="70"/>
                </a:lnTo>
                <a:lnTo>
                  <a:pt x="29" y="70"/>
                </a:lnTo>
                <a:lnTo>
                  <a:pt x="29" y="70"/>
                </a:lnTo>
                <a:lnTo>
                  <a:pt x="29" y="70"/>
                </a:lnTo>
                <a:lnTo>
                  <a:pt x="29" y="83"/>
                </a:lnTo>
                <a:lnTo>
                  <a:pt x="29" y="83"/>
                </a:lnTo>
                <a:lnTo>
                  <a:pt x="28" y="83"/>
                </a:lnTo>
                <a:lnTo>
                  <a:pt x="28" y="83"/>
                </a:lnTo>
                <a:lnTo>
                  <a:pt x="28" y="83"/>
                </a:lnTo>
                <a:lnTo>
                  <a:pt x="27" y="83"/>
                </a:lnTo>
                <a:lnTo>
                  <a:pt x="27" y="83"/>
                </a:lnTo>
                <a:lnTo>
                  <a:pt x="26" y="83"/>
                </a:lnTo>
                <a:lnTo>
                  <a:pt x="26" y="83"/>
                </a:lnTo>
                <a:lnTo>
                  <a:pt x="26" y="83"/>
                </a:lnTo>
                <a:lnTo>
                  <a:pt x="25" y="83"/>
                </a:lnTo>
                <a:lnTo>
                  <a:pt x="25" y="83"/>
                </a:lnTo>
                <a:lnTo>
                  <a:pt x="24" y="83"/>
                </a:lnTo>
                <a:lnTo>
                  <a:pt x="24" y="83"/>
                </a:lnTo>
                <a:lnTo>
                  <a:pt x="24" y="83"/>
                </a:lnTo>
                <a:lnTo>
                  <a:pt x="23" y="83"/>
                </a:lnTo>
                <a:lnTo>
                  <a:pt x="23" y="83"/>
                </a:lnTo>
                <a:lnTo>
                  <a:pt x="21" y="83"/>
                </a:lnTo>
                <a:lnTo>
                  <a:pt x="19" y="83"/>
                </a:lnTo>
                <a:lnTo>
                  <a:pt x="17" y="83"/>
                </a:lnTo>
                <a:lnTo>
                  <a:pt x="15" y="82"/>
                </a:lnTo>
                <a:lnTo>
                  <a:pt x="14" y="82"/>
                </a:lnTo>
                <a:lnTo>
                  <a:pt x="12" y="81"/>
                </a:lnTo>
                <a:lnTo>
                  <a:pt x="11" y="81"/>
                </a:lnTo>
                <a:lnTo>
                  <a:pt x="10" y="80"/>
                </a:lnTo>
                <a:lnTo>
                  <a:pt x="9" y="79"/>
                </a:lnTo>
                <a:lnTo>
                  <a:pt x="9" y="78"/>
                </a:lnTo>
                <a:lnTo>
                  <a:pt x="8" y="77"/>
                </a:lnTo>
                <a:lnTo>
                  <a:pt x="8" y="76"/>
                </a:lnTo>
                <a:lnTo>
                  <a:pt x="7" y="75"/>
                </a:lnTo>
                <a:lnTo>
                  <a:pt x="7" y="73"/>
                </a:lnTo>
                <a:lnTo>
                  <a:pt x="7" y="72"/>
                </a:lnTo>
                <a:lnTo>
                  <a:pt x="7" y="70"/>
                </a:lnTo>
                <a:lnTo>
                  <a:pt x="7" y="69"/>
                </a:lnTo>
                <a:lnTo>
                  <a:pt x="7" y="30"/>
                </a:lnTo>
                <a:lnTo>
                  <a:pt x="0" y="30"/>
                </a:lnTo>
                <a:lnTo>
                  <a:pt x="0" y="18"/>
                </a:lnTo>
                <a:lnTo>
                  <a:pt x="7" y="18"/>
                </a:lnTo>
                <a:lnTo>
                  <a:pt x="7" y="0"/>
                </a:lnTo>
                <a:lnTo>
                  <a:pt x="21" y="0"/>
                </a:lnTo>
                <a:lnTo>
                  <a:pt x="2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71" name="Freeform 167"/>
          <p:cNvSpPr>
            <a:spLocks noEditPoints="1"/>
          </p:cNvSpPr>
          <p:nvPr/>
        </p:nvSpPr>
        <p:spPr bwMode="auto">
          <a:xfrm>
            <a:off x="1893888" y="2201863"/>
            <a:ext cx="85725" cy="107950"/>
          </a:xfrm>
          <a:custGeom>
            <a:avLst/>
            <a:gdLst>
              <a:gd name="T0" fmla="*/ 22 w 54"/>
              <a:gd name="T1" fmla="*/ 67 h 68"/>
              <a:gd name="T2" fmla="*/ 14 w 54"/>
              <a:gd name="T3" fmla="*/ 65 h 68"/>
              <a:gd name="T4" fmla="*/ 8 w 54"/>
              <a:gd name="T5" fmla="*/ 59 h 68"/>
              <a:gd name="T6" fmla="*/ 3 w 54"/>
              <a:gd name="T7" fmla="*/ 52 h 68"/>
              <a:gd name="T8" fmla="*/ 1 w 54"/>
              <a:gd name="T9" fmla="*/ 42 h 68"/>
              <a:gd name="T10" fmla="*/ 0 w 54"/>
              <a:gd name="T11" fmla="*/ 30 h 68"/>
              <a:gd name="T12" fmla="*/ 2 w 54"/>
              <a:gd name="T13" fmla="*/ 19 h 68"/>
              <a:gd name="T14" fmla="*/ 6 w 54"/>
              <a:gd name="T15" fmla="*/ 11 h 68"/>
              <a:gd name="T16" fmla="*/ 12 w 54"/>
              <a:gd name="T17" fmla="*/ 5 h 68"/>
              <a:gd name="T18" fmla="*/ 19 w 54"/>
              <a:gd name="T19" fmla="*/ 1 h 68"/>
              <a:gd name="T20" fmla="*/ 27 w 54"/>
              <a:gd name="T21" fmla="*/ 0 h 68"/>
              <a:gd name="T22" fmla="*/ 34 w 54"/>
              <a:gd name="T23" fmla="*/ 1 h 68"/>
              <a:gd name="T24" fmla="*/ 41 w 54"/>
              <a:gd name="T25" fmla="*/ 5 h 68"/>
              <a:gd name="T26" fmla="*/ 47 w 54"/>
              <a:gd name="T27" fmla="*/ 11 h 68"/>
              <a:gd name="T28" fmla="*/ 52 w 54"/>
              <a:gd name="T29" fmla="*/ 19 h 68"/>
              <a:gd name="T30" fmla="*/ 54 w 54"/>
              <a:gd name="T31" fmla="*/ 30 h 68"/>
              <a:gd name="T32" fmla="*/ 53 w 54"/>
              <a:gd name="T33" fmla="*/ 42 h 68"/>
              <a:gd name="T34" fmla="*/ 50 w 54"/>
              <a:gd name="T35" fmla="*/ 52 h 68"/>
              <a:gd name="T36" fmla="*/ 45 w 54"/>
              <a:gd name="T37" fmla="*/ 59 h 68"/>
              <a:gd name="T38" fmla="*/ 39 w 54"/>
              <a:gd name="T39" fmla="*/ 65 h 68"/>
              <a:gd name="T40" fmla="*/ 32 w 54"/>
              <a:gd name="T41" fmla="*/ 67 h 68"/>
              <a:gd name="T42" fmla="*/ 27 w 54"/>
              <a:gd name="T43" fmla="*/ 14 h 68"/>
              <a:gd name="T44" fmla="*/ 22 w 54"/>
              <a:gd name="T45" fmla="*/ 16 h 68"/>
              <a:gd name="T46" fmla="*/ 18 w 54"/>
              <a:gd name="T47" fmla="*/ 18 h 68"/>
              <a:gd name="T48" fmla="*/ 16 w 54"/>
              <a:gd name="T49" fmla="*/ 22 h 68"/>
              <a:gd name="T50" fmla="*/ 15 w 54"/>
              <a:gd name="T51" fmla="*/ 27 h 68"/>
              <a:gd name="T52" fmla="*/ 14 w 54"/>
              <a:gd name="T53" fmla="*/ 32 h 68"/>
              <a:gd name="T54" fmla="*/ 14 w 54"/>
              <a:gd name="T55" fmla="*/ 37 h 68"/>
              <a:gd name="T56" fmla="*/ 15 w 54"/>
              <a:gd name="T57" fmla="*/ 42 h 68"/>
              <a:gd name="T58" fmla="*/ 16 w 54"/>
              <a:gd name="T59" fmla="*/ 47 h 68"/>
              <a:gd name="T60" fmla="*/ 19 w 54"/>
              <a:gd name="T61" fmla="*/ 51 h 68"/>
              <a:gd name="T62" fmla="*/ 23 w 54"/>
              <a:gd name="T63" fmla="*/ 53 h 68"/>
              <a:gd name="T64" fmla="*/ 29 w 54"/>
              <a:gd name="T65" fmla="*/ 53 h 68"/>
              <a:gd name="T66" fmla="*/ 33 w 54"/>
              <a:gd name="T67" fmla="*/ 52 h 68"/>
              <a:gd name="T68" fmla="*/ 36 w 54"/>
              <a:gd name="T69" fmla="*/ 48 h 68"/>
              <a:gd name="T70" fmla="*/ 38 w 54"/>
              <a:gd name="T71" fmla="*/ 44 h 68"/>
              <a:gd name="T72" fmla="*/ 39 w 54"/>
              <a:gd name="T73" fmla="*/ 39 h 68"/>
              <a:gd name="T74" fmla="*/ 39 w 54"/>
              <a:gd name="T75" fmla="*/ 34 h 68"/>
              <a:gd name="T76" fmla="*/ 39 w 54"/>
              <a:gd name="T77" fmla="*/ 29 h 68"/>
              <a:gd name="T78" fmla="*/ 38 w 54"/>
              <a:gd name="T79" fmla="*/ 24 h 68"/>
              <a:gd name="T80" fmla="*/ 36 w 54"/>
              <a:gd name="T81" fmla="*/ 20 h 68"/>
              <a:gd name="T82" fmla="*/ 33 w 54"/>
              <a:gd name="T83" fmla="*/ 16 h 68"/>
              <a:gd name="T84" fmla="*/ 29 w 54"/>
              <a:gd name="T8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8">
                <a:moveTo>
                  <a:pt x="27" y="68"/>
                </a:moveTo>
                <a:lnTo>
                  <a:pt x="24" y="68"/>
                </a:lnTo>
                <a:lnTo>
                  <a:pt x="22" y="67"/>
                </a:lnTo>
                <a:lnTo>
                  <a:pt x="19" y="67"/>
                </a:lnTo>
                <a:lnTo>
                  <a:pt x="17" y="66"/>
                </a:lnTo>
                <a:lnTo>
                  <a:pt x="14" y="65"/>
                </a:lnTo>
                <a:lnTo>
                  <a:pt x="12" y="63"/>
                </a:lnTo>
                <a:lnTo>
                  <a:pt x="10" y="61"/>
                </a:lnTo>
                <a:lnTo>
                  <a:pt x="8" y="59"/>
                </a:lnTo>
                <a:lnTo>
                  <a:pt x="6" y="57"/>
                </a:lnTo>
                <a:lnTo>
                  <a:pt x="5" y="55"/>
                </a:lnTo>
                <a:lnTo>
                  <a:pt x="3" y="52"/>
                </a:lnTo>
                <a:lnTo>
                  <a:pt x="2" y="49"/>
                </a:lnTo>
                <a:lnTo>
                  <a:pt x="1" y="46"/>
                </a:lnTo>
                <a:lnTo>
                  <a:pt x="1" y="42"/>
                </a:lnTo>
                <a:lnTo>
                  <a:pt x="0" y="38"/>
                </a:lnTo>
                <a:lnTo>
                  <a:pt x="0" y="34"/>
                </a:lnTo>
                <a:lnTo>
                  <a:pt x="0" y="30"/>
                </a:lnTo>
                <a:lnTo>
                  <a:pt x="1" y="26"/>
                </a:lnTo>
                <a:lnTo>
                  <a:pt x="1" y="22"/>
                </a:lnTo>
                <a:lnTo>
                  <a:pt x="2" y="19"/>
                </a:lnTo>
                <a:lnTo>
                  <a:pt x="3" y="16"/>
                </a:lnTo>
                <a:lnTo>
                  <a:pt x="5" y="13"/>
                </a:lnTo>
                <a:lnTo>
                  <a:pt x="6" y="11"/>
                </a:lnTo>
                <a:lnTo>
                  <a:pt x="8" y="8"/>
                </a:lnTo>
                <a:lnTo>
                  <a:pt x="10" y="6"/>
                </a:lnTo>
                <a:lnTo>
                  <a:pt x="12" y="5"/>
                </a:lnTo>
                <a:lnTo>
                  <a:pt x="14" y="3"/>
                </a:lnTo>
                <a:lnTo>
                  <a:pt x="17" y="2"/>
                </a:lnTo>
                <a:lnTo>
                  <a:pt x="19" y="1"/>
                </a:lnTo>
                <a:lnTo>
                  <a:pt x="22" y="1"/>
                </a:lnTo>
                <a:lnTo>
                  <a:pt x="24" y="0"/>
                </a:lnTo>
                <a:lnTo>
                  <a:pt x="27" y="0"/>
                </a:lnTo>
                <a:lnTo>
                  <a:pt x="29" y="0"/>
                </a:lnTo>
                <a:lnTo>
                  <a:pt x="32" y="1"/>
                </a:lnTo>
                <a:lnTo>
                  <a:pt x="34" y="1"/>
                </a:lnTo>
                <a:lnTo>
                  <a:pt x="37" y="2"/>
                </a:lnTo>
                <a:lnTo>
                  <a:pt x="39" y="3"/>
                </a:lnTo>
                <a:lnTo>
                  <a:pt x="41" y="5"/>
                </a:lnTo>
                <a:lnTo>
                  <a:pt x="44" y="6"/>
                </a:lnTo>
                <a:lnTo>
                  <a:pt x="45" y="8"/>
                </a:lnTo>
                <a:lnTo>
                  <a:pt x="47" y="11"/>
                </a:lnTo>
                <a:lnTo>
                  <a:pt x="49" y="13"/>
                </a:lnTo>
                <a:lnTo>
                  <a:pt x="50" y="16"/>
                </a:lnTo>
                <a:lnTo>
                  <a:pt x="52" y="19"/>
                </a:lnTo>
                <a:lnTo>
                  <a:pt x="52" y="22"/>
                </a:lnTo>
                <a:lnTo>
                  <a:pt x="53" y="26"/>
                </a:lnTo>
                <a:lnTo>
                  <a:pt x="54" y="30"/>
                </a:lnTo>
                <a:lnTo>
                  <a:pt x="54" y="34"/>
                </a:lnTo>
                <a:lnTo>
                  <a:pt x="54" y="38"/>
                </a:lnTo>
                <a:lnTo>
                  <a:pt x="53" y="42"/>
                </a:lnTo>
                <a:lnTo>
                  <a:pt x="52" y="46"/>
                </a:lnTo>
                <a:lnTo>
                  <a:pt x="52" y="49"/>
                </a:lnTo>
                <a:lnTo>
                  <a:pt x="50" y="52"/>
                </a:lnTo>
                <a:lnTo>
                  <a:pt x="49" y="55"/>
                </a:lnTo>
                <a:lnTo>
                  <a:pt x="47" y="57"/>
                </a:lnTo>
                <a:lnTo>
                  <a:pt x="45" y="59"/>
                </a:lnTo>
                <a:lnTo>
                  <a:pt x="44" y="61"/>
                </a:lnTo>
                <a:lnTo>
                  <a:pt x="41" y="63"/>
                </a:lnTo>
                <a:lnTo>
                  <a:pt x="39" y="65"/>
                </a:lnTo>
                <a:lnTo>
                  <a:pt x="37" y="66"/>
                </a:lnTo>
                <a:lnTo>
                  <a:pt x="34" y="67"/>
                </a:lnTo>
                <a:lnTo>
                  <a:pt x="32" y="67"/>
                </a:lnTo>
                <a:lnTo>
                  <a:pt x="29" y="68"/>
                </a:lnTo>
                <a:lnTo>
                  <a:pt x="27" y="68"/>
                </a:lnTo>
                <a:close/>
                <a:moveTo>
                  <a:pt x="27" y="14"/>
                </a:moveTo>
                <a:lnTo>
                  <a:pt x="25" y="14"/>
                </a:lnTo>
                <a:lnTo>
                  <a:pt x="23" y="15"/>
                </a:lnTo>
                <a:lnTo>
                  <a:pt x="22" y="16"/>
                </a:lnTo>
                <a:lnTo>
                  <a:pt x="20" y="16"/>
                </a:lnTo>
                <a:lnTo>
                  <a:pt x="19" y="17"/>
                </a:lnTo>
                <a:lnTo>
                  <a:pt x="18" y="18"/>
                </a:lnTo>
                <a:lnTo>
                  <a:pt x="17" y="20"/>
                </a:lnTo>
                <a:lnTo>
                  <a:pt x="16" y="21"/>
                </a:lnTo>
                <a:lnTo>
                  <a:pt x="16" y="22"/>
                </a:lnTo>
                <a:lnTo>
                  <a:pt x="15" y="24"/>
                </a:lnTo>
                <a:lnTo>
                  <a:pt x="15" y="26"/>
                </a:lnTo>
                <a:lnTo>
                  <a:pt x="15" y="27"/>
                </a:lnTo>
                <a:lnTo>
                  <a:pt x="14" y="29"/>
                </a:lnTo>
                <a:lnTo>
                  <a:pt x="14" y="31"/>
                </a:lnTo>
                <a:lnTo>
                  <a:pt x="14" y="32"/>
                </a:lnTo>
                <a:lnTo>
                  <a:pt x="14" y="34"/>
                </a:lnTo>
                <a:lnTo>
                  <a:pt x="14" y="36"/>
                </a:lnTo>
                <a:lnTo>
                  <a:pt x="14" y="37"/>
                </a:lnTo>
                <a:lnTo>
                  <a:pt x="14" y="39"/>
                </a:lnTo>
                <a:lnTo>
                  <a:pt x="15" y="40"/>
                </a:lnTo>
                <a:lnTo>
                  <a:pt x="15" y="42"/>
                </a:lnTo>
                <a:lnTo>
                  <a:pt x="15" y="44"/>
                </a:lnTo>
                <a:lnTo>
                  <a:pt x="16" y="45"/>
                </a:lnTo>
                <a:lnTo>
                  <a:pt x="16" y="47"/>
                </a:lnTo>
                <a:lnTo>
                  <a:pt x="17" y="48"/>
                </a:lnTo>
                <a:lnTo>
                  <a:pt x="18" y="49"/>
                </a:lnTo>
                <a:lnTo>
                  <a:pt x="19" y="51"/>
                </a:lnTo>
                <a:lnTo>
                  <a:pt x="20" y="52"/>
                </a:lnTo>
                <a:lnTo>
                  <a:pt x="22" y="52"/>
                </a:lnTo>
                <a:lnTo>
                  <a:pt x="23" y="53"/>
                </a:lnTo>
                <a:lnTo>
                  <a:pt x="25" y="53"/>
                </a:lnTo>
                <a:lnTo>
                  <a:pt x="27" y="54"/>
                </a:lnTo>
                <a:lnTo>
                  <a:pt x="29" y="53"/>
                </a:lnTo>
                <a:lnTo>
                  <a:pt x="30" y="53"/>
                </a:lnTo>
                <a:lnTo>
                  <a:pt x="32" y="52"/>
                </a:lnTo>
                <a:lnTo>
                  <a:pt x="33" y="52"/>
                </a:lnTo>
                <a:lnTo>
                  <a:pt x="34" y="51"/>
                </a:lnTo>
                <a:lnTo>
                  <a:pt x="35" y="49"/>
                </a:lnTo>
                <a:lnTo>
                  <a:pt x="36" y="48"/>
                </a:lnTo>
                <a:lnTo>
                  <a:pt x="37" y="47"/>
                </a:lnTo>
                <a:lnTo>
                  <a:pt x="38" y="45"/>
                </a:lnTo>
                <a:lnTo>
                  <a:pt x="38" y="44"/>
                </a:lnTo>
                <a:lnTo>
                  <a:pt x="39" y="42"/>
                </a:lnTo>
                <a:lnTo>
                  <a:pt x="39" y="40"/>
                </a:lnTo>
                <a:lnTo>
                  <a:pt x="39" y="39"/>
                </a:lnTo>
                <a:lnTo>
                  <a:pt x="39" y="37"/>
                </a:lnTo>
                <a:lnTo>
                  <a:pt x="39" y="36"/>
                </a:lnTo>
                <a:lnTo>
                  <a:pt x="39" y="34"/>
                </a:lnTo>
                <a:lnTo>
                  <a:pt x="39" y="32"/>
                </a:lnTo>
                <a:lnTo>
                  <a:pt x="39" y="31"/>
                </a:lnTo>
                <a:lnTo>
                  <a:pt x="39" y="29"/>
                </a:lnTo>
                <a:lnTo>
                  <a:pt x="39" y="27"/>
                </a:lnTo>
                <a:lnTo>
                  <a:pt x="39" y="26"/>
                </a:lnTo>
                <a:lnTo>
                  <a:pt x="38" y="24"/>
                </a:lnTo>
                <a:lnTo>
                  <a:pt x="38" y="22"/>
                </a:lnTo>
                <a:lnTo>
                  <a:pt x="37" y="21"/>
                </a:lnTo>
                <a:lnTo>
                  <a:pt x="36" y="20"/>
                </a:lnTo>
                <a:lnTo>
                  <a:pt x="35" y="18"/>
                </a:lnTo>
                <a:lnTo>
                  <a:pt x="34" y="17"/>
                </a:lnTo>
                <a:lnTo>
                  <a:pt x="33" y="16"/>
                </a:lnTo>
                <a:lnTo>
                  <a:pt x="32" y="16"/>
                </a:lnTo>
                <a:lnTo>
                  <a:pt x="30" y="15"/>
                </a:lnTo>
                <a:lnTo>
                  <a:pt x="29" y="14"/>
                </a:lnTo>
                <a:lnTo>
                  <a:pt x="2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72" name="Freeform 168"/>
          <p:cNvSpPr>
            <a:spLocks/>
          </p:cNvSpPr>
          <p:nvPr/>
        </p:nvSpPr>
        <p:spPr bwMode="auto">
          <a:xfrm>
            <a:off x="1993900" y="2201863"/>
            <a:ext cx="49213" cy="104775"/>
          </a:xfrm>
          <a:custGeom>
            <a:avLst/>
            <a:gdLst>
              <a:gd name="T0" fmla="*/ 13 w 31"/>
              <a:gd name="T1" fmla="*/ 2 h 66"/>
              <a:gd name="T2" fmla="*/ 14 w 31"/>
              <a:gd name="T3" fmla="*/ 13 h 66"/>
              <a:gd name="T4" fmla="*/ 15 w 31"/>
              <a:gd name="T5" fmla="*/ 11 h 66"/>
              <a:gd name="T6" fmla="*/ 16 w 31"/>
              <a:gd name="T7" fmla="*/ 8 h 66"/>
              <a:gd name="T8" fmla="*/ 17 w 31"/>
              <a:gd name="T9" fmla="*/ 6 h 66"/>
              <a:gd name="T10" fmla="*/ 19 w 31"/>
              <a:gd name="T11" fmla="*/ 4 h 66"/>
              <a:gd name="T12" fmla="*/ 21 w 31"/>
              <a:gd name="T13" fmla="*/ 3 h 66"/>
              <a:gd name="T14" fmla="*/ 23 w 31"/>
              <a:gd name="T15" fmla="*/ 1 h 66"/>
              <a:gd name="T16" fmla="*/ 25 w 31"/>
              <a:gd name="T17" fmla="*/ 0 h 66"/>
              <a:gd name="T18" fmla="*/ 28 w 31"/>
              <a:gd name="T19" fmla="*/ 0 h 66"/>
              <a:gd name="T20" fmla="*/ 28 w 31"/>
              <a:gd name="T21" fmla="*/ 0 h 66"/>
              <a:gd name="T22" fmla="*/ 29 w 31"/>
              <a:gd name="T23" fmla="*/ 0 h 66"/>
              <a:gd name="T24" fmla="*/ 29 w 31"/>
              <a:gd name="T25" fmla="*/ 0 h 66"/>
              <a:gd name="T26" fmla="*/ 29 w 31"/>
              <a:gd name="T27" fmla="*/ 0 h 66"/>
              <a:gd name="T28" fmla="*/ 30 w 31"/>
              <a:gd name="T29" fmla="*/ 0 h 66"/>
              <a:gd name="T30" fmla="*/ 30 w 31"/>
              <a:gd name="T31" fmla="*/ 0 h 66"/>
              <a:gd name="T32" fmla="*/ 30 w 31"/>
              <a:gd name="T33" fmla="*/ 0 h 66"/>
              <a:gd name="T34" fmla="*/ 31 w 31"/>
              <a:gd name="T35" fmla="*/ 1 h 66"/>
              <a:gd name="T36" fmla="*/ 31 w 31"/>
              <a:gd name="T37" fmla="*/ 17 h 66"/>
              <a:gd name="T38" fmla="*/ 30 w 31"/>
              <a:gd name="T39" fmla="*/ 17 h 66"/>
              <a:gd name="T40" fmla="*/ 30 w 31"/>
              <a:gd name="T41" fmla="*/ 17 h 66"/>
              <a:gd name="T42" fmla="*/ 29 w 31"/>
              <a:gd name="T43" fmla="*/ 17 h 66"/>
              <a:gd name="T44" fmla="*/ 28 w 31"/>
              <a:gd name="T45" fmla="*/ 17 h 66"/>
              <a:gd name="T46" fmla="*/ 28 w 31"/>
              <a:gd name="T47" fmla="*/ 17 h 66"/>
              <a:gd name="T48" fmla="*/ 27 w 31"/>
              <a:gd name="T49" fmla="*/ 17 h 66"/>
              <a:gd name="T50" fmla="*/ 27 w 31"/>
              <a:gd name="T51" fmla="*/ 17 h 66"/>
              <a:gd name="T52" fmla="*/ 25 w 31"/>
              <a:gd name="T53" fmla="*/ 17 h 66"/>
              <a:gd name="T54" fmla="*/ 22 w 31"/>
              <a:gd name="T55" fmla="*/ 18 h 66"/>
              <a:gd name="T56" fmla="*/ 19 w 31"/>
              <a:gd name="T57" fmla="*/ 19 h 66"/>
              <a:gd name="T58" fmla="*/ 17 w 31"/>
              <a:gd name="T59" fmla="*/ 21 h 66"/>
              <a:gd name="T60" fmla="*/ 16 w 31"/>
              <a:gd name="T61" fmla="*/ 23 h 66"/>
              <a:gd name="T62" fmla="*/ 15 w 31"/>
              <a:gd name="T63" fmla="*/ 26 h 66"/>
              <a:gd name="T64" fmla="*/ 14 w 31"/>
              <a:gd name="T65" fmla="*/ 28 h 66"/>
              <a:gd name="T66" fmla="*/ 14 w 31"/>
              <a:gd name="T67" fmla="*/ 31 h 66"/>
              <a:gd name="T68" fmla="*/ 14 w 31"/>
              <a:gd name="T69" fmla="*/ 66 h 66"/>
              <a:gd name="T70" fmla="*/ 0 w 31"/>
              <a:gd name="T71"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66">
                <a:moveTo>
                  <a:pt x="0" y="2"/>
                </a:moveTo>
                <a:lnTo>
                  <a:pt x="13" y="2"/>
                </a:lnTo>
                <a:lnTo>
                  <a:pt x="13" y="13"/>
                </a:lnTo>
                <a:lnTo>
                  <a:pt x="14" y="13"/>
                </a:lnTo>
                <a:lnTo>
                  <a:pt x="14" y="12"/>
                </a:lnTo>
                <a:lnTo>
                  <a:pt x="15" y="11"/>
                </a:lnTo>
                <a:lnTo>
                  <a:pt x="15" y="9"/>
                </a:lnTo>
                <a:lnTo>
                  <a:pt x="16" y="8"/>
                </a:lnTo>
                <a:lnTo>
                  <a:pt x="17" y="7"/>
                </a:lnTo>
                <a:lnTo>
                  <a:pt x="17" y="6"/>
                </a:lnTo>
                <a:lnTo>
                  <a:pt x="18" y="5"/>
                </a:lnTo>
                <a:lnTo>
                  <a:pt x="19" y="4"/>
                </a:lnTo>
                <a:lnTo>
                  <a:pt x="20" y="3"/>
                </a:lnTo>
                <a:lnTo>
                  <a:pt x="21" y="3"/>
                </a:lnTo>
                <a:lnTo>
                  <a:pt x="22" y="2"/>
                </a:lnTo>
                <a:lnTo>
                  <a:pt x="23" y="1"/>
                </a:lnTo>
                <a:lnTo>
                  <a:pt x="24" y="1"/>
                </a:lnTo>
                <a:lnTo>
                  <a:pt x="25" y="0"/>
                </a:lnTo>
                <a:lnTo>
                  <a:pt x="27" y="0"/>
                </a:lnTo>
                <a:lnTo>
                  <a:pt x="28" y="0"/>
                </a:lnTo>
                <a:lnTo>
                  <a:pt x="28" y="0"/>
                </a:lnTo>
                <a:lnTo>
                  <a:pt x="28" y="0"/>
                </a:lnTo>
                <a:lnTo>
                  <a:pt x="29" y="0"/>
                </a:lnTo>
                <a:lnTo>
                  <a:pt x="29" y="0"/>
                </a:lnTo>
                <a:lnTo>
                  <a:pt x="29" y="0"/>
                </a:lnTo>
                <a:lnTo>
                  <a:pt x="29" y="0"/>
                </a:lnTo>
                <a:lnTo>
                  <a:pt x="29" y="0"/>
                </a:lnTo>
                <a:lnTo>
                  <a:pt x="29" y="0"/>
                </a:lnTo>
                <a:lnTo>
                  <a:pt x="30" y="0"/>
                </a:lnTo>
                <a:lnTo>
                  <a:pt x="30" y="0"/>
                </a:lnTo>
                <a:lnTo>
                  <a:pt x="30" y="0"/>
                </a:lnTo>
                <a:lnTo>
                  <a:pt x="30" y="0"/>
                </a:lnTo>
                <a:lnTo>
                  <a:pt x="30" y="0"/>
                </a:lnTo>
                <a:lnTo>
                  <a:pt x="30" y="0"/>
                </a:lnTo>
                <a:lnTo>
                  <a:pt x="31" y="0"/>
                </a:lnTo>
                <a:lnTo>
                  <a:pt x="31" y="1"/>
                </a:lnTo>
                <a:lnTo>
                  <a:pt x="31" y="18"/>
                </a:lnTo>
                <a:lnTo>
                  <a:pt x="31" y="17"/>
                </a:lnTo>
                <a:lnTo>
                  <a:pt x="30" y="17"/>
                </a:lnTo>
                <a:lnTo>
                  <a:pt x="30" y="17"/>
                </a:lnTo>
                <a:lnTo>
                  <a:pt x="30" y="17"/>
                </a:lnTo>
                <a:lnTo>
                  <a:pt x="30" y="17"/>
                </a:lnTo>
                <a:lnTo>
                  <a:pt x="29" y="17"/>
                </a:lnTo>
                <a:lnTo>
                  <a:pt x="29" y="17"/>
                </a:lnTo>
                <a:lnTo>
                  <a:pt x="29" y="17"/>
                </a:lnTo>
                <a:lnTo>
                  <a:pt x="28" y="17"/>
                </a:lnTo>
                <a:lnTo>
                  <a:pt x="28" y="17"/>
                </a:lnTo>
                <a:lnTo>
                  <a:pt x="28" y="17"/>
                </a:lnTo>
                <a:lnTo>
                  <a:pt x="28" y="17"/>
                </a:lnTo>
                <a:lnTo>
                  <a:pt x="27" y="17"/>
                </a:lnTo>
                <a:lnTo>
                  <a:pt x="27" y="17"/>
                </a:lnTo>
                <a:lnTo>
                  <a:pt x="27" y="17"/>
                </a:lnTo>
                <a:lnTo>
                  <a:pt x="27" y="17"/>
                </a:lnTo>
                <a:lnTo>
                  <a:pt x="25" y="17"/>
                </a:lnTo>
                <a:lnTo>
                  <a:pt x="23" y="18"/>
                </a:lnTo>
                <a:lnTo>
                  <a:pt x="22" y="18"/>
                </a:lnTo>
                <a:lnTo>
                  <a:pt x="20" y="19"/>
                </a:lnTo>
                <a:lnTo>
                  <a:pt x="19" y="19"/>
                </a:lnTo>
                <a:lnTo>
                  <a:pt x="18" y="20"/>
                </a:lnTo>
                <a:lnTo>
                  <a:pt x="17" y="21"/>
                </a:lnTo>
                <a:lnTo>
                  <a:pt x="16" y="22"/>
                </a:lnTo>
                <a:lnTo>
                  <a:pt x="16" y="23"/>
                </a:lnTo>
                <a:lnTo>
                  <a:pt x="15" y="25"/>
                </a:lnTo>
                <a:lnTo>
                  <a:pt x="15" y="26"/>
                </a:lnTo>
                <a:lnTo>
                  <a:pt x="14" y="27"/>
                </a:lnTo>
                <a:lnTo>
                  <a:pt x="14" y="28"/>
                </a:lnTo>
                <a:lnTo>
                  <a:pt x="14" y="30"/>
                </a:lnTo>
                <a:lnTo>
                  <a:pt x="14" y="31"/>
                </a:lnTo>
                <a:lnTo>
                  <a:pt x="14" y="33"/>
                </a:lnTo>
                <a:lnTo>
                  <a:pt x="14" y="66"/>
                </a:lnTo>
                <a:lnTo>
                  <a:pt x="0" y="66"/>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73" name="Freeform 169"/>
          <p:cNvSpPr>
            <a:spLocks noEditPoints="1"/>
          </p:cNvSpPr>
          <p:nvPr/>
        </p:nvSpPr>
        <p:spPr bwMode="auto">
          <a:xfrm>
            <a:off x="2055813" y="2166938"/>
            <a:ext cx="22225" cy="139700"/>
          </a:xfrm>
          <a:custGeom>
            <a:avLst/>
            <a:gdLst>
              <a:gd name="T0" fmla="*/ 14 w 14"/>
              <a:gd name="T1" fmla="*/ 24 h 88"/>
              <a:gd name="T2" fmla="*/ 14 w 14"/>
              <a:gd name="T3" fmla="*/ 88 h 88"/>
              <a:gd name="T4" fmla="*/ 0 w 14"/>
              <a:gd name="T5" fmla="*/ 88 h 88"/>
              <a:gd name="T6" fmla="*/ 0 w 14"/>
              <a:gd name="T7" fmla="*/ 24 h 88"/>
              <a:gd name="T8" fmla="*/ 14 w 14"/>
              <a:gd name="T9" fmla="*/ 24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4"/>
                </a:moveTo>
                <a:lnTo>
                  <a:pt x="14" y="88"/>
                </a:lnTo>
                <a:lnTo>
                  <a:pt x="0" y="88"/>
                </a:lnTo>
                <a:lnTo>
                  <a:pt x="0" y="24"/>
                </a:lnTo>
                <a:lnTo>
                  <a:pt x="14" y="24"/>
                </a:lnTo>
                <a:close/>
                <a:moveTo>
                  <a:pt x="14" y="16"/>
                </a:moveTo>
                <a:lnTo>
                  <a:pt x="0" y="16"/>
                </a:lnTo>
                <a:lnTo>
                  <a:pt x="0" y="0"/>
                </a:lnTo>
                <a:lnTo>
                  <a:pt x="14" y="0"/>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74" name="Freeform 170"/>
          <p:cNvSpPr>
            <a:spLocks/>
          </p:cNvSpPr>
          <p:nvPr/>
        </p:nvSpPr>
        <p:spPr bwMode="auto">
          <a:xfrm>
            <a:off x="2098675" y="2201863"/>
            <a:ext cx="76200" cy="104775"/>
          </a:xfrm>
          <a:custGeom>
            <a:avLst/>
            <a:gdLst>
              <a:gd name="T0" fmla="*/ 34 w 48"/>
              <a:gd name="T1" fmla="*/ 66 h 66"/>
              <a:gd name="T2" fmla="*/ 34 w 48"/>
              <a:gd name="T3" fmla="*/ 26 h 66"/>
              <a:gd name="T4" fmla="*/ 34 w 48"/>
              <a:gd name="T5" fmla="*/ 24 h 66"/>
              <a:gd name="T6" fmla="*/ 33 w 48"/>
              <a:gd name="T7" fmla="*/ 22 h 66"/>
              <a:gd name="T8" fmla="*/ 33 w 48"/>
              <a:gd name="T9" fmla="*/ 20 h 66"/>
              <a:gd name="T10" fmla="*/ 32 w 48"/>
              <a:gd name="T11" fmla="*/ 18 h 66"/>
              <a:gd name="T12" fmla="*/ 31 w 48"/>
              <a:gd name="T13" fmla="*/ 16 h 66"/>
              <a:gd name="T14" fmla="*/ 29 w 48"/>
              <a:gd name="T15" fmla="*/ 15 h 66"/>
              <a:gd name="T16" fmla="*/ 26 w 48"/>
              <a:gd name="T17" fmla="*/ 14 h 66"/>
              <a:gd name="T18" fmla="*/ 24 w 48"/>
              <a:gd name="T19" fmla="*/ 14 h 66"/>
              <a:gd name="T20" fmla="*/ 22 w 48"/>
              <a:gd name="T21" fmla="*/ 15 h 66"/>
              <a:gd name="T22" fmla="*/ 20 w 48"/>
              <a:gd name="T23" fmla="*/ 16 h 66"/>
              <a:gd name="T24" fmla="*/ 18 w 48"/>
              <a:gd name="T25" fmla="*/ 17 h 66"/>
              <a:gd name="T26" fmla="*/ 16 w 48"/>
              <a:gd name="T27" fmla="*/ 19 h 66"/>
              <a:gd name="T28" fmla="*/ 15 w 48"/>
              <a:gd name="T29" fmla="*/ 21 h 66"/>
              <a:gd name="T30" fmla="*/ 14 w 48"/>
              <a:gd name="T31" fmla="*/ 24 h 66"/>
              <a:gd name="T32" fmla="*/ 14 w 48"/>
              <a:gd name="T33" fmla="*/ 27 h 66"/>
              <a:gd name="T34" fmla="*/ 14 w 48"/>
              <a:gd name="T35" fmla="*/ 66 h 66"/>
              <a:gd name="T36" fmla="*/ 0 w 48"/>
              <a:gd name="T37" fmla="*/ 2 h 66"/>
              <a:gd name="T38" fmla="*/ 14 w 48"/>
              <a:gd name="T39" fmla="*/ 11 h 66"/>
              <a:gd name="T40" fmla="*/ 14 w 48"/>
              <a:gd name="T41" fmla="*/ 11 h 66"/>
              <a:gd name="T42" fmla="*/ 15 w 48"/>
              <a:gd name="T43" fmla="*/ 9 h 66"/>
              <a:gd name="T44" fmla="*/ 16 w 48"/>
              <a:gd name="T45" fmla="*/ 7 h 66"/>
              <a:gd name="T46" fmla="*/ 18 w 48"/>
              <a:gd name="T47" fmla="*/ 5 h 66"/>
              <a:gd name="T48" fmla="*/ 19 w 48"/>
              <a:gd name="T49" fmla="*/ 3 h 66"/>
              <a:gd name="T50" fmla="*/ 22 w 48"/>
              <a:gd name="T51" fmla="*/ 2 h 66"/>
              <a:gd name="T52" fmla="*/ 24 w 48"/>
              <a:gd name="T53" fmla="*/ 1 h 66"/>
              <a:gd name="T54" fmla="*/ 28 w 48"/>
              <a:gd name="T55" fmla="*/ 0 h 66"/>
              <a:gd name="T56" fmla="*/ 31 w 48"/>
              <a:gd name="T57" fmla="*/ 0 h 66"/>
              <a:gd name="T58" fmla="*/ 35 w 48"/>
              <a:gd name="T59" fmla="*/ 1 h 66"/>
              <a:gd name="T60" fmla="*/ 38 w 48"/>
              <a:gd name="T61" fmla="*/ 2 h 66"/>
              <a:gd name="T62" fmla="*/ 41 w 48"/>
              <a:gd name="T63" fmla="*/ 4 h 66"/>
              <a:gd name="T64" fmla="*/ 44 w 48"/>
              <a:gd name="T65" fmla="*/ 7 h 66"/>
              <a:gd name="T66" fmla="*/ 45 w 48"/>
              <a:gd name="T67" fmla="*/ 10 h 66"/>
              <a:gd name="T68" fmla="*/ 47 w 48"/>
              <a:gd name="T69" fmla="*/ 14 h 66"/>
              <a:gd name="T70" fmla="*/ 48 w 48"/>
              <a:gd name="T71" fmla="*/ 19 h 66"/>
              <a:gd name="T72" fmla="*/ 48 w 48"/>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66">
                <a:moveTo>
                  <a:pt x="48" y="66"/>
                </a:moveTo>
                <a:lnTo>
                  <a:pt x="34" y="66"/>
                </a:lnTo>
                <a:lnTo>
                  <a:pt x="34" y="27"/>
                </a:lnTo>
                <a:lnTo>
                  <a:pt x="34" y="26"/>
                </a:lnTo>
                <a:lnTo>
                  <a:pt x="34" y="25"/>
                </a:lnTo>
                <a:lnTo>
                  <a:pt x="34" y="24"/>
                </a:lnTo>
                <a:lnTo>
                  <a:pt x="34" y="23"/>
                </a:lnTo>
                <a:lnTo>
                  <a:pt x="33" y="22"/>
                </a:lnTo>
                <a:lnTo>
                  <a:pt x="33" y="21"/>
                </a:lnTo>
                <a:lnTo>
                  <a:pt x="33" y="20"/>
                </a:lnTo>
                <a:lnTo>
                  <a:pt x="33" y="19"/>
                </a:lnTo>
                <a:lnTo>
                  <a:pt x="32" y="18"/>
                </a:lnTo>
                <a:lnTo>
                  <a:pt x="32" y="17"/>
                </a:lnTo>
                <a:lnTo>
                  <a:pt x="31" y="16"/>
                </a:lnTo>
                <a:lnTo>
                  <a:pt x="30" y="16"/>
                </a:lnTo>
                <a:lnTo>
                  <a:pt x="29" y="15"/>
                </a:lnTo>
                <a:lnTo>
                  <a:pt x="28" y="15"/>
                </a:lnTo>
                <a:lnTo>
                  <a:pt x="26" y="14"/>
                </a:lnTo>
                <a:lnTo>
                  <a:pt x="25" y="14"/>
                </a:lnTo>
                <a:lnTo>
                  <a:pt x="24" y="14"/>
                </a:lnTo>
                <a:lnTo>
                  <a:pt x="23" y="15"/>
                </a:lnTo>
                <a:lnTo>
                  <a:pt x="22" y="15"/>
                </a:lnTo>
                <a:lnTo>
                  <a:pt x="21" y="15"/>
                </a:lnTo>
                <a:lnTo>
                  <a:pt x="20" y="16"/>
                </a:lnTo>
                <a:lnTo>
                  <a:pt x="19" y="16"/>
                </a:lnTo>
                <a:lnTo>
                  <a:pt x="18" y="17"/>
                </a:lnTo>
                <a:lnTo>
                  <a:pt x="17" y="18"/>
                </a:lnTo>
                <a:lnTo>
                  <a:pt x="16" y="19"/>
                </a:lnTo>
                <a:lnTo>
                  <a:pt x="16" y="20"/>
                </a:lnTo>
                <a:lnTo>
                  <a:pt x="15" y="21"/>
                </a:lnTo>
                <a:lnTo>
                  <a:pt x="15" y="23"/>
                </a:lnTo>
                <a:lnTo>
                  <a:pt x="14" y="24"/>
                </a:lnTo>
                <a:lnTo>
                  <a:pt x="14" y="26"/>
                </a:lnTo>
                <a:lnTo>
                  <a:pt x="14" y="27"/>
                </a:lnTo>
                <a:lnTo>
                  <a:pt x="14" y="29"/>
                </a:lnTo>
                <a:lnTo>
                  <a:pt x="14" y="66"/>
                </a:lnTo>
                <a:lnTo>
                  <a:pt x="0" y="66"/>
                </a:lnTo>
                <a:lnTo>
                  <a:pt x="0" y="2"/>
                </a:lnTo>
                <a:lnTo>
                  <a:pt x="14" y="2"/>
                </a:lnTo>
                <a:lnTo>
                  <a:pt x="14" y="11"/>
                </a:lnTo>
                <a:lnTo>
                  <a:pt x="14" y="11"/>
                </a:lnTo>
                <a:lnTo>
                  <a:pt x="14" y="11"/>
                </a:lnTo>
                <a:lnTo>
                  <a:pt x="14" y="10"/>
                </a:lnTo>
                <a:lnTo>
                  <a:pt x="15" y="9"/>
                </a:lnTo>
                <a:lnTo>
                  <a:pt x="15" y="8"/>
                </a:lnTo>
                <a:lnTo>
                  <a:pt x="16" y="7"/>
                </a:lnTo>
                <a:lnTo>
                  <a:pt x="17" y="6"/>
                </a:lnTo>
                <a:lnTo>
                  <a:pt x="18" y="5"/>
                </a:lnTo>
                <a:lnTo>
                  <a:pt x="19" y="4"/>
                </a:lnTo>
                <a:lnTo>
                  <a:pt x="19" y="3"/>
                </a:lnTo>
                <a:lnTo>
                  <a:pt x="21" y="3"/>
                </a:lnTo>
                <a:lnTo>
                  <a:pt x="22" y="2"/>
                </a:lnTo>
                <a:lnTo>
                  <a:pt x="23" y="1"/>
                </a:lnTo>
                <a:lnTo>
                  <a:pt x="24" y="1"/>
                </a:lnTo>
                <a:lnTo>
                  <a:pt x="26" y="1"/>
                </a:lnTo>
                <a:lnTo>
                  <a:pt x="28" y="0"/>
                </a:lnTo>
                <a:lnTo>
                  <a:pt x="29" y="0"/>
                </a:lnTo>
                <a:lnTo>
                  <a:pt x="31" y="0"/>
                </a:lnTo>
                <a:lnTo>
                  <a:pt x="33" y="1"/>
                </a:lnTo>
                <a:lnTo>
                  <a:pt x="35" y="1"/>
                </a:lnTo>
                <a:lnTo>
                  <a:pt x="37" y="1"/>
                </a:lnTo>
                <a:lnTo>
                  <a:pt x="38" y="2"/>
                </a:lnTo>
                <a:lnTo>
                  <a:pt x="40" y="3"/>
                </a:lnTo>
                <a:lnTo>
                  <a:pt x="41" y="4"/>
                </a:lnTo>
                <a:lnTo>
                  <a:pt x="42" y="6"/>
                </a:lnTo>
                <a:lnTo>
                  <a:pt x="44" y="7"/>
                </a:lnTo>
                <a:lnTo>
                  <a:pt x="45" y="9"/>
                </a:lnTo>
                <a:lnTo>
                  <a:pt x="45" y="10"/>
                </a:lnTo>
                <a:lnTo>
                  <a:pt x="46" y="12"/>
                </a:lnTo>
                <a:lnTo>
                  <a:pt x="47" y="14"/>
                </a:lnTo>
                <a:lnTo>
                  <a:pt x="47" y="17"/>
                </a:lnTo>
                <a:lnTo>
                  <a:pt x="48" y="19"/>
                </a:lnTo>
                <a:lnTo>
                  <a:pt x="48" y="22"/>
                </a:lnTo>
                <a:lnTo>
                  <a:pt x="4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75" name="Freeform 171"/>
          <p:cNvSpPr>
            <a:spLocks noEditPoints="1"/>
          </p:cNvSpPr>
          <p:nvPr/>
        </p:nvSpPr>
        <p:spPr bwMode="auto">
          <a:xfrm>
            <a:off x="2190750" y="2201863"/>
            <a:ext cx="80963" cy="146050"/>
          </a:xfrm>
          <a:custGeom>
            <a:avLst/>
            <a:gdLst>
              <a:gd name="T0" fmla="*/ 51 w 51"/>
              <a:gd name="T1" fmla="*/ 67 h 92"/>
              <a:gd name="T2" fmla="*/ 49 w 51"/>
              <a:gd name="T3" fmla="*/ 77 h 92"/>
              <a:gd name="T4" fmla="*/ 44 w 51"/>
              <a:gd name="T5" fmla="*/ 86 h 92"/>
              <a:gd name="T6" fmla="*/ 33 w 51"/>
              <a:gd name="T7" fmla="*/ 91 h 92"/>
              <a:gd name="T8" fmla="*/ 20 w 51"/>
              <a:gd name="T9" fmla="*/ 92 h 92"/>
              <a:gd name="T10" fmla="*/ 12 w 51"/>
              <a:gd name="T11" fmla="*/ 90 h 92"/>
              <a:gd name="T12" fmla="*/ 6 w 51"/>
              <a:gd name="T13" fmla="*/ 85 h 92"/>
              <a:gd name="T14" fmla="*/ 2 w 51"/>
              <a:gd name="T15" fmla="*/ 78 h 92"/>
              <a:gd name="T16" fmla="*/ 16 w 51"/>
              <a:gd name="T17" fmla="*/ 74 h 92"/>
              <a:gd name="T18" fmla="*/ 17 w 51"/>
              <a:gd name="T19" fmla="*/ 76 h 92"/>
              <a:gd name="T20" fmla="*/ 19 w 51"/>
              <a:gd name="T21" fmla="*/ 78 h 92"/>
              <a:gd name="T22" fmla="*/ 22 w 51"/>
              <a:gd name="T23" fmla="*/ 79 h 92"/>
              <a:gd name="T24" fmla="*/ 27 w 51"/>
              <a:gd name="T25" fmla="*/ 79 h 92"/>
              <a:gd name="T26" fmla="*/ 32 w 51"/>
              <a:gd name="T27" fmla="*/ 78 h 92"/>
              <a:gd name="T28" fmla="*/ 35 w 51"/>
              <a:gd name="T29" fmla="*/ 75 h 92"/>
              <a:gd name="T30" fmla="*/ 36 w 51"/>
              <a:gd name="T31" fmla="*/ 70 h 92"/>
              <a:gd name="T32" fmla="*/ 37 w 51"/>
              <a:gd name="T33" fmla="*/ 57 h 92"/>
              <a:gd name="T34" fmla="*/ 35 w 51"/>
              <a:gd name="T35" fmla="*/ 59 h 92"/>
              <a:gd name="T36" fmla="*/ 33 w 51"/>
              <a:gd name="T37" fmla="*/ 63 h 92"/>
              <a:gd name="T38" fmla="*/ 29 w 51"/>
              <a:gd name="T39" fmla="*/ 65 h 92"/>
              <a:gd name="T40" fmla="*/ 24 w 51"/>
              <a:gd name="T41" fmla="*/ 66 h 92"/>
              <a:gd name="T42" fmla="*/ 16 w 51"/>
              <a:gd name="T43" fmla="*/ 65 h 92"/>
              <a:gd name="T44" fmla="*/ 8 w 51"/>
              <a:gd name="T45" fmla="*/ 60 h 92"/>
              <a:gd name="T46" fmla="*/ 3 w 51"/>
              <a:gd name="T47" fmla="*/ 51 h 92"/>
              <a:gd name="T48" fmla="*/ 0 w 51"/>
              <a:gd name="T49" fmla="*/ 37 h 92"/>
              <a:gd name="T50" fmla="*/ 1 w 51"/>
              <a:gd name="T51" fmla="*/ 22 h 92"/>
              <a:gd name="T52" fmla="*/ 5 w 51"/>
              <a:gd name="T53" fmla="*/ 11 h 92"/>
              <a:gd name="T54" fmla="*/ 12 w 51"/>
              <a:gd name="T55" fmla="*/ 3 h 92"/>
              <a:gd name="T56" fmla="*/ 20 w 51"/>
              <a:gd name="T57" fmla="*/ 0 h 92"/>
              <a:gd name="T58" fmla="*/ 27 w 51"/>
              <a:gd name="T59" fmla="*/ 1 h 92"/>
              <a:gd name="T60" fmla="*/ 32 w 51"/>
              <a:gd name="T61" fmla="*/ 3 h 92"/>
              <a:gd name="T62" fmla="*/ 35 w 51"/>
              <a:gd name="T63" fmla="*/ 7 h 92"/>
              <a:gd name="T64" fmla="*/ 37 w 51"/>
              <a:gd name="T65" fmla="*/ 11 h 92"/>
              <a:gd name="T66" fmla="*/ 51 w 51"/>
              <a:gd name="T67" fmla="*/ 2 h 92"/>
              <a:gd name="T68" fmla="*/ 30 w 51"/>
              <a:gd name="T69" fmla="*/ 51 h 92"/>
              <a:gd name="T70" fmla="*/ 34 w 51"/>
              <a:gd name="T71" fmla="*/ 47 h 92"/>
              <a:gd name="T72" fmla="*/ 36 w 51"/>
              <a:gd name="T73" fmla="*/ 42 h 92"/>
              <a:gd name="T74" fmla="*/ 37 w 51"/>
              <a:gd name="T75" fmla="*/ 35 h 92"/>
              <a:gd name="T76" fmla="*/ 36 w 51"/>
              <a:gd name="T77" fmla="*/ 28 h 92"/>
              <a:gd name="T78" fmla="*/ 35 w 51"/>
              <a:gd name="T79" fmla="*/ 22 h 92"/>
              <a:gd name="T80" fmla="*/ 31 w 51"/>
              <a:gd name="T81" fmla="*/ 17 h 92"/>
              <a:gd name="T82" fmla="*/ 27 w 51"/>
              <a:gd name="T83" fmla="*/ 15 h 92"/>
              <a:gd name="T84" fmla="*/ 22 w 51"/>
              <a:gd name="T85" fmla="*/ 15 h 92"/>
              <a:gd name="T86" fmla="*/ 19 w 51"/>
              <a:gd name="T87" fmla="*/ 18 h 92"/>
              <a:gd name="T88" fmla="*/ 16 w 51"/>
              <a:gd name="T89" fmla="*/ 23 h 92"/>
              <a:gd name="T90" fmla="*/ 14 w 51"/>
              <a:gd name="T91" fmla="*/ 32 h 92"/>
              <a:gd name="T92" fmla="*/ 15 w 51"/>
              <a:gd name="T93" fmla="*/ 39 h 92"/>
              <a:gd name="T94" fmla="*/ 16 w 51"/>
              <a:gd name="T95" fmla="*/ 45 h 92"/>
              <a:gd name="T96" fmla="*/ 19 w 51"/>
              <a:gd name="T97" fmla="*/ 50 h 92"/>
              <a:gd name="T98" fmla="*/ 24 w 51"/>
              <a:gd name="T99"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92">
                <a:moveTo>
                  <a:pt x="51" y="2"/>
                </a:moveTo>
                <a:lnTo>
                  <a:pt x="51" y="63"/>
                </a:lnTo>
                <a:lnTo>
                  <a:pt x="51" y="65"/>
                </a:lnTo>
                <a:lnTo>
                  <a:pt x="51" y="67"/>
                </a:lnTo>
                <a:lnTo>
                  <a:pt x="51" y="69"/>
                </a:lnTo>
                <a:lnTo>
                  <a:pt x="50" y="72"/>
                </a:lnTo>
                <a:lnTo>
                  <a:pt x="50" y="74"/>
                </a:lnTo>
                <a:lnTo>
                  <a:pt x="49" y="77"/>
                </a:lnTo>
                <a:lnTo>
                  <a:pt x="48" y="79"/>
                </a:lnTo>
                <a:lnTo>
                  <a:pt x="47" y="82"/>
                </a:lnTo>
                <a:lnTo>
                  <a:pt x="46" y="84"/>
                </a:lnTo>
                <a:lnTo>
                  <a:pt x="44" y="86"/>
                </a:lnTo>
                <a:lnTo>
                  <a:pt x="42" y="88"/>
                </a:lnTo>
                <a:lnTo>
                  <a:pt x="39" y="89"/>
                </a:lnTo>
                <a:lnTo>
                  <a:pt x="36" y="91"/>
                </a:lnTo>
                <a:lnTo>
                  <a:pt x="33" y="91"/>
                </a:lnTo>
                <a:lnTo>
                  <a:pt x="29" y="92"/>
                </a:lnTo>
                <a:lnTo>
                  <a:pt x="24" y="92"/>
                </a:lnTo>
                <a:lnTo>
                  <a:pt x="22" y="92"/>
                </a:lnTo>
                <a:lnTo>
                  <a:pt x="20" y="92"/>
                </a:lnTo>
                <a:lnTo>
                  <a:pt x="18" y="92"/>
                </a:lnTo>
                <a:lnTo>
                  <a:pt x="16" y="91"/>
                </a:lnTo>
                <a:lnTo>
                  <a:pt x="14" y="91"/>
                </a:lnTo>
                <a:lnTo>
                  <a:pt x="12" y="90"/>
                </a:lnTo>
                <a:lnTo>
                  <a:pt x="10" y="89"/>
                </a:lnTo>
                <a:lnTo>
                  <a:pt x="9" y="88"/>
                </a:lnTo>
                <a:lnTo>
                  <a:pt x="7" y="87"/>
                </a:lnTo>
                <a:lnTo>
                  <a:pt x="6" y="85"/>
                </a:lnTo>
                <a:lnTo>
                  <a:pt x="5" y="83"/>
                </a:lnTo>
                <a:lnTo>
                  <a:pt x="4" y="82"/>
                </a:lnTo>
                <a:lnTo>
                  <a:pt x="3" y="80"/>
                </a:lnTo>
                <a:lnTo>
                  <a:pt x="2" y="78"/>
                </a:lnTo>
                <a:lnTo>
                  <a:pt x="1" y="75"/>
                </a:lnTo>
                <a:lnTo>
                  <a:pt x="1" y="73"/>
                </a:lnTo>
                <a:lnTo>
                  <a:pt x="16" y="73"/>
                </a:lnTo>
                <a:lnTo>
                  <a:pt x="16" y="74"/>
                </a:lnTo>
                <a:lnTo>
                  <a:pt x="17" y="74"/>
                </a:lnTo>
                <a:lnTo>
                  <a:pt x="17" y="75"/>
                </a:lnTo>
                <a:lnTo>
                  <a:pt x="17" y="75"/>
                </a:lnTo>
                <a:lnTo>
                  <a:pt x="17" y="76"/>
                </a:lnTo>
                <a:lnTo>
                  <a:pt x="17" y="77"/>
                </a:lnTo>
                <a:lnTo>
                  <a:pt x="18" y="77"/>
                </a:lnTo>
                <a:lnTo>
                  <a:pt x="18" y="77"/>
                </a:lnTo>
                <a:lnTo>
                  <a:pt x="19" y="78"/>
                </a:lnTo>
                <a:lnTo>
                  <a:pt x="20" y="78"/>
                </a:lnTo>
                <a:lnTo>
                  <a:pt x="20" y="79"/>
                </a:lnTo>
                <a:lnTo>
                  <a:pt x="21" y="79"/>
                </a:lnTo>
                <a:lnTo>
                  <a:pt x="22" y="79"/>
                </a:lnTo>
                <a:lnTo>
                  <a:pt x="23" y="79"/>
                </a:lnTo>
                <a:lnTo>
                  <a:pt x="24" y="79"/>
                </a:lnTo>
                <a:lnTo>
                  <a:pt x="26" y="80"/>
                </a:lnTo>
                <a:lnTo>
                  <a:pt x="27" y="79"/>
                </a:lnTo>
                <a:lnTo>
                  <a:pt x="28" y="79"/>
                </a:lnTo>
                <a:lnTo>
                  <a:pt x="30" y="79"/>
                </a:lnTo>
                <a:lnTo>
                  <a:pt x="31" y="79"/>
                </a:lnTo>
                <a:lnTo>
                  <a:pt x="32" y="78"/>
                </a:lnTo>
                <a:lnTo>
                  <a:pt x="33" y="78"/>
                </a:lnTo>
                <a:lnTo>
                  <a:pt x="33" y="77"/>
                </a:lnTo>
                <a:lnTo>
                  <a:pt x="34" y="76"/>
                </a:lnTo>
                <a:lnTo>
                  <a:pt x="35" y="75"/>
                </a:lnTo>
                <a:lnTo>
                  <a:pt x="35" y="74"/>
                </a:lnTo>
                <a:lnTo>
                  <a:pt x="36" y="73"/>
                </a:lnTo>
                <a:lnTo>
                  <a:pt x="36" y="71"/>
                </a:lnTo>
                <a:lnTo>
                  <a:pt x="36" y="70"/>
                </a:lnTo>
                <a:lnTo>
                  <a:pt x="37" y="68"/>
                </a:lnTo>
                <a:lnTo>
                  <a:pt x="37" y="67"/>
                </a:lnTo>
                <a:lnTo>
                  <a:pt x="37" y="65"/>
                </a:lnTo>
                <a:lnTo>
                  <a:pt x="37" y="57"/>
                </a:lnTo>
                <a:lnTo>
                  <a:pt x="37" y="57"/>
                </a:lnTo>
                <a:lnTo>
                  <a:pt x="36" y="58"/>
                </a:lnTo>
                <a:lnTo>
                  <a:pt x="36" y="59"/>
                </a:lnTo>
                <a:lnTo>
                  <a:pt x="35" y="59"/>
                </a:lnTo>
                <a:lnTo>
                  <a:pt x="35" y="60"/>
                </a:lnTo>
                <a:lnTo>
                  <a:pt x="34" y="61"/>
                </a:lnTo>
                <a:lnTo>
                  <a:pt x="33" y="62"/>
                </a:lnTo>
                <a:lnTo>
                  <a:pt x="33" y="63"/>
                </a:lnTo>
                <a:lnTo>
                  <a:pt x="32" y="63"/>
                </a:lnTo>
                <a:lnTo>
                  <a:pt x="31" y="64"/>
                </a:lnTo>
                <a:lnTo>
                  <a:pt x="30" y="65"/>
                </a:lnTo>
                <a:lnTo>
                  <a:pt x="29" y="65"/>
                </a:lnTo>
                <a:lnTo>
                  <a:pt x="28" y="65"/>
                </a:lnTo>
                <a:lnTo>
                  <a:pt x="27" y="66"/>
                </a:lnTo>
                <a:lnTo>
                  <a:pt x="26" y="66"/>
                </a:lnTo>
                <a:lnTo>
                  <a:pt x="24" y="66"/>
                </a:lnTo>
                <a:lnTo>
                  <a:pt x="23" y="66"/>
                </a:lnTo>
                <a:lnTo>
                  <a:pt x="20" y="66"/>
                </a:lnTo>
                <a:lnTo>
                  <a:pt x="18" y="66"/>
                </a:lnTo>
                <a:lnTo>
                  <a:pt x="16" y="65"/>
                </a:lnTo>
                <a:lnTo>
                  <a:pt x="14" y="64"/>
                </a:lnTo>
                <a:lnTo>
                  <a:pt x="12" y="63"/>
                </a:lnTo>
                <a:lnTo>
                  <a:pt x="10" y="62"/>
                </a:lnTo>
                <a:lnTo>
                  <a:pt x="8" y="60"/>
                </a:lnTo>
                <a:lnTo>
                  <a:pt x="7" y="58"/>
                </a:lnTo>
                <a:lnTo>
                  <a:pt x="5" y="56"/>
                </a:lnTo>
                <a:lnTo>
                  <a:pt x="4" y="54"/>
                </a:lnTo>
                <a:lnTo>
                  <a:pt x="3" y="51"/>
                </a:lnTo>
                <a:lnTo>
                  <a:pt x="2" y="48"/>
                </a:lnTo>
                <a:lnTo>
                  <a:pt x="1" y="45"/>
                </a:lnTo>
                <a:lnTo>
                  <a:pt x="1" y="41"/>
                </a:lnTo>
                <a:lnTo>
                  <a:pt x="0" y="37"/>
                </a:lnTo>
                <a:lnTo>
                  <a:pt x="0" y="33"/>
                </a:lnTo>
                <a:lnTo>
                  <a:pt x="0" y="29"/>
                </a:lnTo>
                <a:lnTo>
                  <a:pt x="1" y="25"/>
                </a:lnTo>
                <a:lnTo>
                  <a:pt x="1" y="22"/>
                </a:lnTo>
                <a:lnTo>
                  <a:pt x="2" y="19"/>
                </a:lnTo>
                <a:lnTo>
                  <a:pt x="3" y="16"/>
                </a:lnTo>
                <a:lnTo>
                  <a:pt x="4" y="13"/>
                </a:lnTo>
                <a:lnTo>
                  <a:pt x="5" y="11"/>
                </a:lnTo>
                <a:lnTo>
                  <a:pt x="7" y="8"/>
                </a:lnTo>
                <a:lnTo>
                  <a:pt x="8" y="6"/>
                </a:lnTo>
                <a:lnTo>
                  <a:pt x="10" y="5"/>
                </a:lnTo>
                <a:lnTo>
                  <a:pt x="12" y="3"/>
                </a:lnTo>
                <a:lnTo>
                  <a:pt x="14" y="2"/>
                </a:lnTo>
                <a:lnTo>
                  <a:pt x="15" y="1"/>
                </a:lnTo>
                <a:lnTo>
                  <a:pt x="18" y="1"/>
                </a:lnTo>
                <a:lnTo>
                  <a:pt x="20" y="0"/>
                </a:lnTo>
                <a:lnTo>
                  <a:pt x="22" y="0"/>
                </a:lnTo>
                <a:lnTo>
                  <a:pt x="24" y="0"/>
                </a:lnTo>
                <a:lnTo>
                  <a:pt x="25" y="1"/>
                </a:lnTo>
                <a:lnTo>
                  <a:pt x="27" y="1"/>
                </a:lnTo>
                <a:lnTo>
                  <a:pt x="28" y="1"/>
                </a:lnTo>
                <a:lnTo>
                  <a:pt x="29" y="2"/>
                </a:lnTo>
                <a:lnTo>
                  <a:pt x="31" y="3"/>
                </a:lnTo>
                <a:lnTo>
                  <a:pt x="32" y="3"/>
                </a:lnTo>
                <a:lnTo>
                  <a:pt x="33" y="4"/>
                </a:lnTo>
                <a:lnTo>
                  <a:pt x="33" y="5"/>
                </a:lnTo>
                <a:lnTo>
                  <a:pt x="34" y="6"/>
                </a:lnTo>
                <a:lnTo>
                  <a:pt x="35" y="7"/>
                </a:lnTo>
                <a:lnTo>
                  <a:pt x="35" y="8"/>
                </a:lnTo>
                <a:lnTo>
                  <a:pt x="36" y="9"/>
                </a:lnTo>
                <a:lnTo>
                  <a:pt x="36" y="10"/>
                </a:lnTo>
                <a:lnTo>
                  <a:pt x="37" y="11"/>
                </a:lnTo>
                <a:lnTo>
                  <a:pt x="37" y="11"/>
                </a:lnTo>
                <a:lnTo>
                  <a:pt x="37" y="11"/>
                </a:lnTo>
                <a:lnTo>
                  <a:pt x="37" y="2"/>
                </a:lnTo>
                <a:lnTo>
                  <a:pt x="51" y="2"/>
                </a:lnTo>
                <a:close/>
                <a:moveTo>
                  <a:pt x="25" y="52"/>
                </a:moveTo>
                <a:lnTo>
                  <a:pt x="27" y="52"/>
                </a:lnTo>
                <a:lnTo>
                  <a:pt x="28" y="52"/>
                </a:lnTo>
                <a:lnTo>
                  <a:pt x="30" y="51"/>
                </a:lnTo>
                <a:lnTo>
                  <a:pt x="31" y="50"/>
                </a:lnTo>
                <a:lnTo>
                  <a:pt x="32" y="50"/>
                </a:lnTo>
                <a:lnTo>
                  <a:pt x="33" y="49"/>
                </a:lnTo>
                <a:lnTo>
                  <a:pt x="34" y="47"/>
                </a:lnTo>
                <a:lnTo>
                  <a:pt x="35" y="46"/>
                </a:lnTo>
                <a:lnTo>
                  <a:pt x="35" y="45"/>
                </a:lnTo>
                <a:lnTo>
                  <a:pt x="36" y="43"/>
                </a:lnTo>
                <a:lnTo>
                  <a:pt x="36" y="42"/>
                </a:lnTo>
                <a:lnTo>
                  <a:pt x="36" y="40"/>
                </a:lnTo>
                <a:lnTo>
                  <a:pt x="37" y="39"/>
                </a:lnTo>
                <a:lnTo>
                  <a:pt x="37" y="37"/>
                </a:lnTo>
                <a:lnTo>
                  <a:pt x="37" y="35"/>
                </a:lnTo>
                <a:lnTo>
                  <a:pt x="37" y="34"/>
                </a:lnTo>
                <a:lnTo>
                  <a:pt x="37" y="32"/>
                </a:lnTo>
                <a:lnTo>
                  <a:pt x="37" y="30"/>
                </a:lnTo>
                <a:lnTo>
                  <a:pt x="36" y="28"/>
                </a:lnTo>
                <a:lnTo>
                  <a:pt x="36" y="26"/>
                </a:lnTo>
                <a:lnTo>
                  <a:pt x="36" y="25"/>
                </a:lnTo>
                <a:lnTo>
                  <a:pt x="35" y="23"/>
                </a:lnTo>
                <a:lnTo>
                  <a:pt x="35" y="22"/>
                </a:lnTo>
                <a:lnTo>
                  <a:pt x="34" y="20"/>
                </a:lnTo>
                <a:lnTo>
                  <a:pt x="33" y="19"/>
                </a:lnTo>
                <a:lnTo>
                  <a:pt x="32" y="18"/>
                </a:lnTo>
                <a:lnTo>
                  <a:pt x="31" y="17"/>
                </a:lnTo>
                <a:lnTo>
                  <a:pt x="30" y="16"/>
                </a:lnTo>
                <a:lnTo>
                  <a:pt x="29" y="16"/>
                </a:lnTo>
                <a:lnTo>
                  <a:pt x="28" y="15"/>
                </a:lnTo>
                <a:lnTo>
                  <a:pt x="27" y="15"/>
                </a:lnTo>
                <a:lnTo>
                  <a:pt x="25" y="15"/>
                </a:lnTo>
                <a:lnTo>
                  <a:pt x="24" y="15"/>
                </a:lnTo>
                <a:lnTo>
                  <a:pt x="23" y="15"/>
                </a:lnTo>
                <a:lnTo>
                  <a:pt x="22" y="15"/>
                </a:lnTo>
                <a:lnTo>
                  <a:pt x="21" y="16"/>
                </a:lnTo>
                <a:lnTo>
                  <a:pt x="20" y="16"/>
                </a:lnTo>
                <a:lnTo>
                  <a:pt x="19" y="17"/>
                </a:lnTo>
                <a:lnTo>
                  <a:pt x="19" y="18"/>
                </a:lnTo>
                <a:lnTo>
                  <a:pt x="18" y="19"/>
                </a:lnTo>
                <a:lnTo>
                  <a:pt x="17" y="20"/>
                </a:lnTo>
                <a:lnTo>
                  <a:pt x="16" y="22"/>
                </a:lnTo>
                <a:lnTo>
                  <a:pt x="16" y="23"/>
                </a:lnTo>
                <a:lnTo>
                  <a:pt x="15" y="25"/>
                </a:lnTo>
                <a:lnTo>
                  <a:pt x="15" y="27"/>
                </a:lnTo>
                <a:lnTo>
                  <a:pt x="15" y="29"/>
                </a:lnTo>
                <a:lnTo>
                  <a:pt x="14" y="32"/>
                </a:lnTo>
                <a:lnTo>
                  <a:pt x="14" y="34"/>
                </a:lnTo>
                <a:lnTo>
                  <a:pt x="14" y="36"/>
                </a:lnTo>
                <a:lnTo>
                  <a:pt x="14" y="37"/>
                </a:lnTo>
                <a:lnTo>
                  <a:pt x="15" y="39"/>
                </a:lnTo>
                <a:lnTo>
                  <a:pt x="15" y="40"/>
                </a:lnTo>
                <a:lnTo>
                  <a:pt x="15" y="42"/>
                </a:lnTo>
                <a:lnTo>
                  <a:pt x="16" y="44"/>
                </a:lnTo>
                <a:lnTo>
                  <a:pt x="16" y="45"/>
                </a:lnTo>
                <a:lnTo>
                  <a:pt x="17" y="46"/>
                </a:lnTo>
                <a:lnTo>
                  <a:pt x="17" y="48"/>
                </a:lnTo>
                <a:lnTo>
                  <a:pt x="18" y="49"/>
                </a:lnTo>
                <a:lnTo>
                  <a:pt x="19" y="50"/>
                </a:lnTo>
                <a:lnTo>
                  <a:pt x="20" y="50"/>
                </a:lnTo>
                <a:lnTo>
                  <a:pt x="21" y="51"/>
                </a:lnTo>
                <a:lnTo>
                  <a:pt x="22" y="52"/>
                </a:lnTo>
                <a:lnTo>
                  <a:pt x="24" y="52"/>
                </a:lnTo>
                <a:lnTo>
                  <a:pt x="25"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76" name="Freeform 172"/>
          <p:cNvSpPr>
            <a:spLocks/>
          </p:cNvSpPr>
          <p:nvPr/>
        </p:nvSpPr>
        <p:spPr bwMode="auto">
          <a:xfrm>
            <a:off x="1220788" y="3170238"/>
            <a:ext cx="101600" cy="144462"/>
          </a:xfrm>
          <a:custGeom>
            <a:avLst/>
            <a:gdLst>
              <a:gd name="T0" fmla="*/ 48 w 64"/>
              <a:gd name="T1" fmla="*/ 28 h 91"/>
              <a:gd name="T2" fmla="*/ 47 w 64"/>
              <a:gd name="T3" fmla="*/ 25 h 91"/>
              <a:gd name="T4" fmla="*/ 45 w 64"/>
              <a:gd name="T5" fmla="*/ 21 h 91"/>
              <a:gd name="T6" fmla="*/ 42 w 64"/>
              <a:gd name="T7" fmla="*/ 18 h 91"/>
              <a:gd name="T8" fmla="*/ 37 w 64"/>
              <a:gd name="T9" fmla="*/ 16 h 91"/>
              <a:gd name="T10" fmla="*/ 32 w 64"/>
              <a:gd name="T11" fmla="*/ 15 h 91"/>
              <a:gd name="T12" fmla="*/ 27 w 64"/>
              <a:gd name="T13" fmla="*/ 17 h 91"/>
              <a:gd name="T14" fmla="*/ 23 w 64"/>
              <a:gd name="T15" fmla="*/ 20 h 91"/>
              <a:gd name="T16" fmla="*/ 19 w 64"/>
              <a:gd name="T17" fmla="*/ 25 h 91"/>
              <a:gd name="T18" fmla="*/ 17 w 64"/>
              <a:gd name="T19" fmla="*/ 34 h 91"/>
              <a:gd name="T20" fmla="*/ 16 w 64"/>
              <a:gd name="T21" fmla="*/ 46 h 91"/>
              <a:gd name="T22" fmla="*/ 16 w 64"/>
              <a:gd name="T23" fmla="*/ 54 h 91"/>
              <a:gd name="T24" fmla="*/ 18 w 64"/>
              <a:gd name="T25" fmla="*/ 62 h 91"/>
              <a:gd name="T26" fmla="*/ 21 w 64"/>
              <a:gd name="T27" fmla="*/ 68 h 91"/>
              <a:gd name="T28" fmla="*/ 25 w 64"/>
              <a:gd name="T29" fmla="*/ 73 h 91"/>
              <a:gd name="T30" fmla="*/ 31 w 64"/>
              <a:gd name="T31" fmla="*/ 75 h 91"/>
              <a:gd name="T32" fmla="*/ 36 w 64"/>
              <a:gd name="T33" fmla="*/ 75 h 91"/>
              <a:gd name="T34" fmla="*/ 40 w 64"/>
              <a:gd name="T35" fmla="*/ 74 h 91"/>
              <a:gd name="T36" fmla="*/ 43 w 64"/>
              <a:gd name="T37" fmla="*/ 71 h 91"/>
              <a:gd name="T38" fmla="*/ 46 w 64"/>
              <a:gd name="T39" fmla="*/ 67 h 91"/>
              <a:gd name="T40" fmla="*/ 48 w 64"/>
              <a:gd name="T41" fmla="*/ 63 h 91"/>
              <a:gd name="T42" fmla="*/ 64 w 64"/>
              <a:gd name="T43" fmla="*/ 59 h 91"/>
              <a:gd name="T44" fmla="*/ 61 w 64"/>
              <a:gd name="T45" fmla="*/ 69 h 91"/>
              <a:gd name="T46" fmla="*/ 57 w 64"/>
              <a:gd name="T47" fmla="*/ 77 h 91"/>
              <a:gd name="T48" fmla="*/ 52 w 64"/>
              <a:gd name="T49" fmla="*/ 84 h 91"/>
              <a:gd name="T50" fmla="*/ 45 w 64"/>
              <a:gd name="T51" fmla="*/ 88 h 91"/>
              <a:gd name="T52" fmla="*/ 36 w 64"/>
              <a:gd name="T53" fmla="*/ 91 h 91"/>
              <a:gd name="T54" fmla="*/ 26 w 64"/>
              <a:gd name="T55" fmla="*/ 90 h 91"/>
              <a:gd name="T56" fmla="*/ 17 w 64"/>
              <a:gd name="T57" fmla="*/ 86 h 91"/>
              <a:gd name="T58" fmla="*/ 10 w 64"/>
              <a:gd name="T59" fmla="*/ 79 h 91"/>
              <a:gd name="T60" fmla="*/ 4 w 64"/>
              <a:gd name="T61" fmla="*/ 69 h 91"/>
              <a:gd name="T62" fmla="*/ 1 w 64"/>
              <a:gd name="T63" fmla="*/ 56 h 91"/>
              <a:gd name="T64" fmla="*/ 1 w 64"/>
              <a:gd name="T65" fmla="*/ 40 h 91"/>
              <a:gd name="T66" fmla="*/ 3 w 64"/>
              <a:gd name="T67" fmla="*/ 25 h 91"/>
              <a:gd name="T68" fmla="*/ 8 w 64"/>
              <a:gd name="T69" fmla="*/ 14 h 91"/>
              <a:gd name="T70" fmla="*/ 15 w 64"/>
              <a:gd name="T71" fmla="*/ 6 h 91"/>
              <a:gd name="T72" fmla="*/ 23 w 64"/>
              <a:gd name="T73" fmla="*/ 1 h 91"/>
              <a:gd name="T74" fmla="*/ 33 w 64"/>
              <a:gd name="T75" fmla="*/ 0 h 91"/>
              <a:gd name="T76" fmla="*/ 44 w 64"/>
              <a:gd name="T77" fmla="*/ 1 h 91"/>
              <a:gd name="T78" fmla="*/ 52 w 64"/>
              <a:gd name="T79" fmla="*/ 6 h 91"/>
              <a:gd name="T80" fmla="*/ 58 w 64"/>
              <a:gd name="T81" fmla="*/ 13 h 91"/>
              <a:gd name="T82" fmla="*/ 61 w 64"/>
              <a:gd name="T83" fmla="*/ 20 h 91"/>
              <a:gd name="T84" fmla="*/ 63 w 64"/>
              <a:gd name="T85" fmla="*/ 2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91">
                <a:moveTo>
                  <a:pt x="49" y="30"/>
                </a:moveTo>
                <a:lnTo>
                  <a:pt x="49" y="29"/>
                </a:lnTo>
                <a:lnTo>
                  <a:pt x="48" y="28"/>
                </a:lnTo>
                <a:lnTo>
                  <a:pt x="48" y="27"/>
                </a:lnTo>
                <a:lnTo>
                  <a:pt x="48" y="26"/>
                </a:lnTo>
                <a:lnTo>
                  <a:pt x="47" y="25"/>
                </a:lnTo>
                <a:lnTo>
                  <a:pt x="47" y="23"/>
                </a:lnTo>
                <a:lnTo>
                  <a:pt x="46" y="22"/>
                </a:lnTo>
                <a:lnTo>
                  <a:pt x="45" y="21"/>
                </a:lnTo>
                <a:lnTo>
                  <a:pt x="44" y="20"/>
                </a:lnTo>
                <a:lnTo>
                  <a:pt x="43" y="19"/>
                </a:lnTo>
                <a:lnTo>
                  <a:pt x="42" y="18"/>
                </a:lnTo>
                <a:lnTo>
                  <a:pt x="41" y="17"/>
                </a:lnTo>
                <a:lnTo>
                  <a:pt x="39" y="16"/>
                </a:lnTo>
                <a:lnTo>
                  <a:pt x="37" y="16"/>
                </a:lnTo>
                <a:lnTo>
                  <a:pt x="35" y="15"/>
                </a:lnTo>
                <a:lnTo>
                  <a:pt x="33" y="15"/>
                </a:lnTo>
                <a:lnTo>
                  <a:pt x="32" y="15"/>
                </a:lnTo>
                <a:lnTo>
                  <a:pt x="30" y="16"/>
                </a:lnTo>
                <a:lnTo>
                  <a:pt x="29" y="16"/>
                </a:lnTo>
                <a:lnTo>
                  <a:pt x="27" y="17"/>
                </a:lnTo>
                <a:lnTo>
                  <a:pt x="26" y="17"/>
                </a:lnTo>
                <a:lnTo>
                  <a:pt x="24" y="18"/>
                </a:lnTo>
                <a:lnTo>
                  <a:pt x="23" y="20"/>
                </a:lnTo>
                <a:lnTo>
                  <a:pt x="22" y="21"/>
                </a:lnTo>
                <a:lnTo>
                  <a:pt x="20" y="23"/>
                </a:lnTo>
                <a:lnTo>
                  <a:pt x="19" y="25"/>
                </a:lnTo>
                <a:lnTo>
                  <a:pt x="18" y="28"/>
                </a:lnTo>
                <a:lnTo>
                  <a:pt x="17" y="31"/>
                </a:lnTo>
                <a:lnTo>
                  <a:pt x="17" y="34"/>
                </a:lnTo>
                <a:lnTo>
                  <a:pt x="16" y="37"/>
                </a:lnTo>
                <a:lnTo>
                  <a:pt x="16" y="41"/>
                </a:lnTo>
                <a:lnTo>
                  <a:pt x="16" y="46"/>
                </a:lnTo>
                <a:lnTo>
                  <a:pt x="16" y="49"/>
                </a:lnTo>
                <a:lnTo>
                  <a:pt x="16" y="51"/>
                </a:lnTo>
                <a:lnTo>
                  <a:pt x="16" y="54"/>
                </a:lnTo>
                <a:lnTo>
                  <a:pt x="16" y="57"/>
                </a:lnTo>
                <a:lnTo>
                  <a:pt x="17" y="59"/>
                </a:lnTo>
                <a:lnTo>
                  <a:pt x="18" y="62"/>
                </a:lnTo>
                <a:lnTo>
                  <a:pt x="19" y="64"/>
                </a:lnTo>
                <a:lnTo>
                  <a:pt x="20" y="66"/>
                </a:lnTo>
                <a:lnTo>
                  <a:pt x="21" y="68"/>
                </a:lnTo>
                <a:lnTo>
                  <a:pt x="22" y="70"/>
                </a:lnTo>
                <a:lnTo>
                  <a:pt x="23" y="71"/>
                </a:lnTo>
                <a:lnTo>
                  <a:pt x="25" y="73"/>
                </a:lnTo>
                <a:lnTo>
                  <a:pt x="27" y="74"/>
                </a:lnTo>
                <a:lnTo>
                  <a:pt x="29" y="75"/>
                </a:lnTo>
                <a:lnTo>
                  <a:pt x="31" y="75"/>
                </a:lnTo>
                <a:lnTo>
                  <a:pt x="33" y="75"/>
                </a:lnTo>
                <a:lnTo>
                  <a:pt x="34" y="75"/>
                </a:lnTo>
                <a:lnTo>
                  <a:pt x="36" y="75"/>
                </a:lnTo>
                <a:lnTo>
                  <a:pt x="37" y="75"/>
                </a:lnTo>
                <a:lnTo>
                  <a:pt x="39" y="74"/>
                </a:lnTo>
                <a:lnTo>
                  <a:pt x="40" y="74"/>
                </a:lnTo>
                <a:lnTo>
                  <a:pt x="41" y="73"/>
                </a:lnTo>
                <a:lnTo>
                  <a:pt x="42" y="72"/>
                </a:lnTo>
                <a:lnTo>
                  <a:pt x="43" y="71"/>
                </a:lnTo>
                <a:lnTo>
                  <a:pt x="44" y="70"/>
                </a:lnTo>
                <a:lnTo>
                  <a:pt x="45" y="69"/>
                </a:lnTo>
                <a:lnTo>
                  <a:pt x="46" y="67"/>
                </a:lnTo>
                <a:lnTo>
                  <a:pt x="47" y="66"/>
                </a:lnTo>
                <a:lnTo>
                  <a:pt x="47" y="64"/>
                </a:lnTo>
                <a:lnTo>
                  <a:pt x="48" y="63"/>
                </a:lnTo>
                <a:lnTo>
                  <a:pt x="48" y="61"/>
                </a:lnTo>
                <a:lnTo>
                  <a:pt x="49" y="59"/>
                </a:lnTo>
                <a:lnTo>
                  <a:pt x="64" y="59"/>
                </a:lnTo>
                <a:lnTo>
                  <a:pt x="63" y="62"/>
                </a:lnTo>
                <a:lnTo>
                  <a:pt x="62" y="66"/>
                </a:lnTo>
                <a:lnTo>
                  <a:pt x="61" y="69"/>
                </a:lnTo>
                <a:lnTo>
                  <a:pt x="60" y="72"/>
                </a:lnTo>
                <a:lnTo>
                  <a:pt x="59" y="75"/>
                </a:lnTo>
                <a:lnTo>
                  <a:pt x="57" y="77"/>
                </a:lnTo>
                <a:lnTo>
                  <a:pt x="56" y="80"/>
                </a:lnTo>
                <a:lnTo>
                  <a:pt x="54" y="82"/>
                </a:lnTo>
                <a:lnTo>
                  <a:pt x="52" y="84"/>
                </a:lnTo>
                <a:lnTo>
                  <a:pt x="50" y="86"/>
                </a:lnTo>
                <a:lnTo>
                  <a:pt x="47" y="87"/>
                </a:lnTo>
                <a:lnTo>
                  <a:pt x="45" y="88"/>
                </a:lnTo>
                <a:lnTo>
                  <a:pt x="42" y="90"/>
                </a:lnTo>
                <a:lnTo>
                  <a:pt x="39" y="90"/>
                </a:lnTo>
                <a:lnTo>
                  <a:pt x="36" y="91"/>
                </a:lnTo>
                <a:lnTo>
                  <a:pt x="33" y="91"/>
                </a:lnTo>
                <a:lnTo>
                  <a:pt x="29" y="91"/>
                </a:lnTo>
                <a:lnTo>
                  <a:pt x="26" y="90"/>
                </a:lnTo>
                <a:lnTo>
                  <a:pt x="23" y="89"/>
                </a:lnTo>
                <a:lnTo>
                  <a:pt x="20" y="88"/>
                </a:lnTo>
                <a:lnTo>
                  <a:pt x="17" y="86"/>
                </a:lnTo>
                <a:lnTo>
                  <a:pt x="14" y="84"/>
                </a:lnTo>
                <a:lnTo>
                  <a:pt x="12" y="82"/>
                </a:lnTo>
                <a:lnTo>
                  <a:pt x="10" y="79"/>
                </a:lnTo>
                <a:lnTo>
                  <a:pt x="7" y="76"/>
                </a:lnTo>
                <a:lnTo>
                  <a:pt x="6" y="73"/>
                </a:lnTo>
                <a:lnTo>
                  <a:pt x="4" y="69"/>
                </a:lnTo>
                <a:lnTo>
                  <a:pt x="3" y="65"/>
                </a:lnTo>
                <a:lnTo>
                  <a:pt x="2" y="61"/>
                </a:lnTo>
                <a:lnTo>
                  <a:pt x="1" y="56"/>
                </a:lnTo>
                <a:lnTo>
                  <a:pt x="1" y="51"/>
                </a:lnTo>
                <a:lnTo>
                  <a:pt x="0" y="45"/>
                </a:lnTo>
                <a:lnTo>
                  <a:pt x="1" y="40"/>
                </a:lnTo>
                <a:lnTo>
                  <a:pt x="1" y="35"/>
                </a:lnTo>
                <a:lnTo>
                  <a:pt x="2" y="30"/>
                </a:lnTo>
                <a:lnTo>
                  <a:pt x="3" y="25"/>
                </a:lnTo>
                <a:lnTo>
                  <a:pt x="4" y="21"/>
                </a:lnTo>
                <a:lnTo>
                  <a:pt x="6" y="18"/>
                </a:lnTo>
                <a:lnTo>
                  <a:pt x="8" y="14"/>
                </a:lnTo>
                <a:lnTo>
                  <a:pt x="10" y="11"/>
                </a:lnTo>
                <a:lnTo>
                  <a:pt x="12" y="8"/>
                </a:lnTo>
                <a:lnTo>
                  <a:pt x="15" y="6"/>
                </a:lnTo>
                <a:lnTo>
                  <a:pt x="17" y="4"/>
                </a:lnTo>
                <a:lnTo>
                  <a:pt x="20" y="2"/>
                </a:lnTo>
                <a:lnTo>
                  <a:pt x="23" y="1"/>
                </a:lnTo>
                <a:lnTo>
                  <a:pt x="26" y="0"/>
                </a:lnTo>
                <a:lnTo>
                  <a:pt x="30" y="0"/>
                </a:lnTo>
                <a:lnTo>
                  <a:pt x="33" y="0"/>
                </a:lnTo>
                <a:lnTo>
                  <a:pt x="37" y="0"/>
                </a:lnTo>
                <a:lnTo>
                  <a:pt x="40" y="1"/>
                </a:lnTo>
                <a:lnTo>
                  <a:pt x="44" y="1"/>
                </a:lnTo>
                <a:lnTo>
                  <a:pt x="47" y="3"/>
                </a:lnTo>
                <a:lnTo>
                  <a:pt x="49" y="4"/>
                </a:lnTo>
                <a:lnTo>
                  <a:pt x="52" y="6"/>
                </a:lnTo>
                <a:lnTo>
                  <a:pt x="54" y="8"/>
                </a:lnTo>
                <a:lnTo>
                  <a:pt x="56" y="10"/>
                </a:lnTo>
                <a:lnTo>
                  <a:pt x="58" y="13"/>
                </a:lnTo>
                <a:lnTo>
                  <a:pt x="59" y="15"/>
                </a:lnTo>
                <a:lnTo>
                  <a:pt x="60" y="18"/>
                </a:lnTo>
                <a:lnTo>
                  <a:pt x="61" y="20"/>
                </a:lnTo>
                <a:lnTo>
                  <a:pt x="62" y="23"/>
                </a:lnTo>
                <a:lnTo>
                  <a:pt x="63" y="25"/>
                </a:lnTo>
                <a:lnTo>
                  <a:pt x="63" y="28"/>
                </a:lnTo>
                <a:lnTo>
                  <a:pt x="64" y="30"/>
                </a:lnTo>
                <a:lnTo>
                  <a:pt x="4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77" name="Freeform 173"/>
          <p:cNvSpPr>
            <a:spLocks noEditPoints="1"/>
          </p:cNvSpPr>
          <p:nvPr/>
        </p:nvSpPr>
        <p:spPr bwMode="auto">
          <a:xfrm>
            <a:off x="1333500" y="3206750"/>
            <a:ext cx="84138" cy="106363"/>
          </a:xfrm>
          <a:custGeom>
            <a:avLst/>
            <a:gdLst>
              <a:gd name="T0" fmla="*/ 21 w 53"/>
              <a:gd name="T1" fmla="*/ 67 h 67"/>
              <a:gd name="T2" fmla="*/ 14 w 53"/>
              <a:gd name="T3" fmla="*/ 64 h 67"/>
              <a:gd name="T4" fmla="*/ 8 w 53"/>
              <a:gd name="T5" fmla="*/ 59 h 67"/>
              <a:gd name="T6" fmla="*/ 3 w 53"/>
              <a:gd name="T7" fmla="*/ 52 h 67"/>
              <a:gd name="T8" fmla="*/ 0 w 53"/>
              <a:gd name="T9" fmla="*/ 42 h 67"/>
              <a:gd name="T10" fmla="*/ 0 w 53"/>
              <a:gd name="T11" fmla="*/ 29 h 67"/>
              <a:gd name="T12" fmla="*/ 2 w 53"/>
              <a:gd name="T13" fmla="*/ 19 h 67"/>
              <a:gd name="T14" fmla="*/ 6 w 53"/>
              <a:gd name="T15" fmla="*/ 10 h 67"/>
              <a:gd name="T16" fmla="*/ 12 w 53"/>
              <a:gd name="T17" fmla="*/ 4 h 67"/>
              <a:gd name="T18" fmla="*/ 19 w 53"/>
              <a:gd name="T19" fmla="*/ 1 h 67"/>
              <a:gd name="T20" fmla="*/ 27 w 53"/>
              <a:gd name="T21" fmla="*/ 0 h 67"/>
              <a:gd name="T22" fmla="*/ 34 w 53"/>
              <a:gd name="T23" fmla="*/ 1 h 67"/>
              <a:gd name="T24" fmla="*/ 41 w 53"/>
              <a:gd name="T25" fmla="*/ 4 h 67"/>
              <a:gd name="T26" fmla="*/ 47 w 53"/>
              <a:gd name="T27" fmla="*/ 10 h 67"/>
              <a:gd name="T28" fmla="*/ 51 w 53"/>
              <a:gd name="T29" fmla="*/ 19 h 67"/>
              <a:gd name="T30" fmla="*/ 53 w 53"/>
              <a:gd name="T31" fmla="*/ 29 h 67"/>
              <a:gd name="T32" fmla="*/ 53 w 53"/>
              <a:gd name="T33" fmla="*/ 42 h 67"/>
              <a:gd name="T34" fmla="*/ 50 w 53"/>
              <a:gd name="T35" fmla="*/ 52 h 67"/>
              <a:gd name="T36" fmla="*/ 45 w 53"/>
              <a:gd name="T37" fmla="*/ 59 h 67"/>
              <a:gd name="T38" fmla="*/ 39 w 53"/>
              <a:gd name="T39" fmla="*/ 64 h 67"/>
              <a:gd name="T40" fmla="*/ 32 w 53"/>
              <a:gd name="T41" fmla="*/ 67 h 67"/>
              <a:gd name="T42" fmla="*/ 27 w 53"/>
              <a:gd name="T43" fmla="*/ 14 h 67"/>
              <a:gd name="T44" fmla="*/ 21 w 53"/>
              <a:gd name="T45" fmla="*/ 15 h 67"/>
              <a:gd name="T46" fmla="*/ 18 w 53"/>
              <a:gd name="T47" fmla="*/ 18 h 67"/>
              <a:gd name="T48" fmla="*/ 16 w 53"/>
              <a:gd name="T49" fmla="*/ 22 h 67"/>
              <a:gd name="T50" fmla="*/ 14 w 53"/>
              <a:gd name="T51" fmla="*/ 27 h 67"/>
              <a:gd name="T52" fmla="*/ 14 w 53"/>
              <a:gd name="T53" fmla="*/ 32 h 67"/>
              <a:gd name="T54" fmla="*/ 14 w 53"/>
              <a:gd name="T55" fmla="*/ 37 h 67"/>
              <a:gd name="T56" fmla="*/ 15 w 53"/>
              <a:gd name="T57" fmla="*/ 42 h 67"/>
              <a:gd name="T58" fmla="*/ 16 w 53"/>
              <a:gd name="T59" fmla="*/ 46 h 67"/>
              <a:gd name="T60" fmla="*/ 19 w 53"/>
              <a:gd name="T61" fmla="*/ 50 h 67"/>
              <a:gd name="T62" fmla="*/ 23 w 53"/>
              <a:gd name="T63" fmla="*/ 53 h 67"/>
              <a:gd name="T64" fmla="*/ 28 w 53"/>
              <a:gd name="T65" fmla="*/ 53 h 67"/>
              <a:gd name="T66" fmla="*/ 33 w 53"/>
              <a:gd name="T67" fmla="*/ 51 h 67"/>
              <a:gd name="T68" fmla="*/ 36 w 53"/>
              <a:gd name="T69" fmla="*/ 48 h 67"/>
              <a:gd name="T70" fmla="*/ 38 w 53"/>
              <a:gd name="T71" fmla="*/ 43 h 67"/>
              <a:gd name="T72" fmla="*/ 39 w 53"/>
              <a:gd name="T73" fmla="*/ 38 h 67"/>
              <a:gd name="T74" fmla="*/ 39 w 53"/>
              <a:gd name="T75" fmla="*/ 34 h 67"/>
              <a:gd name="T76" fmla="*/ 39 w 53"/>
              <a:gd name="T77" fmla="*/ 29 h 67"/>
              <a:gd name="T78" fmla="*/ 38 w 53"/>
              <a:gd name="T79" fmla="*/ 24 h 67"/>
              <a:gd name="T80" fmla="*/ 36 w 53"/>
              <a:gd name="T81" fmla="*/ 19 h 67"/>
              <a:gd name="T82" fmla="*/ 33 w 53"/>
              <a:gd name="T83" fmla="*/ 16 h 67"/>
              <a:gd name="T84" fmla="*/ 28 w 53"/>
              <a:gd name="T85"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7">
                <a:moveTo>
                  <a:pt x="27" y="67"/>
                </a:moveTo>
                <a:lnTo>
                  <a:pt x="24" y="67"/>
                </a:lnTo>
                <a:lnTo>
                  <a:pt x="21" y="67"/>
                </a:lnTo>
                <a:lnTo>
                  <a:pt x="19" y="66"/>
                </a:lnTo>
                <a:lnTo>
                  <a:pt x="16" y="65"/>
                </a:lnTo>
                <a:lnTo>
                  <a:pt x="14" y="64"/>
                </a:lnTo>
                <a:lnTo>
                  <a:pt x="12" y="63"/>
                </a:lnTo>
                <a:lnTo>
                  <a:pt x="10" y="61"/>
                </a:lnTo>
                <a:lnTo>
                  <a:pt x="8" y="59"/>
                </a:lnTo>
                <a:lnTo>
                  <a:pt x="6" y="57"/>
                </a:lnTo>
                <a:lnTo>
                  <a:pt x="5" y="54"/>
                </a:lnTo>
                <a:lnTo>
                  <a:pt x="3" y="52"/>
                </a:lnTo>
                <a:lnTo>
                  <a:pt x="2" y="49"/>
                </a:lnTo>
                <a:lnTo>
                  <a:pt x="1" y="45"/>
                </a:lnTo>
                <a:lnTo>
                  <a:pt x="0" y="42"/>
                </a:lnTo>
                <a:lnTo>
                  <a:pt x="0" y="38"/>
                </a:lnTo>
                <a:lnTo>
                  <a:pt x="0" y="34"/>
                </a:lnTo>
                <a:lnTo>
                  <a:pt x="0" y="29"/>
                </a:lnTo>
                <a:lnTo>
                  <a:pt x="0" y="26"/>
                </a:lnTo>
                <a:lnTo>
                  <a:pt x="1" y="22"/>
                </a:lnTo>
                <a:lnTo>
                  <a:pt x="2" y="19"/>
                </a:lnTo>
                <a:lnTo>
                  <a:pt x="3" y="16"/>
                </a:lnTo>
                <a:lnTo>
                  <a:pt x="5" y="13"/>
                </a:lnTo>
                <a:lnTo>
                  <a:pt x="6" y="10"/>
                </a:lnTo>
                <a:lnTo>
                  <a:pt x="8" y="8"/>
                </a:lnTo>
                <a:lnTo>
                  <a:pt x="10" y="6"/>
                </a:lnTo>
                <a:lnTo>
                  <a:pt x="12" y="4"/>
                </a:lnTo>
                <a:lnTo>
                  <a:pt x="14" y="3"/>
                </a:lnTo>
                <a:lnTo>
                  <a:pt x="16" y="2"/>
                </a:lnTo>
                <a:lnTo>
                  <a:pt x="19" y="1"/>
                </a:lnTo>
                <a:lnTo>
                  <a:pt x="21" y="0"/>
                </a:lnTo>
                <a:lnTo>
                  <a:pt x="24" y="0"/>
                </a:lnTo>
                <a:lnTo>
                  <a:pt x="27" y="0"/>
                </a:lnTo>
                <a:lnTo>
                  <a:pt x="29" y="0"/>
                </a:lnTo>
                <a:lnTo>
                  <a:pt x="32" y="0"/>
                </a:lnTo>
                <a:lnTo>
                  <a:pt x="34" y="1"/>
                </a:lnTo>
                <a:lnTo>
                  <a:pt x="37" y="2"/>
                </a:lnTo>
                <a:lnTo>
                  <a:pt x="39" y="3"/>
                </a:lnTo>
                <a:lnTo>
                  <a:pt x="41" y="4"/>
                </a:lnTo>
                <a:lnTo>
                  <a:pt x="43" y="6"/>
                </a:lnTo>
                <a:lnTo>
                  <a:pt x="45" y="8"/>
                </a:lnTo>
                <a:lnTo>
                  <a:pt x="47" y="10"/>
                </a:lnTo>
                <a:lnTo>
                  <a:pt x="49" y="13"/>
                </a:lnTo>
                <a:lnTo>
                  <a:pt x="50" y="16"/>
                </a:lnTo>
                <a:lnTo>
                  <a:pt x="51" y="19"/>
                </a:lnTo>
                <a:lnTo>
                  <a:pt x="52" y="22"/>
                </a:lnTo>
                <a:lnTo>
                  <a:pt x="53" y="26"/>
                </a:lnTo>
                <a:lnTo>
                  <a:pt x="53" y="29"/>
                </a:lnTo>
                <a:lnTo>
                  <a:pt x="53" y="34"/>
                </a:lnTo>
                <a:lnTo>
                  <a:pt x="53" y="38"/>
                </a:lnTo>
                <a:lnTo>
                  <a:pt x="53" y="42"/>
                </a:lnTo>
                <a:lnTo>
                  <a:pt x="52" y="45"/>
                </a:lnTo>
                <a:lnTo>
                  <a:pt x="51" y="49"/>
                </a:lnTo>
                <a:lnTo>
                  <a:pt x="50" y="52"/>
                </a:lnTo>
                <a:lnTo>
                  <a:pt x="49" y="54"/>
                </a:lnTo>
                <a:lnTo>
                  <a:pt x="47" y="57"/>
                </a:lnTo>
                <a:lnTo>
                  <a:pt x="45" y="59"/>
                </a:lnTo>
                <a:lnTo>
                  <a:pt x="43" y="61"/>
                </a:lnTo>
                <a:lnTo>
                  <a:pt x="41" y="63"/>
                </a:lnTo>
                <a:lnTo>
                  <a:pt x="39" y="64"/>
                </a:lnTo>
                <a:lnTo>
                  <a:pt x="37" y="65"/>
                </a:lnTo>
                <a:lnTo>
                  <a:pt x="34" y="66"/>
                </a:lnTo>
                <a:lnTo>
                  <a:pt x="32" y="67"/>
                </a:lnTo>
                <a:lnTo>
                  <a:pt x="29" y="67"/>
                </a:lnTo>
                <a:lnTo>
                  <a:pt x="27" y="67"/>
                </a:lnTo>
                <a:close/>
                <a:moveTo>
                  <a:pt x="27" y="14"/>
                </a:moveTo>
                <a:lnTo>
                  <a:pt x="25" y="14"/>
                </a:lnTo>
                <a:lnTo>
                  <a:pt x="23" y="15"/>
                </a:lnTo>
                <a:lnTo>
                  <a:pt x="21" y="15"/>
                </a:lnTo>
                <a:lnTo>
                  <a:pt x="20" y="16"/>
                </a:lnTo>
                <a:lnTo>
                  <a:pt x="19" y="17"/>
                </a:lnTo>
                <a:lnTo>
                  <a:pt x="18" y="18"/>
                </a:lnTo>
                <a:lnTo>
                  <a:pt x="17" y="19"/>
                </a:lnTo>
                <a:lnTo>
                  <a:pt x="16" y="21"/>
                </a:lnTo>
                <a:lnTo>
                  <a:pt x="16" y="22"/>
                </a:lnTo>
                <a:lnTo>
                  <a:pt x="15" y="24"/>
                </a:lnTo>
                <a:lnTo>
                  <a:pt x="15" y="25"/>
                </a:lnTo>
                <a:lnTo>
                  <a:pt x="14" y="27"/>
                </a:lnTo>
                <a:lnTo>
                  <a:pt x="14" y="29"/>
                </a:lnTo>
                <a:lnTo>
                  <a:pt x="14" y="30"/>
                </a:lnTo>
                <a:lnTo>
                  <a:pt x="14" y="32"/>
                </a:lnTo>
                <a:lnTo>
                  <a:pt x="14" y="34"/>
                </a:lnTo>
                <a:lnTo>
                  <a:pt x="14" y="35"/>
                </a:lnTo>
                <a:lnTo>
                  <a:pt x="14" y="37"/>
                </a:lnTo>
                <a:lnTo>
                  <a:pt x="14" y="38"/>
                </a:lnTo>
                <a:lnTo>
                  <a:pt x="14" y="40"/>
                </a:lnTo>
                <a:lnTo>
                  <a:pt x="15" y="42"/>
                </a:lnTo>
                <a:lnTo>
                  <a:pt x="15" y="43"/>
                </a:lnTo>
                <a:lnTo>
                  <a:pt x="16" y="45"/>
                </a:lnTo>
                <a:lnTo>
                  <a:pt x="16" y="46"/>
                </a:lnTo>
                <a:lnTo>
                  <a:pt x="17" y="48"/>
                </a:lnTo>
                <a:lnTo>
                  <a:pt x="18" y="49"/>
                </a:lnTo>
                <a:lnTo>
                  <a:pt x="19" y="50"/>
                </a:lnTo>
                <a:lnTo>
                  <a:pt x="20" y="51"/>
                </a:lnTo>
                <a:lnTo>
                  <a:pt x="21" y="52"/>
                </a:lnTo>
                <a:lnTo>
                  <a:pt x="23" y="53"/>
                </a:lnTo>
                <a:lnTo>
                  <a:pt x="25" y="53"/>
                </a:lnTo>
                <a:lnTo>
                  <a:pt x="27" y="53"/>
                </a:lnTo>
                <a:lnTo>
                  <a:pt x="28" y="53"/>
                </a:lnTo>
                <a:lnTo>
                  <a:pt x="30" y="53"/>
                </a:lnTo>
                <a:lnTo>
                  <a:pt x="32" y="52"/>
                </a:lnTo>
                <a:lnTo>
                  <a:pt x="33" y="51"/>
                </a:lnTo>
                <a:lnTo>
                  <a:pt x="34" y="50"/>
                </a:lnTo>
                <a:lnTo>
                  <a:pt x="35" y="49"/>
                </a:lnTo>
                <a:lnTo>
                  <a:pt x="36" y="48"/>
                </a:lnTo>
                <a:lnTo>
                  <a:pt x="37" y="46"/>
                </a:lnTo>
                <a:lnTo>
                  <a:pt x="38" y="45"/>
                </a:lnTo>
                <a:lnTo>
                  <a:pt x="38" y="43"/>
                </a:lnTo>
                <a:lnTo>
                  <a:pt x="38" y="42"/>
                </a:lnTo>
                <a:lnTo>
                  <a:pt x="39" y="40"/>
                </a:lnTo>
                <a:lnTo>
                  <a:pt x="39" y="38"/>
                </a:lnTo>
                <a:lnTo>
                  <a:pt x="39" y="37"/>
                </a:lnTo>
                <a:lnTo>
                  <a:pt x="39" y="35"/>
                </a:lnTo>
                <a:lnTo>
                  <a:pt x="39" y="34"/>
                </a:lnTo>
                <a:lnTo>
                  <a:pt x="39" y="32"/>
                </a:lnTo>
                <a:lnTo>
                  <a:pt x="39" y="30"/>
                </a:lnTo>
                <a:lnTo>
                  <a:pt x="39" y="29"/>
                </a:lnTo>
                <a:lnTo>
                  <a:pt x="39" y="27"/>
                </a:lnTo>
                <a:lnTo>
                  <a:pt x="38" y="25"/>
                </a:lnTo>
                <a:lnTo>
                  <a:pt x="38" y="24"/>
                </a:lnTo>
                <a:lnTo>
                  <a:pt x="38" y="22"/>
                </a:lnTo>
                <a:lnTo>
                  <a:pt x="37" y="21"/>
                </a:lnTo>
                <a:lnTo>
                  <a:pt x="36" y="19"/>
                </a:lnTo>
                <a:lnTo>
                  <a:pt x="35" y="18"/>
                </a:lnTo>
                <a:lnTo>
                  <a:pt x="34" y="17"/>
                </a:lnTo>
                <a:lnTo>
                  <a:pt x="33" y="16"/>
                </a:lnTo>
                <a:lnTo>
                  <a:pt x="32" y="15"/>
                </a:lnTo>
                <a:lnTo>
                  <a:pt x="30" y="15"/>
                </a:lnTo>
                <a:lnTo>
                  <a:pt x="28" y="14"/>
                </a:lnTo>
                <a:lnTo>
                  <a:pt x="2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78" name="Freeform 174"/>
          <p:cNvSpPr>
            <a:spLocks/>
          </p:cNvSpPr>
          <p:nvPr/>
        </p:nvSpPr>
        <p:spPr bwMode="auto">
          <a:xfrm>
            <a:off x="1433513" y="3206750"/>
            <a:ext cx="76200" cy="104775"/>
          </a:xfrm>
          <a:custGeom>
            <a:avLst/>
            <a:gdLst>
              <a:gd name="T0" fmla="*/ 34 w 48"/>
              <a:gd name="T1" fmla="*/ 66 h 66"/>
              <a:gd name="T2" fmla="*/ 34 w 48"/>
              <a:gd name="T3" fmla="*/ 26 h 66"/>
              <a:gd name="T4" fmla="*/ 34 w 48"/>
              <a:gd name="T5" fmla="*/ 24 h 66"/>
              <a:gd name="T6" fmla="*/ 33 w 48"/>
              <a:gd name="T7" fmla="*/ 22 h 66"/>
              <a:gd name="T8" fmla="*/ 33 w 48"/>
              <a:gd name="T9" fmla="*/ 20 h 66"/>
              <a:gd name="T10" fmla="*/ 32 w 48"/>
              <a:gd name="T11" fmla="*/ 18 h 66"/>
              <a:gd name="T12" fmla="*/ 31 w 48"/>
              <a:gd name="T13" fmla="*/ 16 h 66"/>
              <a:gd name="T14" fmla="*/ 29 w 48"/>
              <a:gd name="T15" fmla="*/ 15 h 66"/>
              <a:gd name="T16" fmla="*/ 26 w 48"/>
              <a:gd name="T17" fmla="*/ 14 h 66"/>
              <a:gd name="T18" fmla="*/ 24 w 48"/>
              <a:gd name="T19" fmla="*/ 14 h 66"/>
              <a:gd name="T20" fmla="*/ 21 w 48"/>
              <a:gd name="T21" fmla="*/ 15 h 66"/>
              <a:gd name="T22" fmla="*/ 20 w 48"/>
              <a:gd name="T23" fmla="*/ 15 h 66"/>
              <a:gd name="T24" fmla="*/ 18 w 48"/>
              <a:gd name="T25" fmla="*/ 17 h 66"/>
              <a:gd name="T26" fmla="*/ 16 w 48"/>
              <a:gd name="T27" fmla="*/ 19 h 66"/>
              <a:gd name="T28" fmla="*/ 15 w 48"/>
              <a:gd name="T29" fmla="*/ 21 h 66"/>
              <a:gd name="T30" fmla="*/ 14 w 48"/>
              <a:gd name="T31" fmla="*/ 24 h 66"/>
              <a:gd name="T32" fmla="*/ 14 w 48"/>
              <a:gd name="T33" fmla="*/ 27 h 66"/>
              <a:gd name="T34" fmla="*/ 14 w 48"/>
              <a:gd name="T35" fmla="*/ 66 h 66"/>
              <a:gd name="T36" fmla="*/ 0 w 48"/>
              <a:gd name="T37" fmla="*/ 2 h 66"/>
              <a:gd name="T38" fmla="*/ 13 w 48"/>
              <a:gd name="T39" fmla="*/ 11 h 66"/>
              <a:gd name="T40" fmla="*/ 14 w 48"/>
              <a:gd name="T41" fmla="*/ 10 h 66"/>
              <a:gd name="T42" fmla="*/ 15 w 48"/>
              <a:gd name="T43" fmla="*/ 9 h 66"/>
              <a:gd name="T44" fmla="*/ 16 w 48"/>
              <a:gd name="T45" fmla="*/ 7 h 66"/>
              <a:gd name="T46" fmla="*/ 17 w 48"/>
              <a:gd name="T47" fmla="*/ 5 h 66"/>
              <a:gd name="T48" fmla="*/ 19 w 48"/>
              <a:gd name="T49" fmla="*/ 3 h 66"/>
              <a:gd name="T50" fmla="*/ 22 w 48"/>
              <a:gd name="T51" fmla="*/ 2 h 66"/>
              <a:gd name="T52" fmla="*/ 24 w 48"/>
              <a:gd name="T53" fmla="*/ 1 h 66"/>
              <a:gd name="T54" fmla="*/ 27 w 48"/>
              <a:gd name="T55" fmla="*/ 0 h 66"/>
              <a:gd name="T56" fmla="*/ 31 w 48"/>
              <a:gd name="T57" fmla="*/ 0 h 66"/>
              <a:gd name="T58" fmla="*/ 35 w 48"/>
              <a:gd name="T59" fmla="*/ 1 h 66"/>
              <a:gd name="T60" fmla="*/ 38 w 48"/>
              <a:gd name="T61" fmla="*/ 2 h 66"/>
              <a:gd name="T62" fmla="*/ 41 w 48"/>
              <a:gd name="T63" fmla="*/ 4 h 66"/>
              <a:gd name="T64" fmla="*/ 43 w 48"/>
              <a:gd name="T65" fmla="*/ 7 h 66"/>
              <a:gd name="T66" fmla="*/ 45 w 48"/>
              <a:gd name="T67" fmla="*/ 10 h 66"/>
              <a:gd name="T68" fmla="*/ 47 w 48"/>
              <a:gd name="T69" fmla="*/ 14 h 66"/>
              <a:gd name="T70" fmla="*/ 47 w 48"/>
              <a:gd name="T71" fmla="*/ 19 h 66"/>
              <a:gd name="T72" fmla="*/ 48 w 48"/>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66">
                <a:moveTo>
                  <a:pt x="48" y="66"/>
                </a:moveTo>
                <a:lnTo>
                  <a:pt x="34" y="66"/>
                </a:lnTo>
                <a:lnTo>
                  <a:pt x="34" y="27"/>
                </a:lnTo>
                <a:lnTo>
                  <a:pt x="34" y="26"/>
                </a:lnTo>
                <a:lnTo>
                  <a:pt x="34" y="25"/>
                </a:lnTo>
                <a:lnTo>
                  <a:pt x="34" y="24"/>
                </a:lnTo>
                <a:lnTo>
                  <a:pt x="34" y="23"/>
                </a:lnTo>
                <a:lnTo>
                  <a:pt x="33" y="22"/>
                </a:lnTo>
                <a:lnTo>
                  <a:pt x="33" y="21"/>
                </a:lnTo>
                <a:lnTo>
                  <a:pt x="33" y="20"/>
                </a:lnTo>
                <a:lnTo>
                  <a:pt x="33" y="19"/>
                </a:lnTo>
                <a:lnTo>
                  <a:pt x="32" y="18"/>
                </a:lnTo>
                <a:lnTo>
                  <a:pt x="32" y="17"/>
                </a:lnTo>
                <a:lnTo>
                  <a:pt x="31" y="16"/>
                </a:lnTo>
                <a:lnTo>
                  <a:pt x="30" y="15"/>
                </a:lnTo>
                <a:lnTo>
                  <a:pt x="29" y="15"/>
                </a:lnTo>
                <a:lnTo>
                  <a:pt x="28" y="14"/>
                </a:lnTo>
                <a:lnTo>
                  <a:pt x="26" y="14"/>
                </a:lnTo>
                <a:lnTo>
                  <a:pt x="25" y="14"/>
                </a:lnTo>
                <a:lnTo>
                  <a:pt x="24" y="14"/>
                </a:lnTo>
                <a:lnTo>
                  <a:pt x="23" y="14"/>
                </a:lnTo>
                <a:lnTo>
                  <a:pt x="21" y="15"/>
                </a:lnTo>
                <a:lnTo>
                  <a:pt x="20" y="15"/>
                </a:lnTo>
                <a:lnTo>
                  <a:pt x="20" y="15"/>
                </a:lnTo>
                <a:lnTo>
                  <a:pt x="19" y="16"/>
                </a:lnTo>
                <a:lnTo>
                  <a:pt x="18" y="17"/>
                </a:lnTo>
                <a:lnTo>
                  <a:pt x="17" y="18"/>
                </a:lnTo>
                <a:lnTo>
                  <a:pt x="16" y="19"/>
                </a:lnTo>
                <a:lnTo>
                  <a:pt x="16" y="20"/>
                </a:lnTo>
                <a:lnTo>
                  <a:pt x="15" y="21"/>
                </a:lnTo>
                <a:lnTo>
                  <a:pt x="15" y="22"/>
                </a:lnTo>
                <a:lnTo>
                  <a:pt x="14" y="24"/>
                </a:lnTo>
                <a:lnTo>
                  <a:pt x="14" y="25"/>
                </a:lnTo>
                <a:lnTo>
                  <a:pt x="14" y="27"/>
                </a:lnTo>
                <a:lnTo>
                  <a:pt x="14" y="29"/>
                </a:lnTo>
                <a:lnTo>
                  <a:pt x="14" y="66"/>
                </a:lnTo>
                <a:lnTo>
                  <a:pt x="0" y="66"/>
                </a:lnTo>
                <a:lnTo>
                  <a:pt x="0" y="2"/>
                </a:lnTo>
                <a:lnTo>
                  <a:pt x="13" y="2"/>
                </a:lnTo>
                <a:lnTo>
                  <a:pt x="13" y="11"/>
                </a:lnTo>
                <a:lnTo>
                  <a:pt x="14" y="11"/>
                </a:lnTo>
                <a:lnTo>
                  <a:pt x="14" y="10"/>
                </a:lnTo>
                <a:lnTo>
                  <a:pt x="14" y="9"/>
                </a:lnTo>
                <a:lnTo>
                  <a:pt x="15" y="9"/>
                </a:lnTo>
                <a:lnTo>
                  <a:pt x="15" y="8"/>
                </a:lnTo>
                <a:lnTo>
                  <a:pt x="16" y="7"/>
                </a:lnTo>
                <a:lnTo>
                  <a:pt x="17" y="6"/>
                </a:lnTo>
                <a:lnTo>
                  <a:pt x="17" y="5"/>
                </a:lnTo>
                <a:lnTo>
                  <a:pt x="18" y="4"/>
                </a:lnTo>
                <a:lnTo>
                  <a:pt x="19" y="3"/>
                </a:lnTo>
                <a:lnTo>
                  <a:pt x="20" y="2"/>
                </a:lnTo>
                <a:lnTo>
                  <a:pt x="22" y="2"/>
                </a:lnTo>
                <a:lnTo>
                  <a:pt x="23" y="1"/>
                </a:lnTo>
                <a:lnTo>
                  <a:pt x="24" y="1"/>
                </a:lnTo>
                <a:lnTo>
                  <a:pt x="26" y="0"/>
                </a:lnTo>
                <a:lnTo>
                  <a:pt x="27" y="0"/>
                </a:lnTo>
                <a:lnTo>
                  <a:pt x="29" y="0"/>
                </a:lnTo>
                <a:lnTo>
                  <a:pt x="31" y="0"/>
                </a:lnTo>
                <a:lnTo>
                  <a:pt x="33" y="0"/>
                </a:lnTo>
                <a:lnTo>
                  <a:pt x="35" y="1"/>
                </a:lnTo>
                <a:lnTo>
                  <a:pt x="37" y="1"/>
                </a:lnTo>
                <a:lnTo>
                  <a:pt x="38" y="2"/>
                </a:lnTo>
                <a:lnTo>
                  <a:pt x="40" y="3"/>
                </a:lnTo>
                <a:lnTo>
                  <a:pt x="41" y="4"/>
                </a:lnTo>
                <a:lnTo>
                  <a:pt x="42" y="5"/>
                </a:lnTo>
                <a:lnTo>
                  <a:pt x="43" y="7"/>
                </a:lnTo>
                <a:lnTo>
                  <a:pt x="44" y="8"/>
                </a:lnTo>
                <a:lnTo>
                  <a:pt x="45" y="10"/>
                </a:lnTo>
                <a:lnTo>
                  <a:pt x="46" y="12"/>
                </a:lnTo>
                <a:lnTo>
                  <a:pt x="47" y="14"/>
                </a:lnTo>
                <a:lnTo>
                  <a:pt x="47" y="16"/>
                </a:lnTo>
                <a:lnTo>
                  <a:pt x="47" y="19"/>
                </a:lnTo>
                <a:lnTo>
                  <a:pt x="48" y="21"/>
                </a:lnTo>
                <a:lnTo>
                  <a:pt x="4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79" name="Freeform 175"/>
          <p:cNvSpPr>
            <a:spLocks/>
          </p:cNvSpPr>
          <p:nvPr/>
        </p:nvSpPr>
        <p:spPr bwMode="auto">
          <a:xfrm>
            <a:off x="1520825" y="3181350"/>
            <a:ext cx="47625" cy="130175"/>
          </a:xfrm>
          <a:custGeom>
            <a:avLst/>
            <a:gdLst>
              <a:gd name="T0" fmla="*/ 30 w 30"/>
              <a:gd name="T1" fmla="*/ 18 h 82"/>
              <a:gd name="T2" fmla="*/ 21 w 30"/>
              <a:gd name="T3" fmla="*/ 30 h 82"/>
              <a:gd name="T4" fmla="*/ 21 w 30"/>
              <a:gd name="T5" fmla="*/ 65 h 82"/>
              <a:gd name="T6" fmla="*/ 21 w 30"/>
              <a:gd name="T7" fmla="*/ 66 h 82"/>
              <a:gd name="T8" fmla="*/ 21 w 30"/>
              <a:gd name="T9" fmla="*/ 67 h 82"/>
              <a:gd name="T10" fmla="*/ 22 w 30"/>
              <a:gd name="T11" fmla="*/ 68 h 82"/>
              <a:gd name="T12" fmla="*/ 22 w 30"/>
              <a:gd name="T13" fmla="*/ 69 h 82"/>
              <a:gd name="T14" fmla="*/ 23 w 30"/>
              <a:gd name="T15" fmla="*/ 69 h 82"/>
              <a:gd name="T16" fmla="*/ 24 w 30"/>
              <a:gd name="T17" fmla="*/ 70 h 82"/>
              <a:gd name="T18" fmla="*/ 26 w 30"/>
              <a:gd name="T19" fmla="*/ 70 h 82"/>
              <a:gd name="T20" fmla="*/ 27 w 30"/>
              <a:gd name="T21" fmla="*/ 70 h 82"/>
              <a:gd name="T22" fmla="*/ 27 w 30"/>
              <a:gd name="T23" fmla="*/ 70 h 82"/>
              <a:gd name="T24" fmla="*/ 27 w 30"/>
              <a:gd name="T25" fmla="*/ 70 h 82"/>
              <a:gd name="T26" fmla="*/ 28 w 30"/>
              <a:gd name="T27" fmla="*/ 70 h 82"/>
              <a:gd name="T28" fmla="*/ 28 w 30"/>
              <a:gd name="T29" fmla="*/ 70 h 82"/>
              <a:gd name="T30" fmla="*/ 29 w 30"/>
              <a:gd name="T31" fmla="*/ 69 h 82"/>
              <a:gd name="T32" fmla="*/ 29 w 30"/>
              <a:gd name="T33" fmla="*/ 69 h 82"/>
              <a:gd name="T34" fmla="*/ 29 w 30"/>
              <a:gd name="T35" fmla="*/ 69 h 82"/>
              <a:gd name="T36" fmla="*/ 30 w 30"/>
              <a:gd name="T37" fmla="*/ 82 h 82"/>
              <a:gd name="T38" fmla="*/ 29 w 30"/>
              <a:gd name="T39" fmla="*/ 82 h 82"/>
              <a:gd name="T40" fmla="*/ 28 w 30"/>
              <a:gd name="T41" fmla="*/ 82 h 82"/>
              <a:gd name="T42" fmla="*/ 27 w 30"/>
              <a:gd name="T43" fmla="*/ 82 h 82"/>
              <a:gd name="T44" fmla="*/ 26 w 30"/>
              <a:gd name="T45" fmla="*/ 82 h 82"/>
              <a:gd name="T46" fmla="*/ 25 w 30"/>
              <a:gd name="T47" fmla="*/ 82 h 82"/>
              <a:gd name="T48" fmla="*/ 25 w 30"/>
              <a:gd name="T49" fmla="*/ 82 h 82"/>
              <a:gd name="T50" fmla="*/ 24 w 30"/>
              <a:gd name="T51" fmla="*/ 82 h 82"/>
              <a:gd name="T52" fmla="*/ 23 w 30"/>
              <a:gd name="T53" fmla="*/ 82 h 82"/>
              <a:gd name="T54" fmla="*/ 19 w 30"/>
              <a:gd name="T55" fmla="*/ 82 h 82"/>
              <a:gd name="T56" fmla="*/ 15 w 30"/>
              <a:gd name="T57" fmla="*/ 82 h 82"/>
              <a:gd name="T58" fmla="*/ 13 w 30"/>
              <a:gd name="T59" fmla="*/ 81 h 82"/>
              <a:gd name="T60" fmla="*/ 11 w 30"/>
              <a:gd name="T61" fmla="*/ 79 h 82"/>
              <a:gd name="T62" fmla="*/ 9 w 30"/>
              <a:gd name="T63" fmla="*/ 78 h 82"/>
              <a:gd name="T64" fmla="*/ 8 w 30"/>
              <a:gd name="T65" fmla="*/ 75 h 82"/>
              <a:gd name="T66" fmla="*/ 7 w 30"/>
              <a:gd name="T67" fmla="*/ 73 h 82"/>
              <a:gd name="T68" fmla="*/ 7 w 30"/>
              <a:gd name="T69" fmla="*/ 70 h 82"/>
              <a:gd name="T70" fmla="*/ 7 w 30"/>
              <a:gd name="T71" fmla="*/ 30 h 82"/>
              <a:gd name="T72" fmla="*/ 0 w 30"/>
              <a:gd name="T73" fmla="*/ 18 h 82"/>
              <a:gd name="T74" fmla="*/ 7 w 30"/>
              <a:gd name="T75" fmla="*/ 0 h 82"/>
              <a:gd name="T76" fmla="*/ 21 w 30"/>
              <a:gd name="T77" fmla="*/ 1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82">
                <a:moveTo>
                  <a:pt x="21" y="18"/>
                </a:moveTo>
                <a:lnTo>
                  <a:pt x="30" y="18"/>
                </a:lnTo>
                <a:lnTo>
                  <a:pt x="30" y="30"/>
                </a:lnTo>
                <a:lnTo>
                  <a:pt x="21" y="30"/>
                </a:lnTo>
                <a:lnTo>
                  <a:pt x="21" y="64"/>
                </a:lnTo>
                <a:lnTo>
                  <a:pt x="21" y="65"/>
                </a:lnTo>
                <a:lnTo>
                  <a:pt x="21" y="66"/>
                </a:lnTo>
                <a:lnTo>
                  <a:pt x="21" y="66"/>
                </a:lnTo>
                <a:lnTo>
                  <a:pt x="21" y="67"/>
                </a:lnTo>
                <a:lnTo>
                  <a:pt x="21" y="67"/>
                </a:lnTo>
                <a:lnTo>
                  <a:pt x="21" y="68"/>
                </a:lnTo>
                <a:lnTo>
                  <a:pt x="22" y="68"/>
                </a:lnTo>
                <a:lnTo>
                  <a:pt x="22" y="68"/>
                </a:lnTo>
                <a:lnTo>
                  <a:pt x="22" y="69"/>
                </a:lnTo>
                <a:lnTo>
                  <a:pt x="22" y="69"/>
                </a:lnTo>
                <a:lnTo>
                  <a:pt x="23" y="69"/>
                </a:lnTo>
                <a:lnTo>
                  <a:pt x="23" y="69"/>
                </a:lnTo>
                <a:lnTo>
                  <a:pt x="24" y="70"/>
                </a:lnTo>
                <a:lnTo>
                  <a:pt x="25" y="70"/>
                </a:lnTo>
                <a:lnTo>
                  <a:pt x="26" y="70"/>
                </a:lnTo>
                <a:lnTo>
                  <a:pt x="27" y="70"/>
                </a:lnTo>
                <a:lnTo>
                  <a:pt x="27" y="70"/>
                </a:lnTo>
                <a:lnTo>
                  <a:pt x="27" y="70"/>
                </a:lnTo>
                <a:lnTo>
                  <a:pt x="27" y="70"/>
                </a:lnTo>
                <a:lnTo>
                  <a:pt x="27" y="70"/>
                </a:lnTo>
                <a:lnTo>
                  <a:pt x="27" y="70"/>
                </a:lnTo>
                <a:lnTo>
                  <a:pt x="28" y="70"/>
                </a:lnTo>
                <a:lnTo>
                  <a:pt x="28" y="70"/>
                </a:lnTo>
                <a:lnTo>
                  <a:pt x="28" y="70"/>
                </a:lnTo>
                <a:lnTo>
                  <a:pt x="28" y="70"/>
                </a:lnTo>
                <a:lnTo>
                  <a:pt x="28" y="70"/>
                </a:lnTo>
                <a:lnTo>
                  <a:pt x="29" y="69"/>
                </a:lnTo>
                <a:lnTo>
                  <a:pt x="29" y="69"/>
                </a:lnTo>
                <a:lnTo>
                  <a:pt x="29" y="69"/>
                </a:lnTo>
                <a:lnTo>
                  <a:pt x="29" y="69"/>
                </a:lnTo>
                <a:lnTo>
                  <a:pt x="29" y="69"/>
                </a:lnTo>
                <a:lnTo>
                  <a:pt x="30" y="69"/>
                </a:lnTo>
                <a:lnTo>
                  <a:pt x="30" y="82"/>
                </a:lnTo>
                <a:lnTo>
                  <a:pt x="29" y="82"/>
                </a:lnTo>
                <a:lnTo>
                  <a:pt x="29" y="82"/>
                </a:lnTo>
                <a:lnTo>
                  <a:pt x="28" y="82"/>
                </a:lnTo>
                <a:lnTo>
                  <a:pt x="28" y="82"/>
                </a:lnTo>
                <a:lnTo>
                  <a:pt x="28" y="82"/>
                </a:lnTo>
                <a:lnTo>
                  <a:pt x="27" y="82"/>
                </a:lnTo>
                <a:lnTo>
                  <a:pt x="27" y="82"/>
                </a:lnTo>
                <a:lnTo>
                  <a:pt x="26" y="82"/>
                </a:lnTo>
                <a:lnTo>
                  <a:pt x="26" y="82"/>
                </a:lnTo>
                <a:lnTo>
                  <a:pt x="25" y="82"/>
                </a:lnTo>
                <a:lnTo>
                  <a:pt x="25" y="82"/>
                </a:lnTo>
                <a:lnTo>
                  <a:pt x="25" y="82"/>
                </a:lnTo>
                <a:lnTo>
                  <a:pt x="24" y="82"/>
                </a:lnTo>
                <a:lnTo>
                  <a:pt x="24" y="82"/>
                </a:lnTo>
                <a:lnTo>
                  <a:pt x="23" y="82"/>
                </a:lnTo>
                <a:lnTo>
                  <a:pt x="23" y="82"/>
                </a:lnTo>
                <a:lnTo>
                  <a:pt x="21" y="82"/>
                </a:lnTo>
                <a:lnTo>
                  <a:pt x="19" y="82"/>
                </a:lnTo>
                <a:lnTo>
                  <a:pt x="17" y="82"/>
                </a:lnTo>
                <a:lnTo>
                  <a:pt x="15" y="82"/>
                </a:lnTo>
                <a:lnTo>
                  <a:pt x="14" y="81"/>
                </a:lnTo>
                <a:lnTo>
                  <a:pt x="13" y="81"/>
                </a:lnTo>
                <a:lnTo>
                  <a:pt x="12" y="80"/>
                </a:lnTo>
                <a:lnTo>
                  <a:pt x="11" y="79"/>
                </a:lnTo>
                <a:lnTo>
                  <a:pt x="10" y="79"/>
                </a:lnTo>
                <a:lnTo>
                  <a:pt x="9" y="78"/>
                </a:lnTo>
                <a:lnTo>
                  <a:pt x="8" y="77"/>
                </a:lnTo>
                <a:lnTo>
                  <a:pt x="8" y="75"/>
                </a:lnTo>
                <a:lnTo>
                  <a:pt x="8" y="74"/>
                </a:lnTo>
                <a:lnTo>
                  <a:pt x="7" y="73"/>
                </a:lnTo>
                <a:lnTo>
                  <a:pt x="7" y="72"/>
                </a:lnTo>
                <a:lnTo>
                  <a:pt x="7" y="70"/>
                </a:lnTo>
                <a:lnTo>
                  <a:pt x="7" y="69"/>
                </a:lnTo>
                <a:lnTo>
                  <a:pt x="7" y="30"/>
                </a:lnTo>
                <a:lnTo>
                  <a:pt x="0" y="30"/>
                </a:lnTo>
                <a:lnTo>
                  <a:pt x="0" y="18"/>
                </a:lnTo>
                <a:lnTo>
                  <a:pt x="7" y="18"/>
                </a:lnTo>
                <a:lnTo>
                  <a:pt x="7" y="0"/>
                </a:lnTo>
                <a:lnTo>
                  <a:pt x="21" y="0"/>
                </a:lnTo>
                <a:lnTo>
                  <a:pt x="2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80" name="Freeform 176"/>
          <p:cNvSpPr>
            <a:spLocks/>
          </p:cNvSpPr>
          <p:nvPr/>
        </p:nvSpPr>
        <p:spPr bwMode="auto">
          <a:xfrm>
            <a:off x="1581150" y="3206750"/>
            <a:ext cx="49213" cy="104775"/>
          </a:xfrm>
          <a:custGeom>
            <a:avLst/>
            <a:gdLst>
              <a:gd name="T0" fmla="*/ 13 w 31"/>
              <a:gd name="T1" fmla="*/ 2 h 66"/>
              <a:gd name="T2" fmla="*/ 14 w 31"/>
              <a:gd name="T3" fmla="*/ 13 h 66"/>
              <a:gd name="T4" fmla="*/ 15 w 31"/>
              <a:gd name="T5" fmla="*/ 10 h 66"/>
              <a:gd name="T6" fmla="*/ 16 w 31"/>
              <a:gd name="T7" fmla="*/ 8 h 66"/>
              <a:gd name="T8" fmla="*/ 17 w 31"/>
              <a:gd name="T9" fmla="*/ 6 h 66"/>
              <a:gd name="T10" fmla="*/ 19 w 31"/>
              <a:gd name="T11" fmla="*/ 4 h 66"/>
              <a:gd name="T12" fmla="*/ 21 w 31"/>
              <a:gd name="T13" fmla="*/ 2 h 66"/>
              <a:gd name="T14" fmla="*/ 23 w 31"/>
              <a:gd name="T15" fmla="*/ 1 h 66"/>
              <a:gd name="T16" fmla="*/ 25 w 31"/>
              <a:gd name="T17" fmla="*/ 0 h 66"/>
              <a:gd name="T18" fmla="*/ 28 w 31"/>
              <a:gd name="T19" fmla="*/ 0 h 66"/>
              <a:gd name="T20" fmla="*/ 28 w 31"/>
              <a:gd name="T21" fmla="*/ 0 h 66"/>
              <a:gd name="T22" fmla="*/ 29 w 31"/>
              <a:gd name="T23" fmla="*/ 0 h 66"/>
              <a:gd name="T24" fmla="*/ 29 w 31"/>
              <a:gd name="T25" fmla="*/ 0 h 66"/>
              <a:gd name="T26" fmla="*/ 29 w 31"/>
              <a:gd name="T27" fmla="*/ 0 h 66"/>
              <a:gd name="T28" fmla="*/ 30 w 31"/>
              <a:gd name="T29" fmla="*/ 0 h 66"/>
              <a:gd name="T30" fmla="*/ 30 w 31"/>
              <a:gd name="T31" fmla="*/ 0 h 66"/>
              <a:gd name="T32" fmla="*/ 30 w 31"/>
              <a:gd name="T33" fmla="*/ 0 h 66"/>
              <a:gd name="T34" fmla="*/ 31 w 31"/>
              <a:gd name="T35" fmla="*/ 0 h 66"/>
              <a:gd name="T36" fmla="*/ 31 w 31"/>
              <a:gd name="T37" fmla="*/ 17 h 66"/>
              <a:gd name="T38" fmla="*/ 30 w 31"/>
              <a:gd name="T39" fmla="*/ 17 h 66"/>
              <a:gd name="T40" fmla="*/ 30 w 31"/>
              <a:gd name="T41" fmla="*/ 17 h 66"/>
              <a:gd name="T42" fmla="*/ 29 w 31"/>
              <a:gd name="T43" fmla="*/ 17 h 66"/>
              <a:gd name="T44" fmla="*/ 28 w 31"/>
              <a:gd name="T45" fmla="*/ 17 h 66"/>
              <a:gd name="T46" fmla="*/ 28 w 31"/>
              <a:gd name="T47" fmla="*/ 17 h 66"/>
              <a:gd name="T48" fmla="*/ 27 w 31"/>
              <a:gd name="T49" fmla="*/ 17 h 66"/>
              <a:gd name="T50" fmla="*/ 27 w 31"/>
              <a:gd name="T51" fmla="*/ 17 h 66"/>
              <a:gd name="T52" fmla="*/ 25 w 31"/>
              <a:gd name="T53" fmla="*/ 17 h 66"/>
              <a:gd name="T54" fmla="*/ 22 w 31"/>
              <a:gd name="T55" fmla="*/ 18 h 66"/>
              <a:gd name="T56" fmla="*/ 19 w 31"/>
              <a:gd name="T57" fmla="*/ 19 h 66"/>
              <a:gd name="T58" fmla="*/ 17 w 31"/>
              <a:gd name="T59" fmla="*/ 21 h 66"/>
              <a:gd name="T60" fmla="*/ 16 w 31"/>
              <a:gd name="T61" fmla="*/ 23 h 66"/>
              <a:gd name="T62" fmla="*/ 15 w 31"/>
              <a:gd name="T63" fmla="*/ 26 h 66"/>
              <a:gd name="T64" fmla="*/ 14 w 31"/>
              <a:gd name="T65" fmla="*/ 28 h 66"/>
              <a:gd name="T66" fmla="*/ 14 w 31"/>
              <a:gd name="T67" fmla="*/ 31 h 66"/>
              <a:gd name="T68" fmla="*/ 14 w 31"/>
              <a:gd name="T69" fmla="*/ 66 h 66"/>
              <a:gd name="T70" fmla="*/ 0 w 31"/>
              <a:gd name="T71"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66">
                <a:moveTo>
                  <a:pt x="0" y="2"/>
                </a:moveTo>
                <a:lnTo>
                  <a:pt x="13" y="2"/>
                </a:lnTo>
                <a:lnTo>
                  <a:pt x="13" y="13"/>
                </a:lnTo>
                <a:lnTo>
                  <a:pt x="14" y="13"/>
                </a:lnTo>
                <a:lnTo>
                  <a:pt x="14" y="11"/>
                </a:lnTo>
                <a:lnTo>
                  <a:pt x="15" y="10"/>
                </a:lnTo>
                <a:lnTo>
                  <a:pt x="15" y="9"/>
                </a:lnTo>
                <a:lnTo>
                  <a:pt x="16" y="8"/>
                </a:lnTo>
                <a:lnTo>
                  <a:pt x="17" y="7"/>
                </a:lnTo>
                <a:lnTo>
                  <a:pt x="17" y="6"/>
                </a:lnTo>
                <a:lnTo>
                  <a:pt x="18" y="5"/>
                </a:lnTo>
                <a:lnTo>
                  <a:pt x="19" y="4"/>
                </a:lnTo>
                <a:lnTo>
                  <a:pt x="20" y="3"/>
                </a:lnTo>
                <a:lnTo>
                  <a:pt x="21" y="2"/>
                </a:lnTo>
                <a:lnTo>
                  <a:pt x="22" y="1"/>
                </a:lnTo>
                <a:lnTo>
                  <a:pt x="23" y="1"/>
                </a:lnTo>
                <a:lnTo>
                  <a:pt x="24" y="1"/>
                </a:lnTo>
                <a:lnTo>
                  <a:pt x="25" y="0"/>
                </a:lnTo>
                <a:lnTo>
                  <a:pt x="26" y="0"/>
                </a:lnTo>
                <a:lnTo>
                  <a:pt x="28" y="0"/>
                </a:lnTo>
                <a:lnTo>
                  <a:pt x="28" y="0"/>
                </a:lnTo>
                <a:lnTo>
                  <a:pt x="28" y="0"/>
                </a:lnTo>
                <a:lnTo>
                  <a:pt x="28" y="0"/>
                </a:lnTo>
                <a:lnTo>
                  <a:pt x="29" y="0"/>
                </a:lnTo>
                <a:lnTo>
                  <a:pt x="29" y="0"/>
                </a:lnTo>
                <a:lnTo>
                  <a:pt x="29" y="0"/>
                </a:lnTo>
                <a:lnTo>
                  <a:pt x="29" y="0"/>
                </a:lnTo>
                <a:lnTo>
                  <a:pt x="29" y="0"/>
                </a:lnTo>
                <a:lnTo>
                  <a:pt x="30" y="0"/>
                </a:lnTo>
                <a:lnTo>
                  <a:pt x="30" y="0"/>
                </a:lnTo>
                <a:lnTo>
                  <a:pt x="30" y="0"/>
                </a:lnTo>
                <a:lnTo>
                  <a:pt x="30" y="0"/>
                </a:lnTo>
                <a:lnTo>
                  <a:pt x="30" y="0"/>
                </a:lnTo>
                <a:lnTo>
                  <a:pt x="30" y="0"/>
                </a:lnTo>
                <a:lnTo>
                  <a:pt x="31" y="0"/>
                </a:lnTo>
                <a:lnTo>
                  <a:pt x="31" y="0"/>
                </a:lnTo>
                <a:lnTo>
                  <a:pt x="31" y="17"/>
                </a:lnTo>
                <a:lnTo>
                  <a:pt x="31" y="17"/>
                </a:lnTo>
                <a:lnTo>
                  <a:pt x="30" y="17"/>
                </a:lnTo>
                <a:lnTo>
                  <a:pt x="30" y="17"/>
                </a:lnTo>
                <a:lnTo>
                  <a:pt x="30" y="17"/>
                </a:lnTo>
                <a:lnTo>
                  <a:pt x="30" y="17"/>
                </a:lnTo>
                <a:lnTo>
                  <a:pt x="29" y="17"/>
                </a:lnTo>
                <a:lnTo>
                  <a:pt x="29" y="17"/>
                </a:lnTo>
                <a:lnTo>
                  <a:pt x="29" y="17"/>
                </a:lnTo>
                <a:lnTo>
                  <a:pt x="28" y="17"/>
                </a:lnTo>
                <a:lnTo>
                  <a:pt x="28" y="17"/>
                </a:lnTo>
                <a:lnTo>
                  <a:pt x="28" y="17"/>
                </a:lnTo>
                <a:lnTo>
                  <a:pt x="28" y="17"/>
                </a:lnTo>
                <a:lnTo>
                  <a:pt x="27" y="17"/>
                </a:lnTo>
                <a:lnTo>
                  <a:pt x="27" y="17"/>
                </a:lnTo>
                <a:lnTo>
                  <a:pt x="27" y="17"/>
                </a:lnTo>
                <a:lnTo>
                  <a:pt x="27" y="17"/>
                </a:lnTo>
                <a:lnTo>
                  <a:pt x="25" y="17"/>
                </a:lnTo>
                <a:lnTo>
                  <a:pt x="23" y="17"/>
                </a:lnTo>
                <a:lnTo>
                  <a:pt x="22" y="18"/>
                </a:lnTo>
                <a:lnTo>
                  <a:pt x="20" y="18"/>
                </a:lnTo>
                <a:lnTo>
                  <a:pt x="19" y="19"/>
                </a:lnTo>
                <a:lnTo>
                  <a:pt x="18" y="20"/>
                </a:lnTo>
                <a:lnTo>
                  <a:pt x="17" y="21"/>
                </a:lnTo>
                <a:lnTo>
                  <a:pt x="16" y="22"/>
                </a:lnTo>
                <a:lnTo>
                  <a:pt x="16" y="23"/>
                </a:lnTo>
                <a:lnTo>
                  <a:pt x="15" y="24"/>
                </a:lnTo>
                <a:lnTo>
                  <a:pt x="15" y="26"/>
                </a:lnTo>
                <a:lnTo>
                  <a:pt x="14" y="27"/>
                </a:lnTo>
                <a:lnTo>
                  <a:pt x="14" y="28"/>
                </a:lnTo>
                <a:lnTo>
                  <a:pt x="14" y="30"/>
                </a:lnTo>
                <a:lnTo>
                  <a:pt x="14" y="31"/>
                </a:lnTo>
                <a:lnTo>
                  <a:pt x="14" y="32"/>
                </a:lnTo>
                <a:lnTo>
                  <a:pt x="14" y="66"/>
                </a:lnTo>
                <a:lnTo>
                  <a:pt x="0" y="66"/>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81" name="Freeform 177"/>
          <p:cNvSpPr>
            <a:spLocks noEditPoints="1"/>
          </p:cNvSpPr>
          <p:nvPr/>
        </p:nvSpPr>
        <p:spPr bwMode="auto">
          <a:xfrm>
            <a:off x="1638300" y="3206750"/>
            <a:ext cx="84138" cy="106363"/>
          </a:xfrm>
          <a:custGeom>
            <a:avLst/>
            <a:gdLst>
              <a:gd name="T0" fmla="*/ 21 w 53"/>
              <a:gd name="T1" fmla="*/ 67 h 67"/>
              <a:gd name="T2" fmla="*/ 14 w 53"/>
              <a:gd name="T3" fmla="*/ 64 h 67"/>
              <a:gd name="T4" fmla="*/ 8 w 53"/>
              <a:gd name="T5" fmla="*/ 59 h 67"/>
              <a:gd name="T6" fmla="*/ 3 w 53"/>
              <a:gd name="T7" fmla="*/ 52 h 67"/>
              <a:gd name="T8" fmla="*/ 0 w 53"/>
              <a:gd name="T9" fmla="*/ 42 h 67"/>
              <a:gd name="T10" fmla="*/ 0 w 53"/>
              <a:gd name="T11" fmla="*/ 29 h 67"/>
              <a:gd name="T12" fmla="*/ 2 w 53"/>
              <a:gd name="T13" fmla="*/ 19 h 67"/>
              <a:gd name="T14" fmla="*/ 6 w 53"/>
              <a:gd name="T15" fmla="*/ 10 h 67"/>
              <a:gd name="T16" fmla="*/ 12 w 53"/>
              <a:gd name="T17" fmla="*/ 4 h 67"/>
              <a:gd name="T18" fmla="*/ 19 w 53"/>
              <a:gd name="T19" fmla="*/ 1 h 67"/>
              <a:gd name="T20" fmla="*/ 27 w 53"/>
              <a:gd name="T21" fmla="*/ 0 h 67"/>
              <a:gd name="T22" fmla="*/ 34 w 53"/>
              <a:gd name="T23" fmla="*/ 1 h 67"/>
              <a:gd name="T24" fmla="*/ 41 w 53"/>
              <a:gd name="T25" fmla="*/ 4 h 67"/>
              <a:gd name="T26" fmla="*/ 47 w 53"/>
              <a:gd name="T27" fmla="*/ 10 h 67"/>
              <a:gd name="T28" fmla="*/ 51 w 53"/>
              <a:gd name="T29" fmla="*/ 19 h 67"/>
              <a:gd name="T30" fmla="*/ 53 w 53"/>
              <a:gd name="T31" fmla="*/ 29 h 67"/>
              <a:gd name="T32" fmla="*/ 53 w 53"/>
              <a:gd name="T33" fmla="*/ 42 h 67"/>
              <a:gd name="T34" fmla="*/ 50 w 53"/>
              <a:gd name="T35" fmla="*/ 52 h 67"/>
              <a:gd name="T36" fmla="*/ 45 w 53"/>
              <a:gd name="T37" fmla="*/ 59 h 67"/>
              <a:gd name="T38" fmla="*/ 39 w 53"/>
              <a:gd name="T39" fmla="*/ 64 h 67"/>
              <a:gd name="T40" fmla="*/ 32 w 53"/>
              <a:gd name="T41" fmla="*/ 67 h 67"/>
              <a:gd name="T42" fmla="*/ 27 w 53"/>
              <a:gd name="T43" fmla="*/ 14 h 67"/>
              <a:gd name="T44" fmla="*/ 21 w 53"/>
              <a:gd name="T45" fmla="*/ 15 h 67"/>
              <a:gd name="T46" fmla="*/ 18 w 53"/>
              <a:gd name="T47" fmla="*/ 18 h 67"/>
              <a:gd name="T48" fmla="*/ 16 w 53"/>
              <a:gd name="T49" fmla="*/ 22 h 67"/>
              <a:gd name="T50" fmla="*/ 14 w 53"/>
              <a:gd name="T51" fmla="*/ 27 h 67"/>
              <a:gd name="T52" fmla="*/ 14 w 53"/>
              <a:gd name="T53" fmla="*/ 32 h 67"/>
              <a:gd name="T54" fmla="*/ 14 w 53"/>
              <a:gd name="T55" fmla="*/ 37 h 67"/>
              <a:gd name="T56" fmla="*/ 15 w 53"/>
              <a:gd name="T57" fmla="*/ 42 h 67"/>
              <a:gd name="T58" fmla="*/ 16 w 53"/>
              <a:gd name="T59" fmla="*/ 46 h 67"/>
              <a:gd name="T60" fmla="*/ 19 w 53"/>
              <a:gd name="T61" fmla="*/ 50 h 67"/>
              <a:gd name="T62" fmla="*/ 23 w 53"/>
              <a:gd name="T63" fmla="*/ 53 h 67"/>
              <a:gd name="T64" fmla="*/ 28 w 53"/>
              <a:gd name="T65" fmla="*/ 53 h 67"/>
              <a:gd name="T66" fmla="*/ 33 w 53"/>
              <a:gd name="T67" fmla="*/ 51 h 67"/>
              <a:gd name="T68" fmla="*/ 36 w 53"/>
              <a:gd name="T69" fmla="*/ 48 h 67"/>
              <a:gd name="T70" fmla="*/ 38 w 53"/>
              <a:gd name="T71" fmla="*/ 43 h 67"/>
              <a:gd name="T72" fmla="*/ 39 w 53"/>
              <a:gd name="T73" fmla="*/ 38 h 67"/>
              <a:gd name="T74" fmla="*/ 39 w 53"/>
              <a:gd name="T75" fmla="*/ 34 h 67"/>
              <a:gd name="T76" fmla="*/ 39 w 53"/>
              <a:gd name="T77" fmla="*/ 29 h 67"/>
              <a:gd name="T78" fmla="*/ 38 w 53"/>
              <a:gd name="T79" fmla="*/ 24 h 67"/>
              <a:gd name="T80" fmla="*/ 36 w 53"/>
              <a:gd name="T81" fmla="*/ 19 h 67"/>
              <a:gd name="T82" fmla="*/ 33 w 53"/>
              <a:gd name="T83" fmla="*/ 16 h 67"/>
              <a:gd name="T84" fmla="*/ 28 w 53"/>
              <a:gd name="T85"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7">
                <a:moveTo>
                  <a:pt x="27" y="67"/>
                </a:moveTo>
                <a:lnTo>
                  <a:pt x="24" y="67"/>
                </a:lnTo>
                <a:lnTo>
                  <a:pt x="21" y="67"/>
                </a:lnTo>
                <a:lnTo>
                  <a:pt x="19" y="66"/>
                </a:lnTo>
                <a:lnTo>
                  <a:pt x="16" y="65"/>
                </a:lnTo>
                <a:lnTo>
                  <a:pt x="14" y="64"/>
                </a:lnTo>
                <a:lnTo>
                  <a:pt x="12" y="63"/>
                </a:lnTo>
                <a:lnTo>
                  <a:pt x="10" y="61"/>
                </a:lnTo>
                <a:lnTo>
                  <a:pt x="8" y="59"/>
                </a:lnTo>
                <a:lnTo>
                  <a:pt x="6" y="57"/>
                </a:lnTo>
                <a:lnTo>
                  <a:pt x="4" y="54"/>
                </a:lnTo>
                <a:lnTo>
                  <a:pt x="3" y="52"/>
                </a:lnTo>
                <a:lnTo>
                  <a:pt x="2" y="49"/>
                </a:lnTo>
                <a:lnTo>
                  <a:pt x="1" y="45"/>
                </a:lnTo>
                <a:lnTo>
                  <a:pt x="0" y="42"/>
                </a:lnTo>
                <a:lnTo>
                  <a:pt x="0" y="38"/>
                </a:lnTo>
                <a:lnTo>
                  <a:pt x="0" y="34"/>
                </a:lnTo>
                <a:lnTo>
                  <a:pt x="0" y="29"/>
                </a:lnTo>
                <a:lnTo>
                  <a:pt x="0" y="26"/>
                </a:lnTo>
                <a:lnTo>
                  <a:pt x="1" y="22"/>
                </a:lnTo>
                <a:lnTo>
                  <a:pt x="2" y="19"/>
                </a:lnTo>
                <a:lnTo>
                  <a:pt x="3" y="16"/>
                </a:lnTo>
                <a:lnTo>
                  <a:pt x="4" y="13"/>
                </a:lnTo>
                <a:lnTo>
                  <a:pt x="6" y="10"/>
                </a:lnTo>
                <a:lnTo>
                  <a:pt x="8" y="8"/>
                </a:lnTo>
                <a:lnTo>
                  <a:pt x="10" y="6"/>
                </a:lnTo>
                <a:lnTo>
                  <a:pt x="12" y="4"/>
                </a:lnTo>
                <a:lnTo>
                  <a:pt x="14" y="3"/>
                </a:lnTo>
                <a:lnTo>
                  <a:pt x="16" y="2"/>
                </a:lnTo>
                <a:lnTo>
                  <a:pt x="19" y="1"/>
                </a:lnTo>
                <a:lnTo>
                  <a:pt x="21" y="0"/>
                </a:lnTo>
                <a:lnTo>
                  <a:pt x="24" y="0"/>
                </a:lnTo>
                <a:lnTo>
                  <a:pt x="27" y="0"/>
                </a:lnTo>
                <a:lnTo>
                  <a:pt x="29" y="0"/>
                </a:lnTo>
                <a:lnTo>
                  <a:pt x="32" y="0"/>
                </a:lnTo>
                <a:lnTo>
                  <a:pt x="34" y="1"/>
                </a:lnTo>
                <a:lnTo>
                  <a:pt x="37" y="2"/>
                </a:lnTo>
                <a:lnTo>
                  <a:pt x="39" y="3"/>
                </a:lnTo>
                <a:lnTo>
                  <a:pt x="41" y="4"/>
                </a:lnTo>
                <a:lnTo>
                  <a:pt x="43" y="6"/>
                </a:lnTo>
                <a:lnTo>
                  <a:pt x="45" y="8"/>
                </a:lnTo>
                <a:lnTo>
                  <a:pt x="47" y="10"/>
                </a:lnTo>
                <a:lnTo>
                  <a:pt x="49" y="13"/>
                </a:lnTo>
                <a:lnTo>
                  <a:pt x="50" y="16"/>
                </a:lnTo>
                <a:lnTo>
                  <a:pt x="51" y="19"/>
                </a:lnTo>
                <a:lnTo>
                  <a:pt x="52" y="22"/>
                </a:lnTo>
                <a:lnTo>
                  <a:pt x="53" y="26"/>
                </a:lnTo>
                <a:lnTo>
                  <a:pt x="53" y="29"/>
                </a:lnTo>
                <a:lnTo>
                  <a:pt x="53" y="34"/>
                </a:lnTo>
                <a:lnTo>
                  <a:pt x="53" y="38"/>
                </a:lnTo>
                <a:lnTo>
                  <a:pt x="53" y="42"/>
                </a:lnTo>
                <a:lnTo>
                  <a:pt x="52" y="45"/>
                </a:lnTo>
                <a:lnTo>
                  <a:pt x="51" y="49"/>
                </a:lnTo>
                <a:lnTo>
                  <a:pt x="50" y="52"/>
                </a:lnTo>
                <a:lnTo>
                  <a:pt x="49" y="54"/>
                </a:lnTo>
                <a:lnTo>
                  <a:pt x="47" y="57"/>
                </a:lnTo>
                <a:lnTo>
                  <a:pt x="45" y="59"/>
                </a:lnTo>
                <a:lnTo>
                  <a:pt x="43" y="61"/>
                </a:lnTo>
                <a:lnTo>
                  <a:pt x="41" y="63"/>
                </a:lnTo>
                <a:lnTo>
                  <a:pt x="39" y="64"/>
                </a:lnTo>
                <a:lnTo>
                  <a:pt x="37" y="65"/>
                </a:lnTo>
                <a:lnTo>
                  <a:pt x="34" y="66"/>
                </a:lnTo>
                <a:lnTo>
                  <a:pt x="32" y="67"/>
                </a:lnTo>
                <a:lnTo>
                  <a:pt x="29" y="67"/>
                </a:lnTo>
                <a:lnTo>
                  <a:pt x="27" y="67"/>
                </a:lnTo>
                <a:close/>
                <a:moveTo>
                  <a:pt x="27" y="14"/>
                </a:moveTo>
                <a:lnTo>
                  <a:pt x="25" y="14"/>
                </a:lnTo>
                <a:lnTo>
                  <a:pt x="23" y="15"/>
                </a:lnTo>
                <a:lnTo>
                  <a:pt x="21" y="15"/>
                </a:lnTo>
                <a:lnTo>
                  <a:pt x="20" y="16"/>
                </a:lnTo>
                <a:lnTo>
                  <a:pt x="19" y="17"/>
                </a:lnTo>
                <a:lnTo>
                  <a:pt x="18" y="18"/>
                </a:lnTo>
                <a:lnTo>
                  <a:pt x="17" y="19"/>
                </a:lnTo>
                <a:lnTo>
                  <a:pt x="16" y="21"/>
                </a:lnTo>
                <a:lnTo>
                  <a:pt x="16" y="22"/>
                </a:lnTo>
                <a:lnTo>
                  <a:pt x="15" y="24"/>
                </a:lnTo>
                <a:lnTo>
                  <a:pt x="15" y="25"/>
                </a:lnTo>
                <a:lnTo>
                  <a:pt x="14" y="27"/>
                </a:lnTo>
                <a:lnTo>
                  <a:pt x="14" y="29"/>
                </a:lnTo>
                <a:lnTo>
                  <a:pt x="14" y="30"/>
                </a:lnTo>
                <a:lnTo>
                  <a:pt x="14" y="32"/>
                </a:lnTo>
                <a:lnTo>
                  <a:pt x="14" y="34"/>
                </a:lnTo>
                <a:lnTo>
                  <a:pt x="14" y="35"/>
                </a:lnTo>
                <a:lnTo>
                  <a:pt x="14" y="37"/>
                </a:lnTo>
                <a:lnTo>
                  <a:pt x="14" y="38"/>
                </a:lnTo>
                <a:lnTo>
                  <a:pt x="14" y="40"/>
                </a:lnTo>
                <a:lnTo>
                  <a:pt x="15" y="42"/>
                </a:lnTo>
                <a:lnTo>
                  <a:pt x="15" y="43"/>
                </a:lnTo>
                <a:lnTo>
                  <a:pt x="16" y="45"/>
                </a:lnTo>
                <a:lnTo>
                  <a:pt x="16" y="46"/>
                </a:lnTo>
                <a:lnTo>
                  <a:pt x="17" y="48"/>
                </a:lnTo>
                <a:lnTo>
                  <a:pt x="18" y="49"/>
                </a:lnTo>
                <a:lnTo>
                  <a:pt x="19" y="50"/>
                </a:lnTo>
                <a:lnTo>
                  <a:pt x="20" y="51"/>
                </a:lnTo>
                <a:lnTo>
                  <a:pt x="21" y="52"/>
                </a:lnTo>
                <a:lnTo>
                  <a:pt x="23" y="53"/>
                </a:lnTo>
                <a:lnTo>
                  <a:pt x="25" y="53"/>
                </a:lnTo>
                <a:lnTo>
                  <a:pt x="27" y="53"/>
                </a:lnTo>
                <a:lnTo>
                  <a:pt x="28" y="53"/>
                </a:lnTo>
                <a:lnTo>
                  <a:pt x="30" y="53"/>
                </a:lnTo>
                <a:lnTo>
                  <a:pt x="32" y="52"/>
                </a:lnTo>
                <a:lnTo>
                  <a:pt x="33" y="51"/>
                </a:lnTo>
                <a:lnTo>
                  <a:pt x="34" y="50"/>
                </a:lnTo>
                <a:lnTo>
                  <a:pt x="35" y="49"/>
                </a:lnTo>
                <a:lnTo>
                  <a:pt x="36" y="48"/>
                </a:lnTo>
                <a:lnTo>
                  <a:pt x="37" y="46"/>
                </a:lnTo>
                <a:lnTo>
                  <a:pt x="37" y="45"/>
                </a:lnTo>
                <a:lnTo>
                  <a:pt x="38" y="43"/>
                </a:lnTo>
                <a:lnTo>
                  <a:pt x="38" y="42"/>
                </a:lnTo>
                <a:lnTo>
                  <a:pt x="39" y="40"/>
                </a:lnTo>
                <a:lnTo>
                  <a:pt x="39" y="38"/>
                </a:lnTo>
                <a:lnTo>
                  <a:pt x="39" y="37"/>
                </a:lnTo>
                <a:lnTo>
                  <a:pt x="39" y="35"/>
                </a:lnTo>
                <a:lnTo>
                  <a:pt x="39" y="34"/>
                </a:lnTo>
                <a:lnTo>
                  <a:pt x="39" y="32"/>
                </a:lnTo>
                <a:lnTo>
                  <a:pt x="39" y="30"/>
                </a:lnTo>
                <a:lnTo>
                  <a:pt x="39" y="29"/>
                </a:lnTo>
                <a:lnTo>
                  <a:pt x="39" y="27"/>
                </a:lnTo>
                <a:lnTo>
                  <a:pt x="38" y="25"/>
                </a:lnTo>
                <a:lnTo>
                  <a:pt x="38" y="24"/>
                </a:lnTo>
                <a:lnTo>
                  <a:pt x="37" y="22"/>
                </a:lnTo>
                <a:lnTo>
                  <a:pt x="37" y="21"/>
                </a:lnTo>
                <a:lnTo>
                  <a:pt x="36" y="19"/>
                </a:lnTo>
                <a:lnTo>
                  <a:pt x="35" y="18"/>
                </a:lnTo>
                <a:lnTo>
                  <a:pt x="34" y="17"/>
                </a:lnTo>
                <a:lnTo>
                  <a:pt x="33" y="16"/>
                </a:lnTo>
                <a:lnTo>
                  <a:pt x="32" y="15"/>
                </a:lnTo>
                <a:lnTo>
                  <a:pt x="30" y="15"/>
                </a:lnTo>
                <a:lnTo>
                  <a:pt x="28" y="14"/>
                </a:lnTo>
                <a:lnTo>
                  <a:pt x="2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82" name="Rectangle 178"/>
          <p:cNvSpPr>
            <a:spLocks noChangeArrowheads="1"/>
          </p:cNvSpPr>
          <p:nvPr/>
        </p:nvSpPr>
        <p:spPr bwMode="auto">
          <a:xfrm>
            <a:off x="1738313" y="3173413"/>
            <a:ext cx="22225" cy="138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66483" name="Freeform 179"/>
          <p:cNvSpPr>
            <a:spLocks noEditPoints="1"/>
          </p:cNvSpPr>
          <p:nvPr/>
        </p:nvSpPr>
        <p:spPr bwMode="auto">
          <a:xfrm>
            <a:off x="1817688" y="3173413"/>
            <a:ext cx="107950" cy="138112"/>
          </a:xfrm>
          <a:custGeom>
            <a:avLst/>
            <a:gdLst>
              <a:gd name="T0" fmla="*/ 16 w 68"/>
              <a:gd name="T1" fmla="*/ 87 h 87"/>
              <a:gd name="T2" fmla="*/ 0 w 68"/>
              <a:gd name="T3" fmla="*/ 87 h 87"/>
              <a:gd name="T4" fmla="*/ 26 w 68"/>
              <a:gd name="T5" fmla="*/ 0 h 87"/>
              <a:gd name="T6" fmla="*/ 43 w 68"/>
              <a:gd name="T7" fmla="*/ 0 h 87"/>
              <a:gd name="T8" fmla="*/ 68 w 68"/>
              <a:gd name="T9" fmla="*/ 87 h 87"/>
              <a:gd name="T10" fmla="*/ 52 w 68"/>
              <a:gd name="T11" fmla="*/ 87 h 87"/>
              <a:gd name="T12" fmla="*/ 47 w 68"/>
              <a:gd name="T13" fmla="*/ 69 h 87"/>
              <a:gd name="T14" fmla="*/ 21 w 68"/>
              <a:gd name="T15" fmla="*/ 69 h 87"/>
              <a:gd name="T16" fmla="*/ 16 w 68"/>
              <a:gd name="T17" fmla="*/ 87 h 87"/>
              <a:gd name="T18" fmla="*/ 25 w 68"/>
              <a:gd name="T19" fmla="*/ 54 h 87"/>
              <a:gd name="T20" fmla="*/ 43 w 68"/>
              <a:gd name="T21" fmla="*/ 54 h 87"/>
              <a:gd name="T22" fmla="*/ 34 w 68"/>
              <a:gd name="T23" fmla="*/ 20 h 87"/>
              <a:gd name="T24" fmla="*/ 34 w 68"/>
              <a:gd name="T25" fmla="*/ 20 h 87"/>
              <a:gd name="T26" fmla="*/ 25 w 68"/>
              <a:gd name="T27" fmla="*/ 5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87">
                <a:moveTo>
                  <a:pt x="16" y="87"/>
                </a:moveTo>
                <a:lnTo>
                  <a:pt x="0" y="87"/>
                </a:lnTo>
                <a:lnTo>
                  <a:pt x="26" y="0"/>
                </a:lnTo>
                <a:lnTo>
                  <a:pt x="43" y="0"/>
                </a:lnTo>
                <a:lnTo>
                  <a:pt x="68" y="87"/>
                </a:lnTo>
                <a:lnTo>
                  <a:pt x="52" y="87"/>
                </a:lnTo>
                <a:lnTo>
                  <a:pt x="47" y="69"/>
                </a:lnTo>
                <a:lnTo>
                  <a:pt x="21" y="69"/>
                </a:lnTo>
                <a:lnTo>
                  <a:pt x="16" y="87"/>
                </a:lnTo>
                <a:close/>
                <a:moveTo>
                  <a:pt x="25" y="54"/>
                </a:moveTo>
                <a:lnTo>
                  <a:pt x="43" y="54"/>
                </a:lnTo>
                <a:lnTo>
                  <a:pt x="34" y="20"/>
                </a:lnTo>
                <a:lnTo>
                  <a:pt x="34" y="20"/>
                </a:lnTo>
                <a:lnTo>
                  <a:pt x="25"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84" name="Freeform 180"/>
          <p:cNvSpPr>
            <a:spLocks/>
          </p:cNvSpPr>
          <p:nvPr/>
        </p:nvSpPr>
        <p:spPr bwMode="auto">
          <a:xfrm>
            <a:off x="1933575" y="3206750"/>
            <a:ext cx="77788" cy="106363"/>
          </a:xfrm>
          <a:custGeom>
            <a:avLst/>
            <a:gdLst>
              <a:gd name="T0" fmla="*/ 48 w 49"/>
              <a:gd name="T1" fmla="*/ 45 h 67"/>
              <a:gd name="T2" fmla="*/ 46 w 49"/>
              <a:gd name="T3" fmla="*/ 51 h 67"/>
              <a:gd name="T4" fmla="*/ 43 w 49"/>
              <a:gd name="T5" fmla="*/ 57 h 67"/>
              <a:gd name="T6" fmla="*/ 38 w 49"/>
              <a:gd name="T7" fmla="*/ 63 h 67"/>
              <a:gd name="T8" fmla="*/ 31 w 49"/>
              <a:gd name="T9" fmla="*/ 67 h 67"/>
              <a:gd name="T10" fmla="*/ 21 w 49"/>
              <a:gd name="T11" fmla="*/ 67 h 67"/>
              <a:gd name="T12" fmla="*/ 12 w 49"/>
              <a:gd name="T13" fmla="*/ 64 h 67"/>
              <a:gd name="T14" fmla="*/ 6 w 49"/>
              <a:gd name="T15" fmla="*/ 59 h 67"/>
              <a:gd name="T16" fmla="*/ 3 w 49"/>
              <a:gd name="T17" fmla="*/ 51 h 67"/>
              <a:gd name="T18" fmla="*/ 1 w 49"/>
              <a:gd name="T19" fmla="*/ 43 h 67"/>
              <a:gd name="T20" fmla="*/ 0 w 49"/>
              <a:gd name="T21" fmla="*/ 35 h 67"/>
              <a:gd name="T22" fmla="*/ 1 w 49"/>
              <a:gd name="T23" fmla="*/ 24 h 67"/>
              <a:gd name="T24" fmla="*/ 3 w 49"/>
              <a:gd name="T25" fmla="*/ 15 h 67"/>
              <a:gd name="T26" fmla="*/ 8 w 49"/>
              <a:gd name="T27" fmla="*/ 8 h 67"/>
              <a:gd name="T28" fmla="*/ 14 w 49"/>
              <a:gd name="T29" fmla="*/ 3 h 67"/>
              <a:gd name="T30" fmla="*/ 22 w 49"/>
              <a:gd name="T31" fmla="*/ 0 h 67"/>
              <a:gd name="T32" fmla="*/ 29 w 49"/>
              <a:gd name="T33" fmla="*/ 0 h 67"/>
              <a:gd name="T34" fmla="*/ 34 w 49"/>
              <a:gd name="T35" fmla="*/ 1 h 67"/>
              <a:gd name="T36" fmla="*/ 40 w 49"/>
              <a:gd name="T37" fmla="*/ 5 h 67"/>
              <a:gd name="T38" fmla="*/ 44 w 49"/>
              <a:gd name="T39" fmla="*/ 10 h 67"/>
              <a:gd name="T40" fmla="*/ 47 w 49"/>
              <a:gd name="T41" fmla="*/ 18 h 67"/>
              <a:gd name="T42" fmla="*/ 35 w 49"/>
              <a:gd name="T43" fmla="*/ 24 h 67"/>
              <a:gd name="T44" fmla="*/ 34 w 49"/>
              <a:gd name="T45" fmla="*/ 22 h 67"/>
              <a:gd name="T46" fmla="*/ 33 w 49"/>
              <a:gd name="T47" fmla="*/ 19 h 67"/>
              <a:gd name="T48" fmla="*/ 32 w 49"/>
              <a:gd name="T49" fmla="*/ 17 h 67"/>
              <a:gd name="T50" fmla="*/ 30 w 49"/>
              <a:gd name="T51" fmla="*/ 15 h 67"/>
              <a:gd name="T52" fmla="*/ 27 w 49"/>
              <a:gd name="T53" fmla="*/ 14 h 67"/>
              <a:gd name="T54" fmla="*/ 22 w 49"/>
              <a:gd name="T55" fmla="*/ 15 h 67"/>
              <a:gd name="T56" fmla="*/ 19 w 49"/>
              <a:gd name="T57" fmla="*/ 17 h 67"/>
              <a:gd name="T58" fmla="*/ 16 w 49"/>
              <a:gd name="T59" fmla="*/ 20 h 67"/>
              <a:gd name="T60" fmla="*/ 15 w 49"/>
              <a:gd name="T61" fmla="*/ 25 h 67"/>
              <a:gd name="T62" fmla="*/ 14 w 49"/>
              <a:gd name="T63" fmla="*/ 30 h 67"/>
              <a:gd name="T64" fmla="*/ 14 w 49"/>
              <a:gd name="T65" fmla="*/ 34 h 67"/>
              <a:gd name="T66" fmla="*/ 14 w 49"/>
              <a:gd name="T67" fmla="*/ 39 h 67"/>
              <a:gd name="T68" fmla="*/ 15 w 49"/>
              <a:gd name="T69" fmla="*/ 44 h 67"/>
              <a:gd name="T70" fmla="*/ 17 w 49"/>
              <a:gd name="T71" fmla="*/ 49 h 67"/>
              <a:gd name="T72" fmla="*/ 20 w 49"/>
              <a:gd name="T73" fmla="*/ 52 h 67"/>
              <a:gd name="T74" fmla="*/ 25 w 49"/>
              <a:gd name="T75" fmla="*/ 54 h 67"/>
              <a:gd name="T76" fmla="*/ 29 w 49"/>
              <a:gd name="T77" fmla="*/ 53 h 67"/>
              <a:gd name="T78" fmla="*/ 31 w 49"/>
              <a:gd name="T79" fmla="*/ 51 h 67"/>
              <a:gd name="T80" fmla="*/ 33 w 49"/>
              <a:gd name="T81" fmla="*/ 48 h 67"/>
              <a:gd name="T82" fmla="*/ 34 w 49"/>
              <a:gd name="T83" fmla="*/ 45 h 67"/>
              <a:gd name="T84" fmla="*/ 34 w 49"/>
              <a:gd name="T85"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 h="67">
                <a:moveTo>
                  <a:pt x="48" y="42"/>
                </a:moveTo>
                <a:lnTo>
                  <a:pt x="48" y="44"/>
                </a:lnTo>
                <a:lnTo>
                  <a:pt x="48" y="45"/>
                </a:lnTo>
                <a:lnTo>
                  <a:pt x="48" y="47"/>
                </a:lnTo>
                <a:lnTo>
                  <a:pt x="47" y="49"/>
                </a:lnTo>
                <a:lnTo>
                  <a:pt x="46" y="51"/>
                </a:lnTo>
                <a:lnTo>
                  <a:pt x="46" y="53"/>
                </a:lnTo>
                <a:lnTo>
                  <a:pt x="45" y="55"/>
                </a:lnTo>
                <a:lnTo>
                  <a:pt x="43" y="57"/>
                </a:lnTo>
                <a:lnTo>
                  <a:pt x="42" y="59"/>
                </a:lnTo>
                <a:lnTo>
                  <a:pt x="40" y="61"/>
                </a:lnTo>
                <a:lnTo>
                  <a:pt x="38" y="63"/>
                </a:lnTo>
                <a:lnTo>
                  <a:pt x="36" y="64"/>
                </a:lnTo>
                <a:lnTo>
                  <a:pt x="34" y="66"/>
                </a:lnTo>
                <a:lnTo>
                  <a:pt x="31" y="67"/>
                </a:lnTo>
                <a:lnTo>
                  <a:pt x="28" y="67"/>
                </a:lnTo>
                <a:lnTo>
                  <a:pt x="25" y="67"/>
                </a:lnTo>
                <a:lnTo>
                  <a:pt x="21" y="67"/>
                </a:lnTo>
                <a:lnTo>
                  <a:pt x="18" y="67"/>
                </a:lnTo>
                <a:lnTo>
                  <a:pt x="15" y="66"/>
                </a:lnTo>
                <a:lnTo>
                  <a:pt x="12" y="64"/>
                </a:lnTo>
                <a:lnTo>
                  <a:pt x="10" y="63"/>
                </a:lnTo>
                <a:lnTo>
                  <a:pt x="8" y="61"/>
                </a:lnTo>
                <a:lnTo>
                  <a:pt x="6" y="59"/>
                </a:lnTo>
                <a:lnTo>
                  <a:pt x="5" y="56"/>
                </a:lnTo>
                <a:lnTo>
                  <a:pt x="4" y="54"/>
                </a:lnTo>
                <a:lnTo>
                  <a:pt x="3" y="51"/>
                </a:lnTo>
                <a:lnTo>
                  <a:pt x="2" y="49"/>
                </a:lnTo>
                <a:lnTo>
                  <a:pt x="1" y="46"/>
                </a:lnTo>
                <a:lnTo>
                  <a:pt x="1" y="43"/>
                </a:lnTo>
                <a:lnTo>
                  <a:pt x="0" y="41"/>
                </a:lnTo>
                <a:lnTo>
                  <a:pt x="0" y="38"/>
                </a:lnTo>
                <a:lnTo>
                  <a:pt x="0" y="35"/>
                </a:lnTo>
                <a:lnTo>
                  <a:pt x="0" y="32"/>
                </a:lnTo>
                <a:lnTo>
                  <a:pt x="0" y="28"/>
                </a:lnTo>
                <a:lnTo>
                  <a:pt x="1" y="24"/>
                </a:lnTo>
                <a:lnTo>
                  <a:pt x="2" y="21"/>
                </a:lnTo>
                <a:lnTo>
                  <a:pt x="2" y="18"/>
                </a:lnTo>
                <a:lnTo>
                  <a:pt x="3" y="15"/>
                </a:lnTo>
                <a:lnTo>
                  <a:pt x="5" y="12"/>
                </a:lnTo>
                <a:lnTo>
                  <a:pt x="6" y="10"/>
                </a:lnTo>
                <a:lnTo>
                  <a:pt x="8" y="8"/>
                </a:lnTo>
                <a:lnTo>
                  <a:pt x="10" y="6"/>
                </a:lnTo>
                <a:lnTo>
                  <a:pt x="12" y="4"/>
                </a:lnTo>
                <a:lnTo>
                  <a:pt x="14" y="3"/>
                </a:lnTo>
                <a:lnTo>
                  <a:pt x="16" y="1"/>
                </a:lnTo>
                <a:lnTo>
                  <a:pt x="19" y="1"/>
                </a:lnTo>
                <a:lnTo>
                  <a:pt x="22" y="0"/>
                </a:lnTo>
                <a:lnTo>
                  <a:pt x="26" y="0"/>
                </a:lnTo>
                <a:lnTo>
                  <a:pt x="27" y="0"/>
                </a:lnTo>
                <a:lnTo>
                  <a:pt x="29" y="0"/>
                </a:lnTo>
                <a:lnTo>
                  <a:pt x="31" y="0"/>
                </a:lnTo>
                <a:lnTo>
                  <a:pt x="32" y="1"/>
                </a:lnTo>
                <a:lnTo>
                  <a:pt x="34" y="1"/>
                </a:lnTo>
                <a:lnTo>
                  <a:pt x="36" y="2"/>
                </a:lnTo>
                <a:lnTo>
                  <a:pt x="38" y="3"/>
                </a:lnTo>
                <a:lnTo>
                  <a:pt x="40" y="5"/>
                </a:lnTo>
                <a:lnTo>
                  <a:pt x="41" y="6"/>
                </a:lnTo>
                <a:lnTo>
                  <a:pt x="43" y="8"/>
                </a:lnTo>
                <a:lnTo>
                  <a:pt x="44" y="10"/>
                </a:lnTo>
                <a:lnTo>
                  <a:pt x="46" y="12"/>
                </a:lnTo>
                <a:lnTo>
                  <a:pt x="47" y="15"/>
                </a:lnTo>
                <a:lnTo>
                  <a:pt x="47" y="18"/>
                </a:lnTo>
                <a:lnTo>
                  <a:pt x="48" y="21"/>
                </a:lnTo>
                <a:lnTo>
                  <a:pt x="49" y="24"/>
                </a:lnTo>
                <a:lnTo>
                  <a:pt x="35" y="24"/>
                </a:lnTo>
                <a:lnTo>
                  <a:pt x="34" y="24"/>
                </a:lnTo>
                <a:lnTo>
                  <a:pt x="34" y="23"/>
                </a:lnTo>
                <a:lnTo>
                  <a:pt x="34" y="22"/>
                </a:lnTo>
                <a:lnTo>
                  <a:pt x="34" y="21"/>
                </a:lnTo>
                <a:lnTo>
                  <a:pt x="34" y="20"/>
                </a:lnTo>
                <a:lnTo>
                  <a:pt x="33" y="19"/>
                </a:lnTo>
                <a:lnTo>
                  <a:pt x="33" y="18"/>
                </a:lnTo>
                <a:lnTo>
                  <a:pt x="32" y="17"/>
                </a:lnTo>
                <a:lnTo>
                  <a:pt x="32" y="17"/>
                </a:lnTo>
                <a:lnTo>
                  <a:pt x="31" y="16"/>
                </a:lnTo>
                <a:lnTo>
                  <a:pt x="30" y="15"/>
                </a:lnTo>
                <a:lnTo>
                  <a:pt x="30" y="15"/>
                </a:lnTo>
                <a:lnTo>
                  <a:pt x="29" y="14"/>
                </a:lnTo>
                <a:lnTo>
                  <a:pt x="28" y="14"/>
                </a:lnTo>
                <a:lnTo>
                  <a:pt x="27" y="14"/>
                </a:lnTo>
                <a:lnTo>
                  <a:pt x="26" y="14"/>
                </a:lnTo>
                <a:lnTo>
                  <a:pt x="24" y="14"/>
                </a:lnTo>
                <a:lnTo>
                  <a:pt x="22" y="15"/>
                </a:lnTo>
                <a:lnTo>
                  <a:pt x="21" y="15"/>
                </a:lnTo>
                <a:lnTo>
                  <a:pt x="20" y="16"/>
                </a:lnTo>
                <a:lnTo>
                  <a:pt x="19" y="17"/>
                </a:lnTo>
                <a:lnTo>
                  <a:pt x="18" y="18"/>
                </a:lnTo>
                <a:lnTo>
                  <a:pt x="17" y="19"/>
                </a:lnTo>
                <a:lnTo>
                  <a:pt x="16" y="20"/>
                </a:lnTo>
                <a:lnTo>
                  <a:pt x="16" y="22"/>
                </a:lnTo>
                <a:lnTo>
                  <a:pt x="15" y="23"/>
                </a:lnTo>
                <a:lnTo>
                  <a:pt x="15" y="25"/>
                </a:lnTo>
                <a:lnTo>
                  <a:pt x="15" y="26"/>
                </a:lnTo>
                <a:lnTo>
                  <a:pt x="15" y="28"/>
                </a:lnTo>
                <a:lnTo>
                  <a:pt x="14" y="30"/>
                </a:lnTo>
                <a:lnTo>
                  <a:pt x="14" y="31"/>
                </a:lnTo>
                <a:lnTo>
                  <a:pt x="14" y="33"/>
                </a:lnTo>
                <a:lnTo>
                  <a:pt x="14" y="34"/>
                </a:lnTo>
                <a:lnTo>
                  <a:pt x="14" y="36"/>
                </a:lnTo>
                <a:lnTo>
                  <a:pt x="14" y="37"/>
                </a:lnTo>
                <a:lnTo>
                  <a:pt x="14" y="39"/>
                </a:lnTo>
                <a:lnTo>
                  <a:pt x="15" y="40"/>
                </a:lnTo>
                <a:lnTo>
                  <a:pt x="15" y="42"/>
                </a:lnTo>
                <a:lnTo>
                  <a:pt x="15" y="44"/>
                </a:lnTo>
                <a:lnTo>
                  <a:pt x="16" y="46"/>
                </a:lnTo>
                <a:lnTo>
                  <a:pt x="16" y="47"/>
                </a:lnTo>
                <a:lnTo>
                  <a:pt x="17" y="49"/>
                </a:lnTo>
                <a:lnTo>
                  <a:pt x="18" y="50"/>
                </a:lnTo>
                <a:lnTo>
                  <a:pt x="19" y="51"/>
                </a:lnTo>
                <a:lnTo>
                  <a:pt x="20" y="52"/>
                </a:lnTo>
                <a:lnTo>
                  <a:pt x="22" y="53"/>
                </a:lnTo>
                <a:lnTo>
                  <a:pt x="23" y="53"/>
                </a:lnTo>
                <a:lnTo>
                  <a:pt x="25" y="54"/>
                </a:lnTo>
                <a:lnTo>
                  <a:pt x="26" y="53"/>
                </a:lnTo>
                <a:lnTo>
                  <a:pt x="28" y="53"/>
                </a:lnTo>
                <a:lnTo>
                  <a:pt x="29" y="53"/>
                </a:lnTo>
                <a:lnTo>
                  <a:pt x="30" y="52"/>
                </a:lnTo>
                <a:lnTo>
                  <a:pt x="30" y="52"/>
                </a:lnTo>
                <a:lnTo>
                  <a:pt x="31" y="51"/>
                </a:lnTo>
                <a:lnTo>
                  <a:pt x="32" y="50"/>
                </a:lnTo>
                <a:lnTo>
                  <a:pt x="32" y="49"/>
                </a:lnTo>
                <a:lnTo>
                  <a:pt x="33" y="48"/>
                </a:lnTo>
                <a:lnTo>
                  <a:pt x="33" y="47"/>
                </a:lnTo>
                <a:lnTo>
                  <a:pt x="34" y="46"/>
                </a:lnTo>
                <a:lnTo>
                  <a:pt x="34" y="45"/>
                </a:lnTo>
                <a:lnTo>
                  <a:pt x="34" y="44"/>
                </a:lnTo>
                <a:lnTo>
                  <a:pt x="34" y="44"/>
                </a:lnTo>
                <a:lnTo>
                  <a:pt x="34" y="43"/>
                </a:lnTo>
                <a:lnTo>
                  <a:pt x="35" y="42"/>
                </a:lnTo>
                <a:lnTo>
                  <a:pt x="4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85" name="Freeform 181"/>
          <p:cNvSpPr>
            <a:spLocks/>
          </p:cNvSpPr>
          <p:nvPr/>
        </p:nvSpPr>
        <p:spPr bwMode="auto">
          <a:xfrm>
            <a:off x="2017713" y="3181350"/>
            <a:ext cx="46037" cy="130175"/>
          </a:xfrm>
          <a:custGeom>
            <a:avLst/>
            <a:gdLst>
              <a:gd name="T0" fmla="*/ 29 w 29"/>
              <a:gd name="T1" fmla="*/ 18 h 82"/>
              <a:gd name="T2" fmla="*/ 21 w 29"/>
              <a:gd name="T3" fmla="*/ 30 h 82"/>
              <a:gd name="T4" fmla="*/ 21 w 29"/>
              <a:gd name="T5" fmla="*/ 65 h 82"/>
              <a:gd name="T6" fmla="*/ 21 w 29"/>
              <a:gd name="T7" fmla="*/ 66 h 82"/>
              <a:gd name="T8" fmla="*/ 21 w 29"/>
              <a:gd name="T9" fmla="*/ 67 h 82"/>
              <a:gd name="T10" fmla="*/ 21 w 29"/>
              <a:gd name="T11" fmla="*/ 68 h 82"/>
              <a:gd name="T12" fmla="*/ 22 w 29"/>
              <a:gd name="T13" fmla="*/ 69 h 82"/>
              <a:gd name="T14" fmla="*/ 22 w 29"/>
              <a:gd name="T15" fmla="*/ 69 h 82"/>
              <a:gd name="T16" fmla="*/ 24 w 29"/>
              <a:gd name="T17" fmla="*/ 70 h 82"/>
              <a:gd name="T18" fmla="*/ 25 w 29"/>
              <a:gd name="T19" fmla="*/ 70 h 82"/>
              <a:gd name="T20" fmla="*/ 26 w 29"/>
              <a:gd name="T21" fmla="*/ 70 h 82"/>
              <a:gd name="T22" fmla="*/ 27 w 29"/>
              <a:gd name="T23" fmla="*/ 70 h 82"/>
              <a:gd name="T24" fmla="*/ 27 w 29"/>
              <a:gd name="T25" fmla="*/ 70 h 82"/>
              <a:gd name="T26" fmla="*/ 27 w 29"/>
              <a:gd name="T27" fmla="*/ 70 h 82"/>
              <a:gd name="T28" fmla="*/ 28 w 29"/>
              <a:gd name="T29" fmla="*/ 70 h 82"/>
              <a:gd name="T30" fmla="*/ 28 w 29"/>
              <a:gd name="T31" fmla="*/ 69 h 82"/>
              <a:gd name="T32" fmla="*/ 29 w 29"/>
              <a:gd name="T33" fmla="*/ 69 h 82"/>
              <a:gd name="T34" fmla="*/ 29 w 29"/>
              <a:gd name="T35" fmla="*/ 69 h 82"/>
              <a:gd name="T36" fmla="*/ 29 w 29"/>
              <a:gd name="T37" fmla="*/ 82 h 82"/>
              <a:gd name="T38" fmla="*/ 28 w 29"/>
              <a:gd name="T39" fmla="*/ 82 h 82"/>
              <a:gd name="T40" fmla="*/ 28 w 29"/>
              <a:gd name="T41" fmla="*/ 82 h 82"/>
              <a:gd name="T42" fmla="*/ 27 w 29"/>
              <a:gd name="T43" fmla="*/ 82 h 82"/>
              <a:gd name="T44" fmla="*/ 26 w 29"/>
              <a:gd name="T45" fmla="*/ 82 h 82"/>
              <a:gd name="T46" fmla="*/ 25 w 29"/>
              <a:gd name="T47" fmla="*/ 82 h 82"/>
              <a:gd name="T48" fmla="*/ 24 w 29"/>
              <a:gd name="T49" fmla="*/ 82 h 82"/>
              <a:gd name="T50" fmla="*/ 23 w 29"/>
              <a:gd name="T51" fmla="*/ 82 h 82"/>
              <a:gd name="T52" fmla="*/ 23 w 29"/>
              <a:gd name="T53" fmla="*/ 82 h 82"/>
              <a:gd name="T54" fmla="*/ 19 w 29"/>
              <a:gd name="T55" fmla="*/ 82 h 82"/>
              <a:gd name="T56" fmla="*/ 15 w 29"/>
              <a:gd name="T57" fmla="*/ 82 h 82"/>
              <a:gd name="T58" fmla="*/ 12 w 29"/>
              <a:gd name="T59" fmla="*/ 81 h 82"/>
              <a:gd name="T60" fmla="*/ 10 w 29"/>
              <a:gd name="T61" fmla="*/ 79 h 82"/>
              <a:gd name="T62" fmla="*/ 9 w 29"/>
              <a:gd name="T63" fmla="*/ 78 h 82"/>
              <a:gd name="T64" fmla="*/ 8 w 29"/>
              <a:gd name="T65" fmla="*/ 75 h 82"/>
              <a:gd name="T66" fmla="*/ 7 w 29"/>
              <a:gd name="T67" fmla="*/ 73 h 82"/>
              <a:gd name="T68" fmla="*/ 7 w 29"/>
              <a:gd name="T69" fmla="*/ 70 h 82"/>
              <a:gd name="T70" fmla="*/ 7 w 29"/>
              <a:gd name="T71" fmla="*/ 30 h 82"/>
              <a:gd name="T72" fmla="*/ 0 w 29"/>
              <a:gd name="T73" fmla="*/ 18 h 82"/>
              <a:gd name="T74" fmla="*/ 7 w 29"/>
              <a:gd name="T75" fmla="*/ 0 h 82"/>
              <a:gd name="T76" fmla="*/ 21 w 29"/>
              <a:gd name="T77" fmla="*/ 1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82">
                <a:moveTo>
                  <a:pt x="21" y="18"/>
                </a:moveTo>
                <a:lnTo>
                  <a:pt x="29" y="18"/>
                </a:lnTo>
                <a:lnTo>
                  <a:pt x="29" y="30"/>
                </a:lnTo>
                <a:lnTo>
                  <a:pt x="21" y="30"/>
                </a:lnTo>
                <a:lnTo>
                  <a:pt x="21" y="64"/>
                </a:lnTo>
                <a:lnTo>
                  <a:pt x="21" y="65"/>
                </a:lnTo>
                <a:lnTo>
                  <a:pt x="21" y="66"/>
                </a:lnTo>
                <a:lnTo>
                  <a:pt x="21" y="66"/>
                </a:lnTo>
                <a:lnTo>
                  <a:pt x="21" y="67"/>
                </a:lnTo>
                <a:lnTo>
                  <a:pt x="21" y="67"/>
                </a:lnTo>
                <a:lnTo>
                  <a:pt x="21" y="68"/>
                </a:lnTo>
                <a:lnTo>
                  <a:pt x="21" y="68"/>
                </a:lnTo>
                <a:lnTo>
                  <a:pt x="21" y="68"/>
                </a:lnTo>
                <a:lnTo>
                  <a:pt x="22" y="69"/>
                </a:lnTo>
                <a:lnTo>
                  <a:pt x="22" y="69"/>
                </a:lnTo>
                <a:lnTo>
                  <a:pt x="22" y="69"/>
                </a:lnTo>
                <a:lnTo>
                  <a:pt x="23" y="69"/>
                </a:lnTo>
                <a:lnTo>
                  <a:pt x="24" y="70"/>
                </a:lnTo>
                <a:lnTo>
                  <a:pt x="24" y="70"/>
                </a:lnTo>
                <a:lnTo>
                  <a:pt x="25" y="70"/>
                </a:lnTo>
                <a:lnTo>
                  <a:pt x="26" y="70"/>
                </a:lnTo>
                <a:lnTo>
                  <a:pt x="26" y="70"/>
                </a:lnTo>
                <a:lnTo>
                  <a:pt x="27" y="70"/>
                </a:lnTo>
                <a:lnTo>
                  <a:pt x="27" y="70"/>
                </a:lnTo>
                <a:lnTo>
                  <a:pt x="27" y="70"/>
                </a:lnTo>
                <a:lnTo>
                  <a:pt x="27" y="70"/>
                </a:lnTo>
                <a:lnTo>
                  <a:pt x="27" y="70"/>
                </a:lnTo>
                <a:lnTo>
                  <a:pt x="27" y="70"/>
                </a:lnTo>
                <a:lnTo>
                  <a:pt x="28" y="70"/>
                </a:lnTo>
                <a:lnTo>
                  <a:pt x="28" y="70"/>
                </a:lnTo>
                <a:lnTo>
                  <a:pt x="28" y="70"/>
                </a:lnTo>
                <a:lnTo>
                  <a:pt x="28" y="69"/>
                </a:lnTo>
                <a:lnTo>
                  <a:pt x="28" y="69"/>
                </a:lnTo>
                <a:lnTo>
                  <a:pt x="29" y="69"/>
                </a:lnTo>
                <a:lnTo>
                  <a:pt x="29" y="69"/>
                </a:lnTo>
                <a:lnTo>
                  <a:pt x="29" y="69"/>
                </a:lnTo>
                <a:lnTo>
                  <a:pt x="29" y="69"/>
                </a:lnTo>
                <a:lnTo>
                  <a:pt x="29" y="82"/>
                </a:lnTo>
                <a:lnTo>
                  <a:pt x="29" y="82"/>
                </a:lnTo>
                <a:lnTo>
                  <a:pt x="28" y="82"/>
                </a:lnTo>
                <a:lnTo>
                  <a:pt x="28" y="82"/>
                </a:lnTo>
                <a:lnTo>
                  <a:pt x="28" y="82"/>
                </a:lnTo>
                <a:lnTo>
                  <a:pt x="27" y="82"/>
                </a:lnTo>
                <a:lnTo>
                  <a:pt x="27" y="82"/>
                </a:lnTo>
                <a:lnTo>
                  <a:pt x="26" y="82"/>
                </a:lnTo>
                <a:lnTo>
                  <a:pt x="26" y="82"/>
                </a:lnTo>
                <a:lnTo>
                  <a:pt x="25" y="82"/>
                </a:lnTo>
                <a:lnTo>
                  <a:pt x="25" y="82"/>
                </a:lnTo>
                <a:lnTo>
                  <a:pt x="25" y="82"/>
                </a:lnTo>
                <a:lnTo>
                  <a:pt x="24" y="82"/>
                </a:lnTo>
                <a:lnTo>
                  <a:pt x="24" y="82"/>
                </a:lnTo>
                <a:lnTo>
                  <a:pt x="23" y="82"/>
                </a:lnTo>
                <a:lnTo>
                  <a:pt x="23" y="82"/>
                </a:lnTo>
                <a:lnTo>
                  <a:pt x="23" y="82"/>
                </a:lnTo>
                <a:lnTo>
                  <a:pt x="21" y="82"/>
                </a:lnTo>
                <a:lnTo>
                  <a:pt x="19" y="82"/>
                </a:lnTo>
                <a:lnTo>
                  <a:pt x="17" y="82"/>
                </a:lnTo>
                <a:lnTo>
                  <a:pt x="15" y="82"/>
                </a:lnTo>
                <a:lnTo>
                  <a:pt x="14" y="81"/>
                </a:lnTo>
                <a:lnTo>
                  <a:pt x="12" y="81"/>
                </a:lnTo>
                <a:lnTo>
                  <a:pt x="11" y="80"/>
                </a:lnTo>
                <a:lnTo>
                  <a:pt x="10" y="79"/>
                </a:lnTo>
                <a:lnTo>
                  <a:pt x="9" y="79"/>
                </a:lnTo>
                <a:lnTo>
                  <a:pt x="9" y="78"/>
                </a:lnTo>
                <a:lnTo>
                  <a:pt x="8" y="77"/>
                </a:lnTo>
                <a:lnTo>
                  <a:pt x="8" y="75"/>
                </a:lnTo>
                <a:lnTo>
                  <a:pt x="7" y="74"/>
                </a:lnTo>
                <a:lnTo>
                  <a:pt x="7" y="73"/>
                </a:lnTo>
                <a:lnTo>
                  <a:pt x="7" y="72"/>
                </a:lnTo>
                <a:lnTo>
                  <a:pt x="7" y="70"/>
                </a:lnTo>
                <a:lnTo>
                  <a:pt x="7" y="69"/>
                </a:lnTo>
                <a:lnTo>
                  <a:pt x="7" y="30"/>
                </a:lnTo>
                <a:lnTo>
                  <a:pt x="0" y="30"/>
                </a:lnTo>
                <a:lnTo>
                  <a:pt x="0" y="18"/>
                </a:lnTo>
                <a:lnTo>
                  <a:pt x="7" y="18"/>
                </a:lnTo>
                <a:lnTo>
                  <a:pt x="7" y="0"/>
                </a:lnTo>
                <a:lnTo>
                  <a:pt x="21" y="0"/>
                </a:lnTo>
                <a:lnTo>
                  <a:pt x="2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86" name="Freeform 182"/>
          <p:cNvSpPr>
            <a:spLocks noEditPoints="1"/>
          </p:cNvSpPr>
          <p:nvPr/>
        </p:nvSpPr>
        <p:spPr bwMode="auto">
          <a:xfrm>
            <a:off x="2078038" y="3171825"/>
            <a:ext cx="22225" cy="139700"/>
          </a:xfrm>
          <a:custGeom>
            <a:avLst/>
            <a:gdLst>
              <a:gd name="T0" fmla="*/ 14 w 14"/>
              <a:gd name="T1" fmla="*/ 24 h 88"/>
              <a:gd name="T2" fmla="*/ 14 w 14"/>
              <a:gd name="T3" fmla="*/ 88 h 88"/>
              <a:gd name="T4" fmla="*/ 0 w 14"/>
              <a:gd name="T5" fmla="*/ 88 h 88"/>
              <a:gd name="T6" fmla="*/ 0 w 14"/>
              <a:gd name="T7" fmla="*/ 24 h 88"/>
              <a:gd name="T8" fmla="*/ 14 w 14"/>
              <a:gd name="T9" fmla="*/ 24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4"/>
                </a:moveTo>
                <a:lnTo>
                  <a:pt x="14" y="88"/>
                </a:lnTo>
                <a:lnTo>
                  <a:pt x="0" y="88"/>
                </a:lnTo>
                <a:lnTo>
                  <a:pt x="0" y="24"/>
                </a:lnTo>
                <a:lnTo>
                  <a:pt x="14" y="24"/>
                </a:lnTo>
                <a:close/>
                <a:moveTo>
                  <a:pt x="14" y="16"/>
                </a:moveTo>
                <a:lnTo>
                  <a:pt x="0" y="16"/>
                </a:lnTo>
                <a:lnTo>
                  <a:pt x="0" y="0"/>
                </a:lnTo>
                <a:lnTo>
                  <a:pt x="14" y="0"/>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87" name="Freeform 183"/>
          <p:cNvSpPr>
            <a:spLocks/>
          </p:cNvSpPr>
          <p:nvPr/>
        </p:nvSpPr>
        <p:spPr bwMode="auto">
          <a:xfrm>
            <a:off x="2112963" y="3209925"/>
            <a:ext cx="84137" cy="101600"/>
          </a:xfrm>
          <a:custGeom>
            <a:avLst/>
            <a:gdLst>
              <a:gd name="T0" fmla="*/ 34 w 53"/>
              <a:gd name="T1" fmla="*/ 64 h 64"/>
              <a:gd name="T2" fmla="*/ 19 w 53"/>
              <a:gd name="T3" fmla="*/ 64 h 64"/>
              <a:gd name="T4" fmla="*/ 0 w 53"/>
              <a:gd name="T5" fmla="*/ 0 h 64"/>
              <a:gd name="T6" fmla="*/ 16 w 53"/>
              <a:gd name="T7" fmla="*/ 0 h 64"/>
              <a:gd name="T8" fmla="*/ 27 w 53"/>
              <a:gd name="T9" fmla="*/ 47 h 64"/>
              <a:gd name="T10" fmla="*/ 27 w 53"/>
              <a:gd name="T11" fmla="*/ 47 h 64"/>
              <a:gd name="T12" fmla="*/ 38 w 53"/>
              <a:gd name="T13" fmla="*/ 0 h 64"/>
              <a:gd name="T14" fmla="*/ 53 w 53"/>
              <a:gd name="T15" fmla="*/ 0 h 64"/>
              <a:gd name="T16" fmla="*/ 34 w 53"/>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4">
                <a:moveTo>
                  <a:pt x="34" y="64"/>
                </a:moveTo>
                <a:lnTo>
                  <a:pt x="19" y="64"/>
                </a:lnTo>
                <a:lnTo>
                  <a:pt x="0" y="0"/>
                </a:lnTo>
                <a:lnTo>
                  <a:pt x="16" y="0"/>
                </a:lnTo>
                <a:lnTo>
                  <a:pt x="27" y="47"/>
                </a:lnTo>
                <a:lnTo>
                  <a:pt x="27" y="47"/>
                </a:lnTo>
                <a:lnTo>
                  <a:pt x="38" y="0"/>
                </a:lnTo>
                <a:lnTo>
                  <a:pt x="53" y="0"/>
                </a:lnTo>
                <a:lnTo>
                  <a:pt x="34"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88" name="Freeform 184"/>
          <p:cNvSpPr>
            <a:spLocks noEditPoints="1"/>
          </p:cNvSpPr>
          <p:nvPr/>
        </p:nvSpPr>
        <p:spPr bwMode="auto">
          <a:xfrm>
            <a:off x="2209800" y="3171825"/>
            <a:ext cx="22225" cy="139700"/>
          </a:xfrm>
          <a:custGeom>
            <a:avLst/>
            <a:gdLst>
              <a:gd name="T0" fmla="*/ 14 w 14"/>
              <a:gd name="T1" fmla="*/ 24 h 88"/>
              <a:gd name="T2" fmla="*/ 14 w 14"/>
              <a:gd name="T3" fmla="*/ 88 h 88"/>
              <a:gd name="T4" fmla="*/ 0 w 14"/>
              <a:gd name="T5" fmla="*/ 88 h 88"/>
              <a:gd name="T6" fmla="*/ 0 w 14"/>
              <a:gd name="T7" fmla="*/ 24 h 88"/>
              <a:gd name="T8" fmla="*/ 14 w 14"/>
              <a:gd name="T9" fmla="*/ 24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4"/>
                </a:moveTo>
                <a:lnTo>
                  <a:pt x="14" y="88"/>
                </a:lnTo>
                <a:lnTo>
                  <a:pt x="0" y="88"/>
                </a:lnTo>
                <a:lnTo>
                  <a:pt x="0" y="24"/>
                </a:lnTo>
                <a:lnTo>
                  <a:pt x="14" y="24"/>
                </a:lnTo>
                <a:close/>
                <a:moveTo>
                  <a:pt x="14" y="16"/>
                </a:moveTo>
                <a:lnTo>
                  <a:pt x="0" y="16"/>
                </a:lnTo>
                <a:lnTo>
                  <a:pt x="0" y="0"/>
                </a:lnTo>
                <a:lnTo>
                  <a:pt x="14" y="0"/>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89" name="Freeform 185"/>
          <p:cNvSpPr>
            <a:spLocks/>
          </p:cNvSpPr>
          <p:nvPr/>
        </p:nvSpPr>
        <p:spPr bwMode="auto">
          <a:xfrm>
            <a:off x="2243138" y="3181350"/>
            <a:ext cx="47625" cy="130175"/>
          </a:xfrm>
          <a:custGeom>
            <a:avLst/>
            <a:gdLst>
              <a:gd name="T0" fmla="*/ 30 w 30"/>
              <a:gd name="T1" fmla="*/ 18 h 82"/>
              <a:gd name="T2" fmla="*/ 21 w 30"/>
              <a:gd name="T3" fmla="*/ 30 h 82"/>
              <a:gd name="T4" fmla="*/ 21 w 30"/>
              <a:gd name="T5" fmla="*/ 65 h 82"/>
              <a:gd name="T6" fmla="*/ 21 w 30"/>
              <a:gd name="T7" fmla="*/ 66 h 82"/>
              <a:gd name="T8" fmla="*/ 21 w 30"/>
              <a:gd name="T9" fmla="*/ 67 h 82"/>
              <a:gd name="T10" fmla="*/ 22 w 30"/>
              <a:gd name="T11" fmla="*/ 68 h 82"/>
              <a:gd name="T12" fmla="*/ 22 w 30"/>
              <a:gd name="T13" fmla="*/ 69 h 82"/>
              <a:gd name="T14" fmla="*/ 23 w 30"/>
              <a:gd name="T15" fmla="*/ 69 h 82"/>
              <a:gd name="T16" fmla="*/ 24 w 30"/>
              <a:gd name="T17" fmla="*/ 70 h 82"/>
              <a:gd name="T18" fmla="*/ 26 w 30"/>
              <a:gd name="T19" fmla="*/ 70 h 82"/>
              <a:gd name="T20" fmla="*/ 27 w 30"/>
              <a:gd name="T21" fmla="*/ 70 h 82"/>
              <a:gd name="T22" fmla="*/ 28 w 30"/>
              <a:gd name="T23" fmla="*/ 70 h 82"/>
              <a:gd name="T24" fmla="*/ 28 w 30"/>
              <a:gd name="T25" fmla="*/ 70 h 82"/>
              <a:gd name="T26" fmla="*/ 28 w 30"/>
              <a:gd name="T27" fmla="*/ 70 h 82"/>
              <a:gd name="T28" fmla="*/ 29 w 30"/>
              <a:gd name="T29" fmla="*/ 70 h 82"/>
              <a:gd name="T30" fmla="*/ 29 w 30"/>
              <a:gd name="T31" fmla="*/ 69 h 82"/>
              <a:gd name="T32" fmla="*/ 29 w 30"/>
              <a:gd name="T33" fmla="*/ 69 h 82"/>
              <a:gd name="T34" fmla="*/ 30 w 30"/>
              <a:gd name="T35" fmla="*/ 69 h 82"/>
              <a:gd name="T36" fmla="*/ 30 w 30"/>
              <a:gd name="T37" fmla="*/ 82 h 82"/>
              <a:gd name="T38" fmla="*/ 29 w 30"/>
              <a:gd name="T39" fmla="*/ 82 h 82"/>
              <a:gd name="T40" fmla="*/ 28 w 30"/>
              <a:gd name="T41" fmla="*/ 82 h 82"/>
              <a:gd name="T42" fmla="*/ 27 w 30"/>
              <a:gd name="T43" fmla="*/ 82 h 82"/>
              <a:gd name="T44" fmla="*/ 27 w 30"/>
              <a:gd name="T45" fmla="*/ 82 h 82"/>
              <a:gd name="T46" fmla="*/ 26 w 30"/>
              <a:gd name="T47" fmla="*/ 82 h 82"/>
              <a:gd name="T48" fmla="*/ 25 w 30"/>
              <a:gd name="T49" fmla="*/ 82 h 82"/>
              <a:gd name="T50" fmla="*/ 24 w 30"/>
              <a:gd name="T51" fmla="*/ 82 h 82"/>
              <a:gd name="T52" fmla="*/ 23 w 30"/>
              <a:gd name="T53" fmla="*/ 82 h 82"/>
              <a:gd name="T54" fmla="*/ 19 w 30"/>
              <a:gd name="T55" fmla="*/ 82 h 82"/>
              <a:gd name="T56" fmla="*/ 16 w 30"/>
              <a:gd name="T57" fmla="*/ 82 h 82"/>
              <a:gd name="T58" fmla="*/ 13 w 30"/>
              <a:gd name="T59" fmla="*/ 81 h 82"/>
              <a:gd name="T60" fmla="*/ 11 w 30"/>
              <a:gd name="T61" fmla="*/ 79 h 82"/>
              <a:gd name="T62" fmla="*/ 9 w 30"/>
              <a:gd name="T63" fmla="*/ 78 h 82"/>
              <a:gd name="T64" fmla="*/ 8 w 30"/>
              <a:gd name="T65" fmla="*/ 75 h 82"/>
              <a:gd name="T66" fmla="*/ 8 w 30"/>
              <a:gd name="T67" fmla="*/ 73 h 82"/>
              <a:gd name="T68" fmla="*/ 7 w 30"/>
              <a:gd name="T69" fmla="*/ 70 h 82"/>
              <a:gd name="T70" fmla="*/ 7 w 30"/>
              <a:gd name="T71" fmla="*/ 30 h 82"/>
              <a:gd name="T72" fmla="*/ 0 w 30"/>
              <a:gd name="T73" fmla="*/ 18 h 82"/>
              <a:gd name="T74" fmla="*/ 7 w 30"/>
              <a:gd name="T75" fmla="*/ 0 h 82"/>
              <a:gd name="T76" fmla="*/ 21 w 30"/>
              <a:gd name="T77" fmla="*/ 1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82">
                <a:moveTo>
                  <a:pt x="21" y="18"/>
                </a:moveTo>
                <a:lnTo>
                  <a:pt x="30" y="18"/>
                </a:lnTo>
                <a:lnTo>
                  <a:pt x="30" y="30"/>
                </a:lnTo>
                <a:lnTo>
                  <a:pt x="21" y="30"/>
                </a:lnTo>
                <a:lnTo>
                  <a:pt x="21" y="64"/>
                </a:lnTo>
                <a:lnTo>
                  <a:pt x="21" y="65"/>
                </a:lnTo>
                <a:lnTo>
                  <a:pt x="21" y="66"/>
                </a:lnTo>
                <a:lnTo>
                  <a:pt x="21" y="66"/>
                </a:lnTo>
                <a:lnTo>
                  <a:pt x="21" y="67"/>
                </a:lnTo>
                <a:lnTo>
                  <a:pt x="21" y="67"/>
                </a:lnTo>
                <a:lnTo>
                  <a:pt x="22" y="68"/>
                </a:lnTo>
                <a:lnTo>
                  <a:pt x="22" y="68"/>
                </a:lnTo>
                <a:lnTo>
                  <a:pt x="22" y="68"/>
                </a:lnTo>
                <a:lnTo>
                  <a:pt x="22" y="69"/>
                </a:lnTo>
                <a:lnTo>
                  <a:pt x="23" y="69"/>
                </a:lnTo>
                <a:lnTo>
                  <a:pt x="23" y="69"/>
                </a:lnTo>
                <a:lnTo>
                  <a:pt x="24" y="69"/>
                </a:lnTo>
                <a:lnTo>
                  <a:pt x="24" y="70"/>
                </a:lnTo>
                <a:lnTo>
                  <a:pt x="25" y="70"/>
                </a:lnTo>
                <a:lnTo>
                  <a:pt x="26" y="70"/>
                </a:lnTo>
                <a:lnTo>
                  <a:pt x="27" y="70"/>
                </a:lnTo>
                <a:lnTo>
                  <a:pt x="27" y="70"/>
                </a:lnTo>
                <a:lnTo>
                  <a:pt x="27" y="70"/>
                </a:lnTo>
                <a:lnTo>
                  <a:pt x="28" y="70"/>
                </a:lnTo>
                <a:lnTo>
                  <a:pt x="28" y="70"/>
                </a:lnTo>
                <a:lnTo>
                  <a:pt x="28" y="70"/>
                </a:lnTo>
                <a:lnTo>
                  <a:pt x="28" y="70"/>
                </a:lnTo>
                <a:lnTo>
                  <a:pt x="28" y="70"/>
                </a:lnTo>
                <a:lnTo>
                  <a:pt x="28" y="70"/>
                </a:lnTo>
                <a:lnTo>
                  <a:pt x="29" y="70"/>
                </a:lnTo>
                <a:lnTo>
                  <a:pt x="29" y="70"/>
                </a:lnTo>
                <a:lnTo>
                  <a:pt x="29" y="69"/>
                </a:lnTo>
                <a:lnTo>
                  <a:pt x="29" y="69"/>
                </a:lnTo>
                <a:lnTo>
                  <a:pt x="29" y="69"/>
                </a:lnTo>
                <a:lnTo>
                  <a:pt x="29" y="69"/>
                </a:lnTo>
                <a:lnTo>
                  <a:pt x="30" y="69"/>
                </a:lnTo>
                <a:lnTo>
                  <a:pt x="30" y="69"/>
                </a:lnTo>
                <a:lnTo>
                  <a:pt x="30" y="82"/>
                </a:lnTo>
                <a:lnTo>
                  <a:pt x="29" y="82"/>
                </a:lnTo>
                <a:lnTo>
                  <a:pt x="29" y="82"/>
                </a:lnTo>
                <a:lnTo>
                  <a:pt x="29" y="82"/>
                </a:lnTo>
                <a:lnTo>
                  <a:pt x="28" y="82"/>
                </a:lnTo>
                <a:lnTo>
                  <a:pt x="28" y="82"/>
                </a:lnTo>
                <a:lnTo>
                  <a:pt x="27" y="82"/>
                </a:lnTo>
                <a:lnTo>
                  <a:pt x="27" y="82"/>
                </a:lnTo>
                <a:lnTo>
                  <a:pt x="27" y="82"/>
                </a:lnTo>
                <a:lnTo>
                  <a:pt x="26" y="82"/>
                </a:lnTo>
                <a:lnTo>
                  <a:pt x="26" y="82"/>
                </a:lnTo>
                <a:lnTo>
                  <a:pt x="25" y="82"/>
                </a:lnTo>
                <a:lnTo>
                  <a:pt x="25" y="82"/>
                </a:lnTo>
                <a:lnTo>
                  <a:pt x="25" y="82"/>
                </a:lnTo>
                <a:lnTo>
                  <a:pt x="24" y="82"/>
                </a:lnTo>
                <a:lnTo>
                  <a:pt x="24" y="82"/>
                </a:lnTo>
                <a:lnTo>
                  <a:pt x="23" y="82"/>
                </a:lnTo>
                <a:lnTo>
                  <a:pt x="22" y="82"/>
                </a:lnTo>
                <a:lnTo>
                  <a:pt x="19" y="82"/>
                </a:lnTo>
                <a:lnTo>
                  <a:pt x="17" y="82"/>
                </a:lnTo>
                <a:lnTo>
                  <a:pt x="16" y="82"/>
                </a:lnTo>
                <a:lnTo>
                  <a:pt x="14" y="81"/>
                </a:lnTo>
                <a:lnTo>
                  <a:pt x="13" y="81"/>
                </a:lnTo>
                <a:lnTo>
                  <a:pt x="12" y="80"/>
                </a:lnTo>
                <a:lnTo>
                  <a:pt x="11" y="79"/>
                </a:lnTo>
                <a:lnTo>
                  <a:pt x="10" y="79"/>
                </a:lnTo>
                <a:lnTo>
                  <a:pt x="9" y="78"/>
                </a:lnTo>
                <a:lnTo>
                  <a:pt x="9" y="77"/>
                </a:lnTo>
                <a:lnTo>
                  <a:pt x="8" y="75"/>
                </a:lnTo>
                <a:lnTo>
                  <a:pt x="8" y="74"/>
                </a:lnTo>
                <a:lnTo>
                  <a:pt x="8" y="73"/>
                </a:lnTo>
                <a:lnTo>
                  <a:pt x="7" y="72"/>
                </a:lnTo>
                <a:lnTo>
                  <a:pt x="7" y="70"/>
                </a:lnTo>
                <a:lnTo>
                  <a:pt x="7" y="69"/>
                </a:lnTo>
                <a:lnTo>
                  <a:pt x="7" y="30"/>
                </a:lnTo>
                <a:lnTo>
                  <a:pt x="0" y="30"/>
                </a:lnTo>
                <a:lnTo>
                  <a:pt x="0" y="18"/>
                </a:lnTo>
                <a:lnTo>
                  <a:pt x="7" y="18"/>
                </a:lnTo>
                <a:lnTo>
                  <a:pt x="7" y="0"/>
                </a:lnTo>
                <a:lnTo>
                  <a:pt x="21" y="0"/>
                </a:lnTo>
                <a:lnTo>
                  <a:pt x="2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90" name="Freeform 186"/>
          <p:cNvSpPr>
            <a:spLocks noEditPoints="1"/>
          </p:cNvSpPr>
          <p:nvPr/>
        </p:nvSpPr>
        <p:spPr bwMode="auto">
          <a:xfrm>
            <a:off x="2305050" y="3171825"/>
            <a:ext cx="22225" cy="139700"/>
          </a:xfrm>
          <a:custGeom>
            <a:avLst/>
            <a:gdLst>
              <a:gd name="T0" fmla="*/ 14 w 14"/>
              <a:gd name="T1" fmla="*/ 24 h 88"/>
              <a:gd name="T2" fmla="*/ 14 w 14"/>
              <a:gd name="T3" fmla="*/ 88 h 88"/>
              <a:gd name="T4" fmla="*/ 0 w 14"/>
              <a:gd name="T5" fmla="*/ 88 h 88"/>
              <a:gd name="T6" fmla="*/ 0 w 14"/>
              <a:gd name="T7" fmla="*/ 24 h 88"/>
              <a:gd name="T8" fmla="*/ 14 w 14"/>
              <a:gd name="T9" fmla="*/ 24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4"/>
                </a:moveTo>
                <a:lnTo>
                  <a:pt x="14" y="88"/>
                </a:lnTo>
                <a:lnTo>
                  <a:pt x="0" y="88"/>
                </a:lnTo>
                <a:lnTo>
                  <a:pt x="0" y="24"/>
                </a:lnTo>
                <a:lnTo>
                  <a:pt x="14" y="24"/>
                </a:lnTo>
                <a:close/>
                <a:moveTo>
                  <a:pt x="14" y="16"/>
                </a:moveTo>
                <a:lnTo>
                  <a:pt x="0" y="16"/>
                </a:lnTo>
                <a:lnTo>
                  <a:pt x="0" y="0"/>
                </a:lnTo>
                <a:lnTo>
                  <a:pt x="14" y="0"/>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91" name="Freeform 187"/>
          <p:cNvSpPr>
            <a:spLocks noEditPoints="1"/>
          </p:cNvSpPr>
          <p:nvPr/>
        </p:nvSpPr>
        <p:spPr bwMode="auto">
          <a:xfrm>
            <a:off x="2341563" y="3206750"/>
            <a:ext cx="79375" cy="106363"/>
          </a:xfrm>
          <a:custGeom>
            <a:avLst/>
            <a:gdLst>
              <a:gd name="T0" fmla="*/ 48 w 50"/>
              <a:gd name="T1" fmla="*/ 52 h 67"/>
              <a:gd name="T2" fmla="*/ 44 w 50"/>
              <a:gd name="T3" fmla="*/ 58 h 67"/>
              <a:gd name="T4" fmla="*/ 40 w 50"/>
              <a:gd name="T5" fmla="*/ 63 h 67"/>
              <a:gd name="T6" fmla="*/ 35 w 50"/>
              <a:gd name="T7" fmla="*/ 66 h 67"/>
              <a:gd name="T8" fmla="*/ 30 w 50"/>
              <a:gd name="T9" fmla="*/ 67 h 67"/>
              <a:gd name="T10" fmla="*/ 23 w 50"/>
              <a:gd name="T11" fmla="*/ 67 h 67"/>
              <a:gd name="T12" fmla="*/ 16 w 50"/>
              <a:gd name="T13" fmla="*/ 66 h 67"/>
              <a:gd name="T14" fmla="*/ 9 w 50"/>
              <a:gd name="T15" fmla="*/ 62 h 67"/>
              <a:gd name="T16" fmla="*/ 4 w 50"/>
              <a:gd name="T17" fmla="*/ 55 h 67"/>
              <a:gd name="T18" fmla="*/ 1 w 50"/>
              <a:gd name="T19" fmla="*/ 45 h 67"/>
              <a:gd name="T20" fmla="*/ 0 w 50"/>
              <a:gd name="T21" fmla="*/ 32 h 67"/>
              <a:gd name="T22" fmla="*/ 0 w 50"/>
              <a:gd name="T23" fmla="*/ 26 h 67"/>
              <a:gd name="T24" fmla="*/ 2 w 50"/>
              <a:gd name="T25" fmla="*/ 19 h 67"/>
              <a:gd name="T26" fmla="*/ 5 w 50"/>
              <a:gd name="T27" fmla="*/ 11 h 67"/>
              <a:gd name="T28" fmla="*/ 11 w 50"/>
              <a:gd name="T29" fmla="*/ 4 h 67"/>
              <a:gd name="T30" fmla="*/ 21 w 50"/>
              <a:gd name="T31" fmla="*/ 0 h 67"/>
              <a:gd name="T32" fmla="*/ 29 w 50"/>
              <a:gd name="T33" fmla="*/ 0 h 67"/>
              <a:gd name="T34" fmla="*/ 35 w 50"/>
              <a:gd name="T35" fmla="*/ 2 h 67"/>
              <a:gd name="T36" fmla="*/ 41 w 50"/>
              <a:gd name="T37" fmla="*/ 7 h 67"/>
              <a:gd name="T38" fmla="*/ 46 w 50"/>
              <a:gd name="T39" fmla="*/ 14 h 67"/>
              <a:gd name="T40" fmla="*/ 49 w 50"/>
              <a:gd name="T41" fmla="*/ 25 h 67"/>
              <a:gd name="T42" fmla="*/ 50 w 50"/>
              <a:gd name="T43" fmla="*/ 38 h 67"/>
              <a:gd name="T44" fmla="*/ 14 w 50"/>
              <a:gd name="T45" fmla="*/ 40 h 67"/>
              <a:gd name="T46" fmla="*/ 15 w 50"/>
              <a:gd name="T47" fmla="*/ 44 h 67"/>
              <a:gd name="T48" fmla="*/ 16 w 50"/>
              <a:gd name="T49" fmla="*/ 48 h 67"/>
              <a:gd name="T50" fmla="*/ 18 w 50"/>
              <a:gd name="T51" fmla="*/ 51 h 67"/>
              <a:gd name="T52" fmla="*/ 22 w 50"/>
              <a:gd name="T53" fmla="*/ 53 h 67"/>
              <a:gd name="T54" fmla="*/ 27 w 50"/>
              <a:gd name="T55" fmla="*/ 54 h 67"/>
              <a:gd name="T56" fmla="*/ 29 w 50"/>
              <a:gd name="T57" fmla="*/ 54 h 67"/>
              <a:gd name="T58" fmla="*/ 31 w 50"/>
              <a:gd name="T59" fmla="*/ 52 h 67"/>
              <a:gd name="T60" fmla="*/ 33 w 50"/>
              <a:gd name="T61" fmla="*/ 51 h 67"/>
              <a:gd name="T62" fmla="*/ 34 w 50"/>
              <a:gd name="T63" fmla="*/ 49 h 67"/>
              <a:gd name="T64" fmla="*/ 35 w 50"/>
              <a:gd name="T65" fmla="*/ 47 h 67"/>
              <a:gd name="T66" fmla="*/ 35 w 50"/>
              <a:gd name="T67" fmla="*/ 25 h 67"/>
              <a:gd name="T68" fmla="*/ 34 w 50"/>
              <a:gd name="T69" fmla="*/ 21 h 67"/>
              <a:gd name="T70" fmla="*/ 32 w 50"/>
              <a:gd name="T71" fmla="*/ 17 h 67"/>
              <a:gd name="T72" fmla="*/ 30 w 50"/>
              <a:gd name="T73" fmla="*/ 15 h 67"/>
              <a:gd name="T74" fmla="*/ 27 w 50"/>
              <a:gd name="T75" fmla="*/ 14 h 67"/>
              <a:gd name="T76" fmla="*/ 25 w 50"/>
              <a:gd name="T77" fmla="*/ 14 h 67"/>
              <a:gd name="T78" fmla="*/ 22 w 50"/>
              <a:gd name="T79" fmla="*/ 14 h 67"/>
              <a:gd name="T80" fmla="*/ 19 w 50"/>
              <a:gd name="T81" fmla="*/ 16 h 67"/>
              <a:gd name="T82" fmla="*/ 17 w 50"/>
              <a:gd name="T83" fmla="*/ 18 h 67"/>
              <a:gd name="T84" fmla="*/ 15 w 50"/>
              <a:gd name="T85" fmla="*/ 22 h 67"/>
              <a:gd name="T86" fmla="*/ 14 w 50"/>
              <a:gd name="T87" fmla="*/ 2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67">
                <a:moveTo>
                  <a:pt x="49" y="47"/>
                </a:moveTo>
                <a:lnTo>
                  <a:pt x="48" y="50"/>
                </a:lnTo>
                <a:lnTo>
                  <a:pt x="48" y="52"/>
                </a:lnTo>
                <a:lnTo>
                  <a:pt x="47" y="54"/>
                </a:lnTo>
                <a:lnTo>
                  <a:pt x="45" y="57"/>
                </a:lnTo>
                <a:lnTo>
                  <a:pt x="44" y="58"/>
                </a:lnTo>
                <a:lnTo>
                  <a:pt x="43" y="60"/>
                </a:lnTo>
                <a:lnTo>
                  <a:pt x="41" y="62"/>
                </a:lnTo>
                <a:lnTo>
                  <a:pt x="40" y="63"/>
                </a:lnTo>
                <a:lnTo>
                  <a:pt x="38" y="64"/>
                </a:lnTo>
                <a:lnTo>
                  <a:pt x="36" y="65"/>
                </a:lnTo>
                <a:lnTo>
                  <a:pt x="35" y="66"/>
                </a:lnTo>
                <a:lnTo>
                  <a:pt x="33" y="66"/>
                </a:lnTo>
                <a:lnTo>
                  <a:pt x="31" y="67"/>
                </a:lnTo>
                <a:lnTo>
                  <a:pt x="30" y="67"/>
                </a:lnTo>
                <a:lnTo>
                  <a:pt x="28" y="67"/>
                </a:lnTo>
                <a:lnTo>
                  <a:pt x="26" y="67"/>
                </a:lnTo>
                <a:lnTo>
                  <a:pt x="23" y="67"/>
                </a:lnTo>
                <a:lnTo>
                  <a:pt x="21" y="67"/>
                </a:lnTo>
                <a:lnTo>
                  <a:pt x="18" y="66"/>
                </a:lnTo>
                <a:lnTo>
                  <a:pt x="16" y="66"/>
                </a:lnTo>
                <a:lnTo>
                  <a:pt x="13" y="65"/>
                </a:lnTo>
                <a:lnTo>
                  <a:pt x="11" y="63"/>
                </a:lnTo>
                <a:lnTo>
                  <a:pt x="9" y="62"/>
                </a:lnTo>
                <a:lnTo>
                  <a:pt x="7" y="60"/>
                </a:lnTo>
                <a:lnTo>
                  <a:pt x="6" y="58"/>
                </a:lnTo>
                <a:lnTo>
                  <a:pt x="4" y="55"/>
                </a:lnTo>
                <a:lnTo>
                  <a:pt x="3" y="52"/>
                </a:lnTo>
                <a:lnTo>
                  <a:pt x="2" y="49"/>
                </a:lnTo>
                <a:lnTo>
                  <a:pt x="1" y="45"/>
                </a:lnTo>
                <a:lnTo>
                  <a:pt x="0" y="41"/>
                </a:lnTo>
                <a:lnTo>
                  <a:pt x="0" y="37"/>
                </a:lnTo>
                <a:lnTo>
                  <a:pt x="0" y="32"/>
                </a:lnTo>
                <a:lnTo>
                  <a:pt x="0" y="31"/>
                </a:lnTo>
                <a:lnTo>
                  <a:pt x="0" y="29"/>
                </a:lnTo>
                <a:lnTo>
                  <a:pt x="0" y="26"/>
                </a:lnTo>
                <a:lnTo>
                  <a:pt x="1" y="24"/>
                </a:lnTo>
                <a:lnTo>
                  <a:pt x="1" y="21"/>
                </a:lnTo>
                <a:lnTo>
                  <a:pt x="2" y="19"/>
                </a:lnTo>
                <a:lnTo>
                  <a:pt x="3" y="16"/>
                </a:lnTo>
                <a:lnTo>
                  <a:pt x="4" y="13"/>
                </a:lnTo>
                <a:lnTo>
                  <a:pt x="5" y="11"/>
                </a:lnTo>
                <a:lnTo>
                  <a:pt x="7" y="8"/>
                </a:lnTo>
                <a:lnTo>
                  <a:pt x="9" y="6"/>
                </a:lnTo>
                <a:lnTo>
                  <a:pt x="11" y="4"/>
                </a:lnTo>
                <a:lnTo>
                  <a:pt x="14" y="2"/>
                </a:lnTo>
                <a:lnTo>
                  <a:pt x="17" y="1"/>
                </a:lnTo>
                <a:lnTo>
                  <a:pt x="21" y="0"/>
                </a:lnTo>
                <a:lnTo>
                  <a:pt x="25" y="0"/>
                </a:lnTo>
                <a:lnTo>
                  <a:pt x="27" y="0"/>
                </a:lnTo>
                <a:lnTo>
                  <a:pt x="29" y="0"/>
                </a:lnTo>
                <a:lnTo>
                  <a:pt x="31" y="1"/>
                </a:lnTo>
                <a:lnTo>
                  <a:pt x="33" y="1"/>
                </a:lnTo>
                <a:lnTo>
                  <a:pt x="35" y="2"/>
                </a:lnTo>
                <a:lnTo>
                  <a:pt x="37" y="3"/>
                </a:lnTo>
                <a:lnTo>
                  <a:pt x="39" y="5"/>
                </a:lnTo>
                <a:lnTo>
                  <a:pt x="41" y="7"/>
                </a:lnTo>
                <a:lnTo>
                  <a:pt x="43" y="9"/>
                </a:lnTo>
                <a:lnTo>
                  <a:pt x="45" y="11"/>
                </a:lnTo>
                <a:lnTo>
                  <a:pt x="46" y="14"/>
                </a:lnTo>
                <a:lnTo>
                  <a:pt x="47" y="17"/>
                </a:lnTo>
                <a:lnTo>
                  <a:pt x="48" y="21"/>
                </a:lnTo>
                <a:lnTo>
                  <a:pt x="49" y="25"/>
                </a:lnTo>
                <a:lnTo>
                  <a:pt x="50" y="30"/>
                </a:lnTo>
                <a:lnTo>
                  <a:pt x="50" y="35"/>
                </a:lnTo>
                <a:lnTo>
                  <a:pt x="50" y="38"/>
                </a:lnTo>
                <a:lnTo>
                  <a:pt x="14" y="38"/>
                </a:lnTo>
                <a:lnTo>
                  <a:pt x="14" y="39"/>
                </a:lnTo>
                <a:lnTo>
                  <a:pt x="14" y="40"/>
                </a:lnTo>
                <a:lnTo>
                  <a:pt x="14" y="41"/>
                </a:lnTo>
                <a:lnTo>
                  <a:pt x="14" y="43"/>
                </a:lnTo>
                <a:lnTo>
                  <a:pt x="15" y="44"/>
                </a:lnTo>
                <a:lnTo>
                  <a:pt x="15" y="45"/>
                </a:lnTo>
                <a:lnTo>
                  <a:pt x="15" y="47"/>
                </a:lnTo>
                <a:lnTo>
                  <a:pt x="16" y="48"/>
                </a:lnTo>
                <a:lnTo>
                  <a:pt x="17" y="49"/>
                </a:lnTo>
                <a:lnTo>
                  <a:pt x="17" y="50"/>
                </a:lnTo>
                <a:lnTo>
                  <a:pt x="18" y="51"/>
                </a:lnTo>
                <a:lnTo>
                  <a:pt x="20" y="52"/>
                </a:lnTo>
                <a:lnTo>
                  <a:pt x="21" y="53"/>
                </a:lnTo>
                <a:lnTo>
                  <a:pt x="22" y="53"/>
                </a:lnTo>
                <a:lnTo>
                  <a:pt x="24" y="54"/>
                </a:lnTo>
                <a:lnTo>
                  <a:pt x="26" y="54"/>
                </a:lnTo>
                <a:lnTo>
                  <a:pt x="27" y="54"/>
                </a:lnTo>
                <a:lnTo>
                  <a:pt x="28" y="54"/>
                </a:lnTo>
                <a:lnTo>
                  <a:pt x="28" y="54"/>
                </a:lnTo>
                <a:lnTo>
                  <a:pt x="29" y="54"/>
                </a:lnTo>
                <a:lnTo>
                  <a:pt x="30" y="53"/>
                </a:lnTo>
                <a:lnTo>
                  <a:pt x="30" y="53"/>
                </a:lnTo>
                <a:lnTo>
                  <a:pt x="31" y="52"/>
                </a:lnTo>
                <a:lnTo>
                  <a:pt x="32" y="52"/>
                </a:lnTo>
                <a:lnTo>
                  <a:pt x="32" y="52"/>
                </a:lnTo>
                <a:lnTo>
                  <a:pt x="33" y="51"/>
                </a:lnTo>
                <a:lnTo>
                  <a:pt x="33" y="50"/>
                </a:lnTo>
                <a:lnTo>
                  <a:pt x="34" y="50"/>
                </a:lnTo>
                <a:lnTo>
                  <a:pt x="34" y="49"/>
                </a:lnTo>
                <a:lnTo>
                  <a:pt x="34" y="48"/>
                </a:lnTo>
                <a:lnTo>
                  <a:pt x="35" y="48"/>
                </a:lnTo>
                <a:lnTo>
                  <a:pt x="35" y="47"/>
                </a:lnTo>
                <a:lnTo>
                  <a:pt x="49" y="47"/>
                </a:lnTo>
                <a:close/>
                <a:moveTo>
                  <a:pt x="36" y="27"/>
                </a:moveTo>
                <a:lnTo>
                  <a:pt x="35" y="25"/>
                </a:lnTo>
                <a:lnTo>
                  <a:pt x="35" y="24"/>
                </a:lnTo>
                <a:lnTo>
                  <a:pt x="35" y="22"/>
                </a:lnTo>
                <a:lnTo>
                  <a:pt x="34" y="21"/>
                </a:lnTo>
                <a:lnTo>
                  <a:pt x="34" y="19"/>
                </a:lnTo>
                <a:lnTo>
                  <a:pt x="33" y="18"/>
                </a:lnTo>
                <a:lnTo>
                  <a:pt x="32" y="17"/>
                </a:lnTo>
                <a:lnTo>
                  <a:pt x="32" y="17"/>
                </a:lnTo>
                <a:lnTo>
                  <a:pt x="31" y="16"/>
                </a:lnTo>
                <a:lnTo>
                  <a:pt x="30" y="15"/>
                </a:lnTo>
                <a:lnTo>
                  <a:pt x="29" y="15"/>
                </a:lnTo>
                <a:lnTo>
                  <a:pt x="28" y="14"/>
                </a:lnTo>
                <a:lnTo>
                  <a:pt x="27" y="14"/>
                </a:lnTo>
                <a:lnTo>
                  <a:pt x="27" y="14"/>
                </a:lnTo>
                <a:lnTo>
                  <a:pt x="26" y="14"/>
                </a:lnTo>
                <a:lnTo>
                  <a:pt x="25" y="14"/>
                </a:lnTo>
                <a:lnTo>
                  <a:pt x="24" y="14"/>
                </a:lnTo>
                <a:lnTo>
                  <a:pt x="23" y="14"/>
                </a:lnTo>
                <a:lnTo>
                  <a:pt x="22" y="14"/>
                </a:lnTo>
                <a:lnTo>
                  <a:pt x="21" y="15"/>
                </a:lnTo>
                <a:lnTo>
                  <a:pt x="20" y="15"/>
                </a:lnTo>
                <a:lnTo>
                  <a:pt x="19" y="16"/>
                </a:lnTo>
                <a:lnTo>
                  <a:pt x="18" y="17"/>
                </a:lnTo>
                <a:lnTo>
                  <a:pt x="17" y="17"/>
                </a:lnTo>
                <a:lnTo>
                  <a:pt x="17" y="18"/>
                </a:lnTo>
                <a:lnTo>
                  <a:pt x="16" y="19"/>
                </a:lnTo>
                <a:lnTo>
                  <a:pt x="16" y="20"/>
                </a:lnTo>
                <a:lnTo>
                  <a:pt x="15" y="22"/>
                </a:lnTo>
                <a:lnTo>
                  <a:pt x="15" y="23"/>
                </a:lnTo>
                <a:lnTo>
                  <a:pt x="15" y="24"/>
                </a:lnTo>
                <a:lnTo>
                  <a:pt x="14" y="26"/>
                </a:lnTo>
                <a:lnTo>
                  <a:pt x="14" y="27"/>
                </a:lnTo>
                <a:lnTo>
                  <a:pt x="3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92" name="Freeform 188"/>
          <p:cNvSpPr>
            <a:spLocks/>
          </p:cNvSpPr>
          <p:nvPr/>
        </p:nvSpPr>
        <p:spPr bwMode="auto">
          <a:xfrm>
            <a:off x="2430463" y="3206750"/>
            <a:ext cx="76200" cy="106363"/>
          </a:xfrm>
          <a:custGeom>
            <a:avLst/>
            <a:gdLst>
              <a:gd name="T0" fmla="*/ 32 w 48"/>
              <a:gd name="T1" fmla="*/ 19 h 67"/>
              <a:gd name="T2" fmla="*/ 32 w 48"/>
              <a:gd name="T3" fmla="*/ 17 h 67"/>
              <a:gd name="T4" fmla="*/ 31 w 48"/>
              <a:gd name="T5" fmla="*/ 15 h 67"/>
              <a:gd name="T6" fmla="*/ 29 w 48"/>
              <a:gd name="T7" fmla="*/ 14 h 67"/>
              <a:gd name="T8" fmla="*/ 26 w 48"/>
              <a:gd name="T9" fmla="*/ 13 h 67"/>
              <a:gd name="T10" fmla="*/ 22 w 48"/>
              <a:gd name="T11" fmla="*/ 13 h 67"/>
              <a:gd name="T12" fmla="*/ 19 w 48"/>
              <a:gd name="T13" fmla="*/ 13 h 67"/>
              <a:gd name="T14" fmla="*/ 17 w 48"/>
              <a:gd name="T15" fmla="*/ 14 h 67"/>
              <a:gd name="T16" fmla="*/ 16 w 48"/>
              <a:gd name="T17" fmla="*/ 16 h 67"/>
              <a:gd name="T18" fmla="*/ 15 w 48"/>
              <a:gd name="T19" fmla="*/ 17 h 67"/>
              <a:gd name="T20" fmla="*/ 15 w 48"/>
              <a:gd name="T21" fmla="*/ 19 h 67"/>
              <a:gd name="T22" fmla="*/ 18 w 48"/>
              <a:gd name="T23" fmla="*/ 23 h 67"/>
              <a:gd name="T24" fmla="*/ 25 w 48"/>
              <a:gd name="T25" fmla="*/ 25 h 67"/>
              <a:gd name="T26" fmla="*/ 34 w 48"/>
              <a:gd name="T27" fmla="*/ 28 h 67"/>
              <a:gd name="T28" fmla="*/ 43 w 48"/>
              <a:gd name="T29" fmla="*/ 33 h 67"/>
              <a:gd name="T30" fmla="*/ 47 w 48"/>
              <a:gd name="T31" fmla="*/ 41 h 67"/>
              <a:gd name="T32" fmla="*/ 47 w 48"/>
              <a:gd name="T33" fmla="*/ 52 h 67"/>
              <a:gd name="T34" fmla="*/ 44 w 48"/>
              <a:gd name="T35" fmla="*/ 59 h 67"/>
              <a:gd name="T36" fmla="*/ 39 w 48"/>
              <a:gd name="T37" fmla="*/ 63 h 67"/>
              <a:gd name="T38" fmla="*/ 34 w 48"/>
              <a:gd name="T39" fmla="*/ 66 h 67"/>
              <a:gd name="T40" fmla="*/ 28 w 48"/>
              <a:gd name="T41" fmla="*/ 67 h 67"/>
              <a:gd name="T42" fmla="*/ 23 w 48"/>
              <a:gd name="T43" fmla="*/ 67 h 67"/>
              <a:gd name="T44" fmla="*/ 16 w 48"/>
              <a:gd name="T45" fmla="*/ 66 h 67"/>
              <a:gd name="T46" fmla="*/ 10 w 48"/>
              <a:gd name="T47" fmla="*/ 64 h 67"/>
              <a:gd name="T48" fmla="*/ 5 w 48"/>
              <a:gd name="T49" fmla="*/ 60 h 67"/>
              <a:gd name="T50" fmla="*/ 1 w 48"/>
              <a:gd name="T51" fmla="*/ 54 h 67"/>
              <a:gd name="T52" fmla="*/ 0 w 48"/>
              <a:gd name="T53" fmla="*/ 45 h 67"/>
              <a:gd name="T54" fmla="*/ 14 w 48"/>
              <a:gd name="T55" fmla="*/ 47 h 67"/>
              <a:gd name="T56" fmla="*/ 15 w 48"/>
              <a:gd name="T57" fmla="*/ 50 h 67"/>
              <a:gd name="T58" fmla="*/ 16 w 48"/>
              <a:gd name="T59" fmla="*/ 52 h 67"/>
              <a:gd name="T60" fmla="*/ 19 w 48"/>
              <a:gd name="T61" fmla="*/ 53 h 67"/>
              <a:gd name="T62" fmla="*/ 22 w 48"/>
              <a:gd name="T63" fmla="*/ 54 h 67"/>
              <a:gd name="T64" fmla="*/ 27 w 48"/>
              <a:gd name="T65" fmla="*/ 54 h 67"/>
              <a:gd name="T66" fmla="*/ 30 w 48"/>
              <a:gd name="T67" fmla="*/ 54 h 67"/>
              <a:gd name="T68" fmla="*/ 32 w 48"/>
              <a:gd name="T69" fmla="*/ 53 h 67"/>
              <a:gd name="T70" fmla="*/ 33 w 48"/>
              <a:gd name="T71" fmla="*/ 51 h 67"/>
              <a:gd name="T72" fmla="*/ 34 w 48"/>
              <a:gd name="T73" fmla="*/ 49 h 67"/>
              <a:gd name="T74" fmla="*/ 34 w 48"/>
              <a:gd name="T75" fmla="*/ 48 h 67"/>
              <a:gd name="T76" fmla="*/ 31 w 48"/>
              <a:gd name="T77" fmla="*/ 44 h 67"/>
              <a:gd name="T78" fmla="*/ 24 w 48"/>
              <a:gd name="T79" fmla="*/ 41 h 67"/>
              <a:gd name="T80" fmla="*/ 15 w 48"/>
              <a:gd name="T81" fmla="*/ 39 h 67"/>
              <a:gd name="T82" fmla="*/ 7 w 48"/>
              <a:gd name="T83" fmla="*/ 34 h 67"/>
              <a:gd name="T84" fmla="*/ 2 w 48"/>
              <a:gd name="T85" fmla="*/ 25 h 67"/>
              <a:gd name="T86" fmla="*/ 2 w 48"/>
              <a:gd name="T87" fmla="*/ 18 h 67"/>
              <a:gd name="T88" fmla="*/ 3 w 48"/>
              <a:gd name="T89" fmla="*/ 12 h 67"/>
              <a:gd name="T90" fmla="*/ 6 w 48"/>
              <a:gd name="T91" fmla="*/ 7 h 67"/>
              <a:gd name="T92" fmla="*/ 10 w 48"/>
              <a:gd name="T93" fmla="*/ 3 h 67"/>
              <a:gd name="T94" fmla="*/ 17 w 48"/>
              <a:gd name="T95" fmla="*/ 0 h 67"/>
              <a:gd name="T96" fmla="*/ 25 w 48"/>
              <a:gd name="T97" fmla="*/ 0 h 67"/>
              <a:gd name="T98" fmla="*/ 30 w 48"/>
              <a:gd name="T99" fmla="*/ 1 h 67"/>
              <a:gd name="T100" fmla="*/ 36 w 48"/>
              <a:gd name="T101" fmla="*/ 3 h 67"/>
              <a:gd name="T102" fmla="*/ 41 w 48"/>
              <a:gd name="T103" fmla="*/ 6 h 67"/>
              <a:gd name="T104" fmla="*/ 44 w 48"/>
              <a:gd name="T105" fmla="*/ 12 h 67"/>
              <a:gd name="T106" fmla="*/ 46 w 48"/>
              <a:gd name="T107" fmla="*/ 2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67">
                <a:moveTo>
                  <a:pt x="33" y="21"/>
                </a:moveTo>
                <a:lnTo>
                  <a:pt x="33" y="20"/>
                </a:lnTo>
                <a:lnTo>
                  <a:pt x="32" y="19"/>
                </a:lnTo>
                <a:lnTo>
                  <a:pt x="32" y="19"/>
                </a:lnTo>
                <a:lnTo>
                  <a:pt x="32" y="18"/>
                </a:lnTo>
                <a:lnTo>
                  <a:pt x="32" y="17"/>
                </a:lnTo>
                <a:lnTo>
                  <a:pt x="31" y="17"/>
                </a:lnTo>
                <a:lnTo>
                  <a:pt x="31" y="16"/>
                </a:lnTo>
                <a:lnTo>
                  <a:pt x="31" y="15"/>
                </a:lnTo>
                <a:lnTo>
                  <a:pt x="30" y="15"/>
                </a:lnTo>
                <a:lnTo>
                  <a:pt x="30" y="14"/>
                </a:lnTo>
                <a:lnTo>
                  <a:pt x="29" y="14"/>
                </a:lnTo>
                <a:lnTo>
                  <a:pt x="28" y="13"/>
                </a:lnTo>
                <a:lnTo>
                  <a:pt x="27" y="13"/>
                </a:lnTo>
                <a:lnTo>
                  <a:pt x="26" y="13"/>
                </a:lnTo>
                <a:lnTo>
                  <a:pt x="25" y="13"/>
                </a:lnTo>
                <a:lnTo>
                  <a:pt x="24" y="13"/>
                </a:lnTo>
                <a:lnTo>
                  <a:pt x="22" y="13"/>
                </a:lnTo>
                <a:lnTo>
                  <a:pt x="21" y="13"/>
                </a:lnTo>
                <a:lnTo>
                  <a:pt x="20" y="13"/>
                </a:lnTo>
                <a:lnTo>
                  <a:pt x="19" y="13"/>
                </a:lnTo>
                <a:lnTo>
                  <a:pt x="18" y="13"/>
                </a:lnTo>
                <a:lnTo>
                  <a:pt x="17" y="14"/>
                </a:lnTo>
                <a:lnTo>
                  <a:pt x="17" y="14"/>
                </a:lnTo>
                <a:lnTo>
                  <a:pt x="16" y="15"/>
                </a:lnTo>
                <a:lnTo>
                  <a:pt x="16" y="15"/>
                </a:lnTo>
                <a:lnTo>
                  <a:pt x="16" y="16"/>
                </a:lnTo>
                <a:lnTo>
                  <a:pt x="15" y="16"/>
                </a:lnTo>
                <a:lnTo>
                  <a:pt x="15" y="17"/>
                </a:lnTo>
                <a:lnTo>
                  <a:pt x="15" y="17"/>
                </a:lnTo>
                <a:lnTo>
                  <a:pt x="15" y="18"/>
                </a:lnTo>
                <a:lnTo>
                  <a:pt x="15" y="18"/>
                </a:lnTo>
                <a:lnTo>
                  <a:pt x="15" y="19"/>
                </a:lnTo>
                <a:lnTo>
                  <a:pt x="15" y="21"/>
                </a:lnTo>
                <a:lnTo>
                  <a:pt x="16" y="22"/>
                </a:lnTo>
                <a:lnTo>
                  <a:pt x="18" y="23"/>
                </a:lnTo>
                <a:lnTo>
                  <a:pt x="20" y="24"/>
                </a:lnTo>
                <a:lnTo>
                  <a:pt x="23" y="25"/>
                </a:lnTo>
                <a:lnTo>
                  <a:pt x="25" y="25"/>
                </a:lnTo>
                <a:lnTo>
                  <a:pt x="28" y="26"/>
                </a:lnTo>
                <a:lnTo>
                  <a:pt x="31" y="27"/>
                </a:lnTo>
                <a:lnTo>
                  <a:pt x="34" y="28"/>
                </a:lnTo>
                <a:lnTo>
                  <a:pt x="37" y="29"/>
                </a:lnTo>
                <a:lnTo>
                  <a:pt x="40" y="31"/>
                </a:lnTo>
                <a:lnTo>
                  <a:pt x="43" y="33"/>
                </a:lnTo>
                <a:lnTo>
                  <a:pt x="45" y="35"/>
                </a:lnTo>
                <a:lnTo>
                  <a:pt x="46" y="38"/>
                </a:lnTo>
                <a:lnTo>
                  <a:pt x="47" y="41"/>
                </a:lnTo>
                <a:lnTo>
                  <a:pt x="48" y="45"/>
                </a:lnTo>
                <a:lnTo>
                  <a:pt x="48" y="49"/>
                </a:lnTo>
                <a:lnTo>
                  <a:pt x="47" y="52"/>
                </a:lnTo>
                <a:lnTo>
                  <a:pt x="46" y="54"/>
                </a:lnTo>
                <a:lnTo>
                  <a:pt x="45" y="57"/>
                </a:lnTo>
                <a:lnTo>
                  <a:pt x="44" y="59"/>
                </a:lnTo>
                <a:lnTo>
                  <a:pt x="43" y="61"/>
                </a:lnTo>
                <a:lnTo>
                  <a:pt x="41" y="62"/>
                </a:lnTo>
                <a:lnTo>
                  <a:pt x="39" y="63"/>
                </a:lnTo>
                <a:lnTo>
                  <a:pt x="38" y="64"/>
                </a:lnTo>
                <a:lnTo>
                  <a:pt x="36" y="65"/>
                </a:lnTo>
                <a:lnTo>
                  <a:pt x="34" y="66"/>
                </a:lnTo>
                <a:lnTo>
                  <a:pt x="32" y="67"/>
                </a:lnTo>
                <a:lnTo>
                  <a:pt x="30" y="67"/>
                </a:lnTo>
                <a:lnTo>
                  <a:pt x="28" y="67"/>
                </a:lnTo>
                <a:lnTo>
                  <a:pt x="26" y="67"/>
                </a:lnTo>
                <a:lnTo>
                  <a:pt x="25" y="67"/>
                </a:lnTo>
                <a:lnTo>
                  <a:pt x="23" y="67"/>
                </a:lnTo>
                <a:lnTo>
                  <a:pt x="20" y="67"/>
                </a:lnTo>
                <a:lnTo>
                  <a:pt x="18" y="67"/>
                </a:lnTo>
                <a:lnTo>
                  <a:pt x="16" y="66"/>
                </a:lnTo>
                <a:lnTo>
                  <a:pt x="14" y="66"/>
                </a:lnTo>
                <a:lnTo>
                  <a:pt x="12" y="65"/>
                </a:lnTo>
                <a:lnTo>
                  <a:pt x="10" y="64"/>
                </a:lnTo>
                <a:lnTo>
                  <a:pt x="8" y="63"/>
                </a:lnTo>
                <a:lnTo>
                  <a:pt x="6" y="61"/>
                </a:lnTo>
                <a:lnTo>
                  <a:pt x="5" y="60"/>
                </a:lnTo>
                <a:lnTo>
                  <a:pt x="3" y="58"/>
                </a:lnTo>
                <a:lnTo>
                  <a:pt x="2" y="56"/>
                </a:lnTo>
                <a:lnTo>
                  <a:pt x="1" y="54"/>
                </a:lnTo>
                <a:lnTo>
                  <a:pt x="0" y="51"/>
                </a:lnTo>
                <a:lnTo>
                  <a:pt x="0" y="48"/>
                </a:lnTo>
                <a:lnTo>
                  <a:pt x="0" y="45"/>
                </a:lnTo>
                <a:lnTo>
                  <a:pt x="14" y="45"/>
                </a:lnTo>
                <a:lnTo>
                  <a:pt x="14" y="46"/>
                </a:lnTo>
                <a:lnTo>
                  <a:pt x="14" y="47"/>
                </a:lnTo>
                <a:lnTo>
                  <a:pt x="14" y="48"/>
                </a:lnTo>
                <a:lnTo>
                  <a:pt x="14" y="49"/>
                </a:lnTo>
                <a:lnTo>
                  <a:pt x="15" y="50"/>
                </a:lnTo>
                <a:lnTo>
                  <a:pt x="15" y="50"/>
                </a:lnTo>
                <a:lnTo>
                  <a:pt x="16" y="51"/>
                </a:lnTo>
                <a:lnTo>
                  <a:pt x="16" y="52"/>
                </a:lnTo>
                <a:lnTo>
                  <a:pt x="17" y="52"/>
                </a:lnTo>
                <a:lnTo>
                  <a:pt x="18" y="53"/>
                </a:lnTo>
                <a:lnTo>
                  <a:pt x="19" y="53"/>
                </a:lnTo>
                <a:lnTo>
                  <a:pt x="20" y="54"/>
                </a:lnTo>
                <a:lnTo>
                  <a:pt x="21" y="54"/>
                </a:lnTo>
                <a:lnTo>
                  <a:pt x="22" y="54"/>
                </a:lnTo>
                <a:lnTo>
                  <a:pt x="24" y="54"/>
                </a:lnTo>
                <a:lnTo>
                  <a:pt x="25" y="55"/>
                </a:lnTo>
                <a:lnTo>
                  <a:pt x="27" y="54"/>
                </a:lnTo>
                <a:lnTo>
                  <a:pt x="28" y="54"/>
                </a:lnTo>
                <a:lnTo>
                  <a:pt x="29" y="54"/>
                </a:lnTo>
                <a:lnTo>
                  <a:pt x="30" y="54"/>
                </a:lnTo>
                <a:lnTo>
                  <a:pt x="30" y="54"/>
                </a:lnTo>
                <a:lnTo>
                  <a:pt x="31" y="53"/>
                </a:lnTo>
                <a:lnTo>
                  <a:pt x="32" y="53"/>
                </a:lnTo>
                <a:lnTo>
                  <a:pt x="32" y="52"/>
                </a:lnTo>
                <a:lnTo>
                  <a:pt x="33" y="52"/>
                </a:lnTo>
                <a:lnTo>
                  <a:pt x="33" y="51"/>
                </a:lnTo>
                <a:lnTo>
                  <a:pt x="33" y="51"/>
                </a:lnTo>
                <a:lnTo>
                  <a:pt x="34" y="50"/>
                </a:lnTo>
                <a:lnTo>
                  <a:pt x="34" y="49"/>
                </a:lnTo>
                <a:lnTo>
                  <a:pt x="34" y="49"/>
                </a:lnTo>
                <a:lnTo>
                  <a:pt x="34" y="48"/>
                </a:lnTo>
                <a:lnTo>
                  <a:pt x="34" y="48"/>
                </a:lnTo>
                <a:lnTo>
                  <a:pt x="34" y="46"/>
                </a:lnTo>
                <a:lnTo>
                  <a:pt x="33" y="45"/>
                </a:lnTo>
                <a:lnTo>
                  <a:pt x="31" y="44"/>
                </a:lnTo>
                <a:lnTo>
                  <a:pt x="29" y="43"/>
                </a:lnTo>
                <a:lnTo>
                  <a:pt x="26" y="42"/>
                </a:lnTo>
                <a:lnTo>
                  <a:pt x="24" y="41"/>
                </a:lnTo>
                <a:lnTo>
                  <a:pt x="21" y="40"/>
                </a:lnTo>
                <a:lnTo>
                  <a:pt x="18" y="40"/>
                </a:lnTo>
                <a:lnTo>
                  <a:pt x="15" y="39"/>
                </a:lnTo>
                <a:lnTo>
                  <a:pt x="12" y="37"/>
                </a:lnTo>
                <a:lnTo>
                  <a:pt x="9" y="36"/>
                </a:lnTo>
                <a:lnTo>
                  <a:pt x="7" y="34"/>
                </a:lnTo>
                <a:lnTo>
                  <a:pt x="4" y="32"/>
                </a:lnTo>
                <a:lnTo>
                  <a:pt x="3" y="29"/>
                </a:lnTo>
                <a:lnTo>
                  <a:pt x="2" y="25"/>
                </a:lnTo>
                <a:lnTo>
                  <a:pt x="2" y="21"/>
                </a:lnTo>
                <a:lnTo>
                  <a:pt x="2" y="20"/>
                </a:lnTo>
                <a:lnTo>
                  <a:pt x="2" y="18"/>
                </a:lnTo>
                <a:lnTo>
                  <a:pt x="2" y="16"/>
                </a:lnTo>
                <a:lnTo>
                  <a:pt x="2" y="14"/>
                </a:lnTo>
                <a:lnTo>
                  <a:pt x="3" y="12"/>
                </a:lnTo>
                <a:lnTo>
                  <a:pt x="4" y="10"/>
                </a:lnTo>
                <a:lnTo>
                  <a:pt x="5" y="9"/>
                </a:lnTo>
                <a:lnTo>
                  <a:pt x="6" y="7"/>
                </a:lnTo>
                <a:lnTo>
                  <a:pt x="7" y="5"/>
                </a:lnTo>
                <a:lnTo>
                  <a:pt x="9" y="4"/>
                </a:lnTo>
                <a:lnTo>
                  <a:pt x="10" y="3"/>
                </a:lnTo>
                <a:lnTo>
                  <a:pt x="12" y="2"/>
                </a:lnTo>
                <a:lnTo>
                  <a:pt x="15" y="1"/>
                </a:lnTo>
                <a:lnTo>
                  <a:pt x="17" y="0"/>
                </a:lnTo>
                <a:lnTo>
                  <a:pt x="20" y="0"/>
                </a:lnTo>
                <a:lnTo>
                  <a:pt x="23" y="0"/>
                </a:lnTo>
                <a:lnTo>
                  <a:pt x="25" y="0"/>
                </a:lnTo>
                <a:lnTo>
                  <a:pt x="27" y="0"/>
                </a:lnTo>
                <a:lnTo>
                  <a:pt x="29" y="0"/>
                </a:lnTo>
                <a:lnTo>
                  <a:pt x="30" y="1"/>
                </a:lnTo>
                <a:lnTo>
                  <a:pt x="32" y="1"/>
                </a:lnTo>
                <a:lnTo>
                  <a:pt x="34" y="2"/>
                </a:lnTo>
                <a:lnTo>
                  <a:pt x="36" y="3"/>
                </a:lnTo>
                <a:lnTo>
                  <a:pt x="38" y="4"/>
                </a:lnTo>
                <a:lnTo>
                  <a:pt x="39" y="5"/>
                </a:lnTo>
                <a:lnTo>
                  <a:pt x="41" y="6"/>
                </a:lnTo>
                <a:lnTo>
                  <a:pt x="42" y="8"/>
                </a:lnTo>
                <a:lnTo>
                  <a:pt x="43" y="10"/>
                </a:lnTo>
                <a:lnTo>
                  <a:pt x="44" y="12"/>
                </a:lnTo>
                <a:lnTo>
                  <a:pt x="45" y="15"/>
                </a:lnTo>
                <a:lnTo>
                  <a:pt x="46" y="18"/>
                </a:lnTo>
                <a:lnTo>
                  <a:pt x="46" y="21"/>
                </a:lnTo>
                <a:lnTo>
                  <a:pt x="3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93" name="Freeform 189"/>
          <p:cNvSpPr>
            <a:spLocks noEditPoints="1"/>
          </p:cNvSpPr>
          <p:nvPr/>
        </p:nvSpPr>
        <p:spPr bwMode="auto">
          <a:xfrm>
            <a:off x="1238250" y="3687763"/>
            <a:ext cx="93663" cy="136525"/>
          </a:xfrm>
          <a:custGeom>
            <a:avLst/>
            <a:gdLst>
              <a:gd name="T0" fmla="*/ 39 w 59"/>
              <a:gd name="T1" fmla="*/ 0 h 86"/>
              <a:gd name="T2" fmla="*/ 47 w 59"/>
              <a:gd name="T3" fmla="*/ 2 h 86"/>
              <a:gd name="T4" fmla="*/ 53 w 59"/>
              <a:gd name="T5" fmla="*/ 7 h 86"/>
              <a:gd name="T6" fmla="*/ 56 w 59"/>
              <a:gd name="T7" fmla="*/ 13 h 86"/>
              <a:gd name="T8" fmla="*/ 58 w 59"/>
              <a:gd name="T9" fmla="*/ 19 h 86"/>
              <a:gd name="T10" fmla="*/ 58 w 59"/>
              <a:gd name="T11" fmla="*/ 24 h 86"/>
              <a:gd name="T12" fmla="*/ 58 w 59"/>
              <a:gd name="T13" fmla="*/ 29 h 86"/>
              <a:gd name="T14" fmla="*/ 57 w 59"/>
              <a:gd name="T15" fmla="*/ 34 h 86"/>
              <a:gd name="T16" fmla="*/ 55 w 59"/>
              <a:gd name="T17" fmla="*/ 38 h 86"/>
              <a:gd name="T18" fmla="*/ 52 w 59"/>
              <a:gd name="T19" fmla="*/ 42 h 86"/>
              <a:gd name="T20" fmla="*/ 48 w 59"/>
              <a:gd name="T21" fmla="*/ 44 h 86"/>
              <a:gd name="T22" fmla="*/ 49 w 59"/>
              <a:gd name="T23" fmla="*/ 46 h 86"/>
              <a:gd name="T24" fmla="*/ 52 w 59"/>
              <a:gd name="T25" fmla="*/ 48 h 86"/>
              <a:gd name="T26" fmla="*/ 54 w 59"/>
              <a:gd name="T27" fmla="*/ 51 h 86"/>
              <a:gd name="T28" fmla="*/ 55 w 59"/>
              <a:gd name="T29" fmla="*/ 55 h 86"/>
              <a:gd name="T30" fmla="*/ 56 w 59"/>
              <a:gd name="T31" fmla="*/ 61 h 86"/>
              <a:gd name="T32" fmla="*/ 56 w 59"/>
              <a:gd name="T33" fmla="*/ 69 h 86"/>
              <a:gd name="T34" fmla="*/ 56 w 59"/>
              <a:gd name="T35" fmla="*/ 75 h 86"/>
              <a:gd name="T36" fmla="*/ 57 w 59"/>
              <a:gd name="T37" fmla="*/ 79 h 86"/>
              <a:gd name="T38" fmla="*/ 57 w 59"/>
              <a:gd name="T39" fmla="*/ 81 h 86"/>
              <a:gd name="T40" fmla="*/ 58 w 59"/>
              <a:gd name="T41" fmla="*/ 83 h 86"/>
              <a:gd name="T42" fmla="*/ 59 w 59"/>
              <a:gd name="T43" fmla="*/ 84 h 86"/>
              <a:gd name="T44" fmla="*/ 43 w 59"/>
              <a:gd name="T45" fmla="*/ 85 h 86"/>
              <a:gd name="T46" fmla="*/ 42 w 59"/>
              <a:gd name="T47" fmla="*/ 83 h 86"/>
              <a:gd name="T48" fmla="*/ 42 w 59"/>
              <a:gd name="T49" fmla="*/ 80 h 86"/>
              <a:gd name="T50" fmla="*/ 42 w 59"/>
              <a:gd name="T51" fmla="*/ 77 h 86"/>
              <a:gd name="T52" fmla="*/ 41 w 59"/>
              <a:gd name="T53" fmla="*/ 73 h 86"/>
              <a:gd name="T54" fmla="*/ 41 w 59"/>
              <a:gd name="T55" fmla="*/ 69 h 86"/>
              <a:gd name="T56" fmla="*/ 41 w 59"/>
              <a:gd name="T57" fmla="*/ 63 h 86"/>
              <a:gd name="T58" fmla="*/ 41 w 59"/>
              <a:gd name="T59" fmla="*/ 58 h 86"/>
              <a:gd name="T60" fmla="*/ 39 w 59"/>
              <a:gd name="T61" fmla="*/ 55 h 86"/>
              <a:gd name="T62" fmla="*/ 36 w 59"/>
              <a:gd name="T63" fmla="*/ 53 h 86"/>
              <a:gd name="T64" fmla="*/ 32 w 59"/>
              <a:gd name="T65" fmla="*/ 52 h 86"/>
              <a:gd name="T66" fmla="*/ 15 w 59"/>
              <a:gd name="T67" fmla="*/ 86 h 86"/>
              <a:gd name="T68" fmla="*/ 32 w 59"/>
              <a:gd name="T69" fmla="*/ 38 h 86"/>
              <a:gd name="T70" fmla="*/ 36 w 59"/>
              <a:gd name="T71" fmla="*/ 37 h 86"/>
              <a:gd name="T72" fmla="*/ 39 w 59"/>
              <a:gd name="T73" fmla="*/ 36 h 86"/>
              <a:gd name="T74" fmla="*/ 41 w 59"/>
              <a:gd name="T75" fmla="*/ 34 h 86"/>
              <a:gd name="T76" fmla="*/ 43 w 59"/>
              <a:gd name="T77" fmla="*/ 31 h 86"/>
              <a:gd name="T78" fmla="*/ 43 w 59"/>
              <a:gd name="T79" fmla="*/ 28 h 86"/>
              <a:gd name="T80" fmla="*/ 43 w 59"/>
              <a:gd name="T81" fmla="*/ 24 h 86"/>
              <a:gd name="T82" fmla="*/ 43 w 59"/>
              <a:gd name="T83" fmla="*/ 21 h 86"/>
              <a:gd name="T84" fmla="*/ 41 w 59"/>
              <a:gd name="T85" fmla="*/ 19 h 86"/>
              <a:gd name="T86" fmla="*/ 39 w 59"/>
              <a:gd name="T87" fmla="*/ 16 h 86"/>
              <a:gd name="T88" fmla="*/ 36 w 59"/>
              <a:gd name="T89" fmla="*/ 15 h 86"/>
              <a:gd name="T90" fmla="*/ 15 w 59"/>
              <a:gd name="T91" fmla="*/ 1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86">
                <a:moveTo>
                  <a:pt x="0" y="0"/>
                </a:moveTo>
                <a:lnTo>
                  <a:pt x="36" y="0"/>
                </a:lnTo>
                <a:lnTo>
                  <a:pt x="39" y="0"/>
                </a:lnTo>
                <a:lnTo>
                  <a:pt x="42" y="0"/>
                </a:lnTo>
                <a:lnTo>
                  <a:pt x="45" y="1"/>
                </a:lnTo>
                <a:lnTo>
                  <a:pt x="47" y="2"/>
                </a:lnTo>
                <a:lnTo>
                  <a:pt x="49" y="4"/>
                </a:lnTo>
                <a:lnTo>
                  <a:pt x="51" y="5"/>
                </a:lnTo>
                <a:lnTo>
                  <a:pt x="53" y="7"/>
                </a:lnTo>
                <a:lnTo>
                  <a:pt x="54" y="9"/>
                </a:lnTo>
                <a:lnTo>
                  <a:pt x="55" y="11"/>
                </a:lnTo>
                <a:lnTo>
                  <a:pt x="56" y="13"/>
                </a:lnTo>
                <a:lnTo>
                  <a:pt x="57" y="15"/>
                </a:lnTo>
                <a:lnTo>
                  <a:pt x="57" y="17"/>
                </a:lnTo>
                <a:lnTo>
                  <a:pt x="58" y="19"/>
                </a:lnTo>
                <a:lnTo>
                  <a:pt x="58" y="21"/>
                </a:lnTo>
                <a:lnTo>
                  <a:pt x="58" y="23"/>
                </a:lnTo>
                <a:lnTo>
                  <a:pt x="58" y="24"/>
                </a:lnTo>
                <a:lnTo>
                  <a:pt x="58" y="26"/>
                </a:lnTo>
                <a:lnTo>
                  <a:pt x="58" y="28"/>
                </a:lnTo>
                <a:lnTo>
                  <a:pt x="58" y="29"/>
                </a:lnTo>
                <a:lnTo>
                  <a:pt x="57" y="31"/>
                </a:lnTo>
                <a:lnTo>
                  <a:pt x="57" y="32"/>
                </a:lnTo>
                <a:lnTo>
                  <a:pt x="57" y="34"/>
                </a:lnTo>
                <a:lnTo>
                  <a:pt x="56" y="36"/>
                </a:lnTo>
                <a:lnTo>
                  <a:pt x="55" y="37"/>
                </a:lnTo>
                <a:lnTo>
                  <a:pt x="55" y="38"/>
                </a:lnTo>
                <a:lnTo>
                  <a:pt x="54" y="39"/>
                </a:lnTo>
                <a:lnTo>
                  <a:pt x="53" y="40"/>
                </a:lnTo>
                <a:lnTo>
                  <a:pt x="52" y="42"/>
                </a:lnTo>
                <a:lnTo>
                  <a:pt x="51" y="42"/>
                </a:lnTo>
                <a:lnTo>
                  <a:pt x="50" y="43"/>
                </a:lnTo>
                <a:lnTo>
                  <a:pt x="48" y="44"/>
                </a:lnTo>
                <a:lnTo>
                  <a:pt x="47" y="45"/>
                </a:lnTo>
                <a:lnTo>
                  <a:pt x="48" y="45"/>
                </a:lnTo>
                <a:lnTo>
                  <a:pt x="49" y="46"/>
                </a:lnTo>
                <a:lnTo>
                  <a:pt x="50" y="46"/>
                </a:lnTo>
                <a:lnTo>
                  <a:pt x="51" y="47"/>
                </a:lnTo>
                <a:lnTo>
                  <a:pt x="52" y="48"/>
                </a:lnTo>
                <a:lnTo>
                  <a:pt x="53" y="49"/>
                </a:lnTo>
                <a:lnTo>
                  <a:pt x="53" y="50"/>
                </a:lnTo>
                <a:lnTo>
                  <a:pt x="54" y="51"/>
                </a:lnTo>
                <a:lnTo>
                  <a:pt x="54" y="52"/>
                </a:lnTo>
                <a:lnTo>
                  <a:pt x="55" y="54"/>
                </a:lnTo>
                <a:lnTo>
                  <a:pt x="55" y="55"/>
                </a:lnTo>
                <a:lnTo>
                  <a:pt x="56" y="57"/>
                </a:lnTo>
                <a:lnTo>
                  <a:pt x="56" y="59"/>
                </a:lnTo>
                <a:lnTo>
                  <a:pt x="56" y="61"/>
                </a:lnTo>
                <a:lnTo>
                  <a:pt x="56" y="64"/>
                </a:lnTo>
                <a:lnTo>
                  <a:pt x="56" y="67"/>
                </a:lnTo>
                <a:lnTo>
                  <a:pt x="56" y="69"/>
                </a:lnTo>
                <a:lnTo>
                  <a:pt x="56" y="71"/>
                </a:lnTo>
                <a:lnTo>
                  <a:pt x="56" y="73"/>
                </a:lnTo>
                <a:lnTo>
                  <a:pt x="56" y="75"/>
                </a:lnTo>
                <a:lnTo>
                  <a:pt x="56" y="76"/>
                </a:lnTo>
                <a:lnTo>
                  <a:pt x="56" y="77"/>
                </a:lnTo>
                <a:lnTo>
                  <a:pt x="57" y="79"/>
                </a:lnTo>
                <a:lnTo>
                  <a:pt x="57" y="80"/>
                </a:lnTo>
                <a:lnTo>
                  <a:pt x="57" y="80"/>
                </a:lnTo>
                <a:lnTo>
                  <a:pt x="57" y="81"/>
                </a:lnTo>
                <a:lnTo>
                  <a:pt x="57" y="82"/>
                </a:lnTo>
                <a:lnTo>
                  <a:pt x="58" y="83"/>
                </a:lnTo>
                <a:lnTo>
                  <a:pt x="58" y="83"/>
                </a:lnTo>
                <a:lnTo>
                  <a:pt x="58" y="83"/>
                </a:lnTo>
                <a:lnTo>
                  <a:pt x="59" y="84"/>
                </a:lnTo>
                <a:lnTo>
                  <a:pt x="59" y="84"/>
                </a:lnTo>
                <a:lnTo>
                  <a:pt x="59" y="86"/>
                </a:lnTo>
                <a:lnTo>
                  <a:pt x="43" y="86"/>
                </a:lnTo>
                <a:lnTo>
                  <a:pt x="43" y="85"/>
                </a:lnTo>
                <a:lnTo>
                  <a:pt x="43" y="85"/>
                </a:lnTo>
                <a:lnTo>
                  <a:pt x="42" y="84"/>
                </a:lnTo>
                <a:lnTo>
                  <a:pt x="42" y="83"/>
                </a:lnTo>
                <a:lnTo>
                  <a:pt x="42" y="82"/>
                </a:lnTo>
                <a:lnTo>
                  <a:pt x="42" y="81"/>
                </a:lnTo>
                <a:lnTo>
                  <a:pt x="42" y="80"/>
                </a:lnTo>
                <a:lnTo>
                  <a:pt x="42" y="79"/>
                </a:lnTo>
                <a:lnTo>
                  <a:pt x="42" y="78"/>
                </a:lnTo>
                <a:lnTo>
                  <a:pt x="42" y="77"/>
                </a:lnTo>
                <a:lnTo>
                  <a:pt x="42" y="76"/>
                </a:lnTo>
                <a:lnTo>
                  <a:pt x="41" y="75"/>
                </a:lnTo>
                <a:lnTo>
                  <a:pt x="41" y="73"/>
                </a:lnTo>
                <a:lnTo>
                  <a:pt x="41" y="72"/>
                </a:lnTo>
                <a:lnTo>
                  <a:pt x="41" y="70"/>
                </a:lnTo>
                <a:lnTo>
                  <a:pt x="41" y="69"/>
                </a:lnTo>
                <a:lnTo>
                  <a:pt x="41" y="67"/>
                </a:lnTo>
                <a:lnTo>
                  <a:pt x="41" y="65"/>
                </a:lnTo>
                <a:lnTo>
                  <a:pt x="41" y="63"/>
                </a:lnTo>
                <a:lnTo>
                  <a:pt x="41" y="61"/>
                </a:lnTo>
                <a:lnTo>
                  <a:pt x="41" y="60"/>
                </a:lnTo>
                <a:lnTo>
                  <a:pt x="41" y="58"/>
                </a:lnTo>
                <a:lnTo>
                  <a:pt x="40" y="57"/>
                </a:lnTo>
                <a:lnTo>
                  <a:pt x="40" y="56"/>
                </a:lnTo>
                <a:lnTo>
                  <a:pt x="39" y="55"/>
                </a:lnTo>
                <a:lnTo>
                  <a:pt x="38" y="54"/>
                </a:lnTo>
                <a:lnTo>
                  <a:pt x="37" y="54"/>
                </a:lnTo>
                <a:lnTo>
                  <a:pt x="36" y="53"/>
                </a:lnTo>
                <a:lnTo>
                  <a:pt x="35" y="53"/>
                </a:lnTo>
                <a:lnTo>
                  <a:pt x="33" y="53"/>
                </a:lnTo>
                <a:lnTo>
                  <a:pt x="32" y="52"/>
                </a:lnTo>
                <a:lnTo>
                  <a:pt x="30" y="52"/>
                </a:lnTo>
                <a:lnTo>
                  <a:pt x="15" y="52"/>
                </a:lnTo>
                <a:lnTo>
                  <a:pt x="15" y="86"/>
                </a:lnTo>
                <a:lnTo>
                  <a:pt x="0" y="86"/>
                </a:lnTo>
                <a:lnTo>
                  <a:pt x="0" y="0"/>
                </a:lnTo>
                <a:close/>
                <a:moveTo>
                  <a:pt x="32" y="38"/>
                </a:moveTo>
                <a:lnTo>
                  <a:pt x="33" y="38"/>
                </a:lnTo>
                <a:lnTo>
                  <a:pt x="35" y="38"/>
                </a:lnTo>
                <a:lnTo>
                  <a:pt x="36" y="37"/>
                </a:lnTo>
                <a:lnTo>
                  <a:pt x="37" y="37"/>
                </a:lnTo>
                <a:lnTo>
                  <a:pt x="38" y="37"/>
                </a:lnTo>
                <a:lnTo>
                  <a:pt x="39" y="36"/>
                </a:lnTo>
                <a:lnTo>
                  <a:pt x="40" y="36"/>
                </a:lnTo>
                <a:lnTo>
                  <a:pt x="41" y="35"/>
                </a:lnTo>
                <a:lnTo>
                  <a:pt x="41" y="34"/>
                </a:lnTo>
                <a:lnTo>
                  <a:pt x="42" y="33"/>
                </a:lnTo>
                <a:lnTo>
                  <a:pt x="42" y="32"/>
                </a:lnTo>
                <a:lnTo>
                  <a:pt x="43" y="31"/>
                </a:lnTo>
                <a:lnTo>
                  <a:pt x="43" y="30"/>
                </a:lnTo>
                <a:lnTo>
                  <a:pt x="43" y="29"/>
                </a:lnTo>
                <a:lnTo>
                  <a:pt x="43" y="28"/>
                </a:lnTo>
                <a:lnTo>
                  <a:pt x="43" y="26"/>
                </a:lnTo>
                <a:lnTo>
                  <a:pt x="43" y="25"/>
                </a:lnTo>
                <a:lnTo>
                  <a:pt x="43" y="24"/>
                </a:lnTo>
                <a:lnTo>
                  <a:pt x="43" y="23"/>
                </a:lnTo>
                <a:lnTo>
                  <a:pt x="43" y="22"/>
                </a:lnTo>
                <a:lnTo>
                  <a:pt x="43" y="21"/>
                </a:lnTo>
                <a:lnTo>
                  <a:pt x="42" y="20"/>
                </a:lnTo>
                <a:lnTo>
                  <a:pt x="42" y="19"/>
                </a:lnTo>
                <a:lnTo>
                  <a:pt x="41" y="19"/>
                </a:lnTo>
                <a:lnTo>
                  <a:pt x="41" y="18"/>
                </a:lnTo>
                <a:lnTo>
                  <a:pt x="40" y="17"/>
                </a:lnTo>
                <a:lnTo>
                  <a:pt x="39" y="16"/>
                </a:lnTo>
                <a:lnTo>
                  <a:pt x="38" y="16"/>
                </a:lnTo>
                <a:lnTo>
                  <a:pt x="37" y="15"/>
                </a:lnTo>
                <a:lnTo>
                  <a:pt x="36" y="15"/>
                </a:lnTo>
                <a:lnTo>
                  <a:pt x="35" y="15"/>
                </a:lnTo>
                <a:lnTo>
                  <a:pt x="33" y="15"/>
                </a:lnTo>
                <a:lnTo>
                  <a:pt x="15" y="15"/>
                </a:lnTo>
                <a:lnTo>
                  <a:pt x="15" y="38"/>
                </a:lnTo>
                <a:lnTo>
                  <a:pt x="32"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94" name="Freeform 190"/>
          <p:cNvSpPr>
            <a:spLocks noEditPoints="1"/>
          </p:cNvSpPr>
          <p:nvPr/>
        </p:nvSpPr>
        <p:spPr bwMode="auto">
          <a:xfrm>
            <a:off x="1350963" y="3686175"/>
            <a:ext cx="20637" cy="138113"/>
          </a:xfrm>
          <a:custGeom>
            <a:avLst/>
            <a:gdLst>
              <a:gd name="T0" fmla="*/ 13 w 13"/>
              <a:gd name="T1" fmla="*/ 23 h 87"/>
              <a:gd name="T2" fmla="*/ 13 w 13"/>
              <a:gd name="T3" fmla="*/ 87 h 87"/>
              <a:gd name="T4" fmla="*/ 0 w 13"/>
              <a:gd name="T5" fmla="*/ 87 h 87"/>
              <a:gd name="T6" fmla="*/ 0 w 13"/>
              <a:gd name="T7" fmla="*/ 23 h 87"/>
              <a:gd name="T8" fmla="*/ 13 w 13"/>
              <a:gd name="T9" fmla="*/ 23 h 87"/>
              <a:gd name="T10" fmla="*/ 13 w 13"/>
              <a:gd name="T11" fmla="*/ 16 h 87"/>
              <a:gd name="T12" fmla="*/ 0 w 13"/>
              <a:gd name="T13" fmla="*/ 16 h 87"/>
              <a:gd name="T14" fmla="*/ 0 w 13"/>
              <a:gd name="T15" fmla="*/ 0 h 87"/>
              <a:gd name="T16" fmla="*/ 13 w 13"/>
              <a:gd name="T17" fmla="*/ 0 h 87"/>
              <a:gd name="T18" fmla="*/ 13 w 13"/>
              <a:gd name="T19"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7">
                <a:moveTo>
                  <a:pt x="13" y="23"/>
                </a:moveTo>
                <a:lnTo>
                  <a:pt x="13" y="87"/>
                </a:lnTo>
                <a:lnTo>
                  <a:pt x="0" y="87"/>
                </a:lnTo>
                <a:lnTo>
                  <a:pt x="0" y="23"/>
                </a:lnTo>
                <a:lnTo>
                  <a:pt x="13" y="23"/>
                </a:lnTo>
                <a:close/>
                <a:moveTo>
                  <a:pt x="13" y="16"/>
                </a:moveTo>
                <a:lnTo>
                  <a:pt x="0" y="16"/>
                </a:lnTo>
                <a:lnTo>
                  <a:pt x="0" y="0"/>
                </a:lnTo>
                <a:lnTo>
                  <a:pt x="13" y="0"/>
                </a:ln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95" name="Freeform 191"/>
          <p:cNvSpPr>
            <a:spLocks/>
          </p:cNvSpPr>
          <p:nvPr/>
        </p:nvSpPr>
        <p:spPr bwMode="auto">
          <a:xfrm>
            <a:off x="1387475" y="3719513"/>
            <a:ext cx="77788" cy="107950"/>
          </a:xfrm>
          <a:custGeom>
            <a:avLst/>
            <a:gdLst>
              <a:gd name="T0" fmla="*/ 33 w 49"/>
              <a:gd name="T1" fmla="*/ 20 h 68"/>
              <a:gd name="T2" fmla="*/ 33 w 49"/>
              <a:gd name="T3" fmla="*/ 18 h 68"/>
              <a:gd name="T4" fmla="*/ 31 w 49"/>
              <a:gd name="T5" fmla="*/ 16 h 68"/>
              <a:gd name="T6" fmla="*/ 30 w 49"/>
              <a:gd name="T7" fmla="*/ 14 h 68"/>
              <a:gd name="T8" fmla="*/ 27 w 49"/>
              <a:gd name="T9" fmla="*/ 13 h 68"/>
              <a:gd name="T10" fmla="*/ 23 w 49"/>
              <a:gd name="T11" fmla="*/ 13 h 68"/>
              <a:gd name="T12" fmla="*/ 20 w 49"/>
              <a:gd name="T13" fmla="*/ 14 h 68"/>
              <a:gd name="T14" fmla="*/ 17 w 49"/>
              <a:gd name="T15" fmla="*/ 15 h 68"/>
              <a:gd name="T16" fmla="*/ 16 w 49"/>
              <a:gd name="T17" fmla="*/ 16 h 68"/>
              <a:gd name="T18" fmla="*/ 16 w 49"/>
              <a:gd name="T19" fmla="*/ 18 h 68"/>
              <a:gd name="T20" fmla="*/ 16 w 49"/>
              <a:gd name="T21" fmla="*/ 20 h 68"/>
              <a:gd name="T22" fmla="*/ 19 w 49"/>
              <a:gd name="T23" fmla="*/ 24 h 68"/>
              <a:gd name="T24" fmla="*/ 26 w 49"/>
              <a:gd name="T25" fmla="*/ 26 h 68"/>
              <a:gd name="T26" fmla="*/ 35 w 49"/>
              <a:gd name="T27" fmla="*/ 29 h 68"/>
              <a:gd name="T28" fmla="*/ 43 w 49"/>
              <a:gd name="T29" fmla="*/ 33 h 68"/>
              <a:gd name="T30" fmla="*/ 48 w 49"/>
              <a:gd name="T31" fmla="*/ 42 h 68"/>
              <a:gd name="T32" fmla="*/ 48 w 49"/>
              <a:gd name="T33" fmla="*/ 52 h 68"/>
              <a:gd name="T34" fmla="*/ 45 w 49"/>
              <a:gd name="T35" fmla="*/ 59 h 68"/>
              <a:gd name="T36" fmla="*/ 40 w 49"/>
              <a:gd name="T37" fmla="*/ 64 h 68"/>
              <a:gd name="T38" fmla="*/ 34 w 49"/>
              <a:gd name="T39" fmla="*/ 67 h 68"/>
              <a:gd name="T40" fmla="*/ 29 w 49"/>
              <a:gd name="T41" fmla="*/ 68 h 68"/>
              <a:gd name="T42" fmla="*/ 23 w 49"/>
              <a:gd name="T43" fmla="*/ 68 h 68"/>
              <a:gd name="T44" fmla="*/ 16 w 49"/>
              <a:gd name="T45" fmla="*/ 67 h 68"/>
              <a:gd name="T46" fmla="*/ 10 w 49"/>
              <a:gd name="T47" fmla="*/ 64 h 68"/>
              <a:gd name="T48" fmla="*/ 5 w 49"/>
              <a:gd name="T49" fmla="*/ 60 h 68"/>
              <a:gd name="T50" fmla="*/ 2 w 49"/>
              <a:gd name="T51" fmla="*/ 54 h 68"/>
              <a:gd name="T52" fmla="*/ 0 w 49"/>
              <a:gd name="T53" fmla="*/ 46 h 68"/>
              <a:gd name="T54" fmla="*/ 15 w 49"/>
              <a:gd name="T55" fmla="*/ 48 h 68"/>
              <a:gd name="T56" fmla="*/ 15 w 49"/>
              <a:gd name="T57" fmla="*/ 50 h 68"/>
              <a:gd name="T58" fmla="*/ 17 w 49"/>
              <a:gd name="T59" fmla="*/ 52 h 68"/>
              <a:gd name="T60" fmla="*/ 19 w 49"/>
              <a:gd name="T61" fmla="*/ 54 h 68"/>
              <a:gd name="T62" fmla="*/ 23 w 49"/>
              <a:gd name="T63" fmla="*/ 55 h 68"/>
              <a:gd name="T64" fmla="*/ 27 w 49"/>
              <a:gd name="T65" fmla="*/ 55 h 68"/>
              <a:gd name="T66" fmla="*/ 30 w 49"/>
              <a:gd name="T67" fmla="*/ 54 h 68"/>
              <a:gd name="T68" fmla="*/ 32 w 49"/>
              <a:gd name="T69" fmla="*/ 53 h 68"/>
              <a:gd name="T70" fmla="*/ 34 w 49"/>
              <a:gd name="T71" fmla="*/ 52 h 68"/>
              <a:gd name="T72" fmla="*/ 35 w 49"/>
              <a:gd name="T73" fmla="*/ 50 h 68"/>
              <a:gd name="T74" fmla="*/ 35 w 49"/>
              <a:gd name="T75" fmla="*/ 49 h 68"/>
              <a:gd name="T76" fmla="*/ 32 w 49"/>
              <a:gd name="T77" fmla="*/ 44 h 68"/>
              <a:gd name="T78" fmla="*/ 24 w 49"/>
              <a:gd name="T79" fmla="*/ 42 h 68"/>
              <a:gd name="T80" fmla="*/ 15 w 49"/>
              <a:gd name="T81" fmla="*/ 39 h 68"/>
              <a:gd name="T82" fmla="*/ 7 w 49"/>
              <a:gd name="T83" fmla="*/ 35 h 68"/>
              <a:gd name="T84" fmla="*/ 2 w 49"/>
              <a:gd name="T85" fmla="*/ 26 h 68"/>
              <a:gd name="T86" fmla="*/ 2 w 49"/>
              <a:gd name="T87" fmla="*/ 18 h 68"/>
              <a:gd name="T88" fmla="*/ 4 w 49"/>
              <a:gd name="T89" fmla="*/ 13 h 68"/>
              <a:gd name="T90" fmla="*/ 7 w 49"/>
              <a:gd name="T91" fmla="*/ 8 h 68"/>
              <a:gd name="T92" fmla="*/ 11 w 49"/>
              <a:gd name="T93" fmla="*/ 3 h 68"/>
              <a:gd name="T94" fmla="*/ 18 w 49"/>
              <a:gd name="T95" fmla="*/ 1 h 68"/>
              <a:gd name="T96" fmla="*/ 25 w 49"/>
              <a:gd name="T97" fmla="*/ 0 h 68"/>
              <a:gd name="T98" fmla="*/ 31 w 49"/>
              <a:gd name="T99" fmla="*/ 1 h 68"/>
              <a:gd name="T100" fmla="*/ 37 w 49"/>
              <a:gd name="T101" fmla="*/ 3 h 68"/>
              <a:gd name="T102" fmla="*/ 42 w 49"/>
              <a:gd name="T103" fmla="*/ 7 h 68"/>
              <a:gd name="T104" fmla="*/ 45 w 49"/>
              <a:gd name="T105" fmla="*/ 13 h 68"/>
              <a:gd name="T106" fmla="*/ 47 w 49"/>
              <a:gd name="T107"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68">
                <a:moveTo>
                  <a:pt x="34" y="22"/>
                </a:moveTo>
                <a:lnTo>
                  <a:pt x="33" y="21"/>
                </a:lnTo>
                <a:lnTo>
                  <a:pt x="33" y="20"/>
                </a:lnTo>
                <a:lnTo>
                  <a:pt x="33" y="19"/>
                </a:lnTo>
                <a:lnTo>
                  <a:pt x="33" y="19"/>
                </a:lnTo>
                <a:lnTo>
                  <a:pt x="33" y="18"/>
                </a:lnTo>
                <a:lnTo>
                  <a:pt x="32" y="17"/>
                </a:lnTo>
                <a:lnTo>
                  <a:pt x="32" y="16"/>
                </a:lnTo>
                <a:lnTo>
                  <a:pt x="31" y="16"/>
                </a:lnTo>
                <a:lnTo>
                  <a:pt x="31" y="15"/>
                </a:lnTo>
                <a:lnTo>
                  <a:pt x="30" y="15"/>
                </a:lnTo>
                <a:lnTo>
                  <a:pt x="30" y="14"/>
                </a:lnTo>
                <a:lnTo>
                  <a:pt x="29" y="14"/>
                </a:lnTo>
                <a:lnTo>
                  <a:pt x="28" y="14"/>
                </a:lnTo>
                <a:lnTo>
                  <a:pt x="27" y="13"/>
                </a:lnTo>
                <a:lnTo>
                  <a:pt x="25" y="13"/>
                </a:lnTo>
                <a:lnTo>
                  <a:pt x="24" y="13"/>
                </a:lnTo>
                <a:lnTo>
                  <a:pt x="23" y="13"/>
                </a:lnTo>
                <a:lnTo>
                  <a:pt x="21" y="13"/>
                </a:lnTo>
                <a:lnTo>
                  <a:pt x="20" y="14"/>
                </a:lnTo>
                <a:lnTo>
                  <a:pt x="20" y="14"/>
                </a:lnTo>
                <a:lnTo>
                  <a:pt x="19" y="14"/>
                </a:lnTo>
                <a:lnTo>
                  <a:pt x="18" y="14"/>
                </a:lnTo>
                <a:lnTo>
                  <a:pt x="17" y="15"/>
                </a:lnTo>
                <a:lnTo>
                  <a:pt x="17" y="15"/>
                </a:lnTo>
                <a:lnTo>
                  <a:pt x="17" y="16"/>
                </a:lnTo>
                <a:lnTo>
                  <a:pt x="16" y="16"/>
                </a:lnTo>
                <a:lnTo>
                  <a:pt x="16" y="17"/>
                </a:lnTo>
                <a:lnTo>
                  <a:pt x="16" y="17"/>
                </a:lnTo>
                <a:lnTo>
                  <a:pt x="16" y="18"/>
                </a:lnTo>
                <a:lnTo>
                  <a:pt x="16" y="18"/>
                </a:lnTo>
                <a:lnTo>
                  <a:pt x="16" y="19"/>
                </a:lnTo>
                <a:lnTo>
                  <a:pt x="16" y="20"/>
                </a:lnTo>
                <a:lnTo>
                  <a:pt x="16" y="21"/>
                </a:lnTo>
                <a:lnTo>
                  <a:pt x="17" y="23"/>
                </a:lnTo>
                <a:lnTo>
                  <a:pt x="19" y="24"/>
                </a:lnTo>
                <a:lnTo>
                  <a:pt x="21" y="25"/>
                </a:lnTo>
                <a:lnTo>
                  <a:pt x="23" y="25"/>
                </a:lnTo>
                <a:lnTo>
                  <a:pt x="26" y="26"/>
                </a:lnTo>
                <a:lnTo>
                  <a:pt x="29" y="27"/>
                </a:lnTo>
                <a:lnTo>
                  <a:pt x="32" y="28"/>
                </a:lnTo>
                <a:lnTo>
                  <a:pt x="35" y="29"/>
                </a:lnTo>
                <a:lnTo>
                  <a:pt x="38" y="30"/>
                </a:lnTo>
                <a:lnTo>
                  <a:pt x="41" y="31"/>
                </a:lnTo>
                <a:lnTo>
                  <a:pt x="43" y="33"/>
                </a:lnTo>
                <a:lnTo>
                  <a:pt x="45" y="36"/>
                </a:lnTo>
                <a:lnTo>
                  <a:pt x="47" y="38"/>
                </a:lnTo>
                <a:lnTo>
                  <a:pt x="48" y="42"/>
                </a:lnTo>
                <a:lnTo>
                  <a:pt x="49" y="46"/>
                </a:lnTo>
                <a:lnTo>
                  <a:pt x="48" y="49"/>
                </a:lnTo>
                <a:lnTo>
                  <a:pt x="48" y="52"/>
                </a:lnTo>
                <a:lnTo>
                  <a:pt x="47" y="55"/>
                </a:lnTo>
                <a:lnTo>
                  <a:pt x="46" y="57"/>
                </a:lnTo>
                <a:lnTo>
                  <a:pt x="45" y="59"/>
                </a:lnTo>
                <a:lnTo>
                  <a:pt x="43" y="61"/>
                </a:lnTo>
                <a:lnTo>
                  <a:pt x="42" y="63"/>
                </a:lnTo>
                <a:lnTo>
                  <a:pt x="40" y="64"/>
                </a:lnTo>
                <a:lnTo>
                  <a:pt x="38" y="65"/>
                </a:lnTo>
                <a:lnTo>
                  <a:pt x="36" y="66"/>
                </a:lnTo>
                <a:lnTo>
                  <a:pt x="34" y="67"/>
                </a:lnTo>
                <a:lnTo>
                  <a:pt x="33" y="67"/>
                </a:lnTo>
                <a:lnTo>
                  <a:pt x="31" y="68"/>
                </a:lnTo>
                <a:lnTo>
                  <a:pt x="29" y="68"/>
                </a:lnTo>
                <a:lnTo>
                  <a:pt x="27" y="68"/>
                </a:lnTo>
                <a:lnTo>
                  <a:pt x="25" y="68"/>
                </a:lnTo>
                <a:lnTo>
                  <a:pt x="23" y="68"/>
                </a:lnTo>
                <a:lnTo>
                  <a:pt x="21" y="68"/>
                </a:lnTo>
                <a:lnTo>
                  <a:pt x="19" y="67"/>
                </a:lnTo>
                <a:lnTo>
                  <a:pt x="16" y="67"/>
                </a:lnTo>
                <a:lnTo>
                  <a:pt x="14" y="66"/>
                </a:lnTo>
                <a:lnTo>
                  <a:pt x="12" y="65"/>
                </a:lnTo>
                <a:lnTo>
                  <a:pt x="10" y="64"/>
                </a:lnTo>
                <a:lnTo>
                  <a:pt x="9" y="63"/>
                </a:lnTo>
                <a:lnTo>
                  <a:pt x="7" y="62"/>
                </a:lnTo>
                <a:lnTo>
                  <a:pt x="5" y="60"/>
                </a:lnTo>
                <a:lnTo>
                  <a:pt x="4" y="58"/>
                </a:lnTo>
                <a:lnTo>
                  <a:pt x="3" y="56"/>
                </a:lnTo>
                <a:lnTo>
                  <a:pt x="2" y="54"/>
                </a:lnTo>
                <a:lnTo>
                  <a:pt x="1" y="52"/>
                </a:lnTo>
                <a:lnTo>
                  <a:pt x="0" y="49"/>
                </a:lnTo>
                <a:lnTo>
                  <a:pt x="0" y="46"/>
                </a:lnTo>
                <a:lnTo>
                  <a:pt x="14" y="46"/>
                </a:lnTo>
                <a:lnTo>
                  <a:pt x="14" y="47"/>
                </a:lnTo>
                <a:lnTo>
                  <a:pt x="15" y="48"/>
                </a:lnTo>
                <a:lnTo>
                  <a:pt x="15" y="49"/>
                </a:lnTo>
                <a:lnTo>
                  <a:pt x="15" y="49"/>
                </a:lnTo>
                <a:lnTo>
                  <a:pt x="15" y="50"/>
                </a:lnTo>
                <a:lnTo>
                  <a:pt x="16" y="51"/>
                </a:lnTo>
                <a:lnTo>
                  <a:pt x="16" y="52"/>
                </a:lnTo>
                <a:lnTo>
                  <a:pt x="17" y="52"/>
                </a:lnTo>
                <a:lnTo>
                  <a:pt x="18" y="53"/>
                </a:lnTo>
                <a:lnTo>
                  <a:pt x="18" y="53"/>
                </a:lnTo>
                <a:lnTo>
                  <a:pt x="19" y="54"/>
                </a:lnTo>
                <a:lnTo>
                  <a:pt x="20" y="54"/>
                </a:lnTo>
                <a:lnTo>
                  <a:pt x="21" y="55"/>
                </a:lnTo>
                <a:lnTo>
                  <a:pt x="23" y="55"/>
                </a:lnTo>
                <a:lnTo>
                  <a:pt x="24" y="55"/>
                </a:lnTo>
                <a:lnTo>
                  <a:pt x="26" y="55"/>
                </a:lnTo>
                <a:lnTo>
                  <a:pt x="27" y="55"/>
                </a:lnTo>
                <a:lnTo>
                  <a:pt x="28" y="55"/>
                </a:lnTo>
                <a:lnTo>
                  <a:pt x="29" y="55"/>
                </a:lnTo>
                <a:lnTo>
                  <a:pt x="30" y="54"/>
                </a:lnTo>
                <a:lnTo>
                  <a:pt x="31" y="54"/>
                </a:lnTo>
                <a:lnTo>
                  <a:pt x="32" y="54"/>
                </a:lnTo>
                <a:lnTo>
                  <a:pt x="32" y="53"/>
                </a:lnTo>
                <a:lnTo>
                  <a:pt x="33" y="53"/>
                </a:lnTo>
                <a:lnTo>
                  <a:pt x="33" y="52"/>
                </a:lnTo>
                <a:lnTo>
                  <a:pt x="34" y="52"/>
                </a:lnTo>
                <a:lnTo>
                  <a:pt x="34" y="51"/>
                </a:lnTo>
                <a:lnTo>
                  <a:pt x="34" y="51"/>
                </a:lnTo>
                <a:lnTo>
                  <a:pt x="35" y="50"/>
                </a:lnTo>
                <a:lnTo>
                  <a:pt x="35" y="49"/>
                </a:lnTo>
                <a:lnTo>
                  <a:pt x="35" y="49"/>
                </a:lnTo>
                <a:lnTo>
                  <a:pt x="35" y="49"/>
                </a:lnTo>
                <a:lnTo>
                  <a:pt x="34" y="47"/>
                </a:lnTo>
                <a:lnTo>
                  <a:pt x="33" y="45"/>
                </a:lnTo>
                <a:lnTo>
                  <a:pt x="32" y="44"/>
                </a:lnTo>
                <a:lnTo>
                  <a:pt x="30" y="43"/>
                </a:lnTo>
                <a:lnTo>
                  <a:pt x="27" y="42"/>
                </a:lnTo>
                <a:lnTo>
                  <a:pt x="24" y="42"/>
                </a:lnTo>
                <a:lnTo>
                  <a:pt x="21" y="41"/>
                </a:lnTo>
                <a:lnTo>
                  <a:pt x="18" y="40"/>
                </a:lnTo>
                <a:lnTo>
                  <a:pt x="15" y="39"/>
                </a:lnTo>
                <a:lnTo>
                  <a:pt x="12" y="38"/>
                </a:lnTo>
                <a:lnTo>
                  <a:pt x="10" y="36"/>
                </a:lnTo>
                <a:lnTo>
                  <a:pt x="7" y="35"/>
                </a:lnTo>
                <a:lnTo>
                  <a:pt x="5" y="32"/>
                </a:lnTo>
                <a:lnTo>
                  <a:pt x="4" y="29"/>
                </a:lnTo>
                <a:lnTo>
                  <a:pt x="2" y="26"/>
                </a:lnTo>
                <a:lnTo>
                  <a:pt x="2" y="22"/>
                </a:lnTo>
                <a:lnTo>
                  <a:pt x="2" y="20"/>
                </a:lnTo>
                <a:lnTo>
                  <a:pt x="2" y="18"/>
                </a:lnTo>
                <a:lnTo>
                  <a:pt x="3" y="16"/>
                </a:lnTo>
                <a:lnTo>
                  <a:pt x="3" y="14"/>
                </a:lnTo>
                <a:lnTo>
                  <a:pt x="4" y="13"/>
                </a:lnTo>
                <a:lnTo>
                  <a:pt x="4" y="11"/>
                </a:lnTo>
                <a:lnTo>
                  <a:pt x="5" y="9"/>
                </a:lnTo>
                <a:lnTo>
                  <a:pt x="7" y="8"/>
                </a:lnTo>
                <a:lnTo>
                  <a:pt x="8" y="6"/>
                </a:lnTo>
                <a:lnTo>
                  <a:pt x="9" y="5"/>
                </a:lnTo>
                <a:lnTo>
                  <a:pt x="11" y="3"/>
                </a:lnTo>
                <a:lnTo>
                  <a:pt x="13" y="2"/>
                </a:lnTo>
                <a:lnTo>
                  <a:pt x="15" y="2"/>
                </a:lnTo>
                <a:lnTo>
                  <a:pt x="18" y="1"/>
                </a:lnTo>
                <a:lnTo>
                  <a:pt x="20" y="0"/>
                </a:lnTo>
                <a:lnTo>
                  <a:pt x="23" y="0"/>
                </a:lnTo>
                <a:lnTo>
                  <a:pt x="25" y="0"/>
                </a:lnTo>
                <a:lnTo>
                  <a:pt x="27" y="1"/>
                </a:lnTo>
                <a:lnTo>
                  <a:pt x="29" y="1"/>
                </a:lnTo>
                <a:lnTo>
                  <a:pt x="31" y="1"/>
                </a:lnTo>
                <a:lnTo>
                  <a:pt x="33" y="2"/>
                </a:lnTo>
                <a:lnTo>
                  <a:pt x="35" y="2"/>
                </a:lnTo>
                <a:lnTo>
                  <a:pt x="37" y="3"/>
                </a:lnTo>
                <a:lnTo>
                  <a:pt x="39" y="4"/>
                </a:lnTo>
                <a:lnTo>
                  <a:pt x="40" y="5"/>
                </a:lnTo>
                <a:lnTo>
                  <a:pt x="42" y="7"/>
                </a:lnTo>
                <a:lnTo>
                  <a:pt x="43" y="9"/>
                </a:lnTo>
                <a:lnTo>
                  <a:pt x="44" y="11"/>
                </a:lnTo>
                <a:lnTo>
                  <a:pt x="45" y="13"/>
                </a:lnTo>
                <a:lnTo>
                  <a:pt x="46" y="16"/>
                </a:lnTo>
                <a:lnTo>
                  <a:pt x="47" y="18"/>
                </a:lnTo>
                <a:lnTo>
                  <a:pt x="47" y="22"/>
                </a:lnTo>
                <a:lnTo>
                  <a:pt x="3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96" name="Freeform 192"/>
          <p:cNvSpPr>
            <a:spLocks/>
          </p:cNvSpPr>
          <p:nvPr/>
        </p:nvSpPr>
        <p:spPr bwMode="auto">
          <a:xfrm>
            <a:off x="1481138" y="3687763"/>
            <a:ext cx="77787" cy="136525"/>
          </a:xfrm>
          <a:custGeom>
            <a:avLst/>
            <a:gdLst>
              <a:gd name="T0" fmla="*/ 14 w 49"/>
              <a:gd name="T1" fmla="*/ 86 h 86"/>
              <a:gd name="T2" fmla="*/ 0 w 49"/>
              <a:gd name="T3" fmla="*/ 86 h 86"/>
              <a:gd name="T4" fmla="*/ 0 w 49"/>
              <a:gd name="T5" fmla="*/ 0 h 86"/>
              <a:gd name="T6" fmla="*/ 14 w 49"/>
              <a:gd name="T7" fmla="*/ 0 h 86"/>
              <a:gd name="T8" fmla="*/ 14 w 49"/>
              <a:gd name="T9" fmla="*/ 46 h 86"/>
              <a:gd name="T10" fmla="*/ 31 w 49"/>
              <a:gd name="T11" fmla="*/ 22 h 86"/>
              <a:gd name="T12" fmla="*/ 48 w 49"/>
              <a:gd name="T13" fmla="*/ 22 h 86"/>
              <a:gd name="T14" fmla="*/ 30 w 49"/>
              <a:gd name="T15" fmla="*/ 47 h 86"/>
              <a:gd name="T16" fmla="*/ 49 w 49"/>
              <a:gd name="T17" fmla="*/ 86 h 86"/>
              <a:gd name="T18" fmla="*/ 32 w 49"/>
              <a:gd name="T19" fmla="*/ 86 h 86"/>
              <a:gd name="T20" fmla="*/ 20 w 49"/>
              <a:gd name="T21" fmla="*/ 59 h 86"/>
              <a:gd name="T22" fmla="*/ 14 w 49"/>
              <a:gd name="T23" fmla="*/ 66 h 86"/>
              <a:gd name="T24" fmla="*/ 14 w 49"/>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86">
                <a:moveTo>
                  <a:pt x="14" y="86"/>
                </a:moveTo>
                <a:lnTo>
                  <a:pt x="0" y="86"/>
                </a:lnTo>
                <a:lnTo>
                  <a:pt x="0" y="0"/>
                </a:lnTo>
                <a:lnTo>
                  <a:pt x="14" y="0"/>
                </a:lnTo>
                <a:lnTo>
                  <a:pt x="14" y="46"/>
                </a:lnTo>
                <a:lnTo>
                  <a:pt x="31" y="22"/>
                </a:lnTo>
                <a:lnTo>
                  <a:pt x="48" y="22"/>
                </a:lnTo>
                <a:lnTo>
                  <a:pt x="30" y="47"/>
                </a:lnTo>
                <a:lnTo>
                  <a:pt x="49" y="86"/>
                </a:lnTo>
                <a:lnTo>
                  <a:pt x="32" y="86"/>
                </a:lnTo>
                <a:lnTo>
                  <a:pt x="20" y="59"/>
                </a:lnTo>
                <a:lnTo>
                  <a:pt x="14" y="66"/>
                </a:lnTo>
                <a:lnTo>
                  <a:pt x="14"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97" name="Freeform 193"/>
          <p:cNvSpPr>
            <a:spLocks noEditPoints="1"/>
          </p:cNvSpPr>
          <p:nvPr/>
        </p:nvSpPr>
        <p:spPr bwMode="auto">
          <a:xfrm>
            <a:off x="1604963" y="3687763"/>
            <a:ext cx="106362" cy="136525"/>
          </a:xfrm>
          <a:custGeom>
            <a:avLst/>
            <a:gdLst>
              <a:gd name="T0" fmla="*/ 15 w 67"/>
              <a:gd name="T1" fmla="*/ 86 h 86"/>
              <a:gd name="T2" fmla="*/ 0 w 67"/>
              <a:gd name="T3" fmla="*/ 86 h 86"/>
              <a:gd name="T4" fmla="*/ 25 w 67"/>
              <a:gd name="T5" fmla="*/ 0 h 86"/>
              <a:gd name="T6" fmla="*/ 42 w 67"/>
              <a:gd name="T7" fmla="*/ 0 h 86"/>
              <a:gd name="T8" fmla="*/ 67 w 67"/>
              <a:gd name="T9" fmla="*/ 86 h 86"/>
              <a:gd name="T10" fmla="*/ 51 w 67"/>
              <a:gd name="T11" fmla="*/ 86 h 86"/>
              <a:gd name="T12" fmla="*/ 46 w 67"/>
              <a:gd name="T13" fmla="*/ 68 h 86"/>
              <a:gd name="T14" fmla="*/ 20 w 67"/>
              <a:gd name="T15" fmla="*/ 68 h 86"/>
              <a:gd name="T16" fmla="*/ 15 w 67"/>
              <a:gd name="T17" fmla="*/ 86 h 86"/>
              <a:gd name="T18" fmla="*/ 24 w 67"/>
              <a:gd name="T19" fmla="*/ 54 h 86"/>
              <a:gd name="T20" fmla="*/ 42 w 67"/>
              <a:gd name="T21" fmla="*/ 54 h 86"/>
              <a:gd name="T22" fmla="*/ 33 w 67"/>
              <a:gd name="T23" fmla="*/ 19 h 86"/>
              <a:gd name="T24" fmla="*/ 33 w 67"/>
              <a:gd name="T25" fmla="*/ 19 h 86"/>
              <a:gd name="T26" fmla="*/ 24 w 67"/>
              <a:gd name="T27" fmla="*/ 5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6">
                <a:moveTo>
                  <a:pt x="15" y="86"/>
                </a:moveTo>
                <a:lnTo>
                  <a:pt x="0" y="86"/>
                </a:lnTo>
                <a:lnTo>
                  <a:pt x="25" y="0"/>
                </a:lnTo>
                <a:lnTo>
                  <a:pt x="42" y="0"/>
                </a:lnTo>
                <a:lnTo>
                  <a:pt x="67" y="86"/>
                </a:lnTo>
                <a:lnTo>
                  <a:pt x="51" y="86"/>
                </a:lnTo>
                <a:lnTo>
                  <a:pt x="46" y="68"/>
                </a:lnTo>
                <a:lnTo>
                  <a:pt x="20" y="68"/>
                </a:lnTo>
                <a:lnTo>
                  <a:pt x="15" y="86"/>
                </a:lnTo>
                <a:close/>
                <a:moveTo>
                  <a:pt x="24" y="54"/>
                </a:moveTo>
                <a:lnTo>
                  <a:pt x="42" y="54"/>
                </a:lnTo>
                <a:lnTo>
                  <a:pt x="33" y="19"/>
                </a:lnTo>
                <a:lnTo>
                  <a:pt x="33" y="19"/>
                </a:lnTo>
                <a:lnTo>
                  <a:pt x="2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98" name="Freeform 194"/>
          <p:cNvSpPr>
            <a:spLocks/>
          </p:cNvSpPr>
          <p:nvPr/>
        </p:nvSpPr>
        <p:spPr bwMode="auto">
          <a:xfrm>
            <a:off x="1719263" y="3719513"/>
            <a:ext cx="76200" cy="107950"/>
          </a:xfrm>
          <a:custGeom>
            <a:avLst/>
            <a:gdLst>
              <a:gd name="T0" fmla="*/ 33 w 48"/>
              <a:gd name="T1" fmla="*/ 20 h 68"/>
              <a:gd name="T2" fmla="*/ 32 w 48"/>
              <a:gd name="T3" fmla="*/ 18 h 68"/>
              <a:gd name="T4" fmla="*/ 31 w 48"/>
              <a:gd name="T5" fmla="*/ 16 h 68"/>
              <a:gd name="T6" fmla="*/ 29 w 48"/>
              <a:gd name="T7" fmla="*/ 14 h 68"/>
              <a:gd name="T8" fmla="*/ 26 w 48"/>
              <a:gd name="T9" fmla="*/ 13 h 68"/>
              <a:gd name="T10" fmla="*/ 22 w 48"/>
              <a:gd name="T11" fmla="*/ 13 h 68"/>
              <a:gd name="T12" fmla="*/ 19 w 48"/>
              <a:gd name="T13" fmla="*/ 14 h 68"/>
              <a:gd name="T14" fmla="*/ 17 w 48"/>
              <a:gd name="T15" fmla="*/ 15 h 68"/>
              <a:gd name="T16" fmla="*/ 16 w 48"/>
              <a:gd name="T17" fmla="*/ 16 h 68"/>
              <a:gd name="T18" fmla="*/ 15 w 48"/>
              <a:gd name="T19" fmla="*/ 18 h 68"/>
              <a:gd name="T20" fmla="*/ 15 w 48"/>
              <a:gd name="T21" fmla="*/ 20 h 68"/>
              <a:gd name="T22" fmla="*/ 18 w 48"/>
              <a:gd name="T23" fmla="*/ 24 h 68"/>
              <a:gd name="T24" fmla="*/ 26 w 48"/>
              <a:gd name="T25" fmla="*/ 26 h 68"/>
              <a:gd name="T26" fmla="*/ 35 w 48"/>
              <a:gd name="T27" fmla="*/ 29 h 68"/>
              <a:gd name="T28" fmla="*/ 43 w 48"/>
              <a:gd name="T29" fmla="*/ 33 h 68"/>
              <a:gd name="T30" fmla="*/ 48 w 48"/>
              <a:gd name="T31" fmla="*/ 42 h 68"/>
              <a:gd name="T32" fmla="*/ 47 w 48"/>
              <a:gd name="T33" fmla="*/ 52 h 68"/>
              <a:gd name="T34" fmla="*/ 44 w 48"/>
              <a:gd name="T35" fmla="*/ 59 h 68"/>
              <a:gd name="T36" fmla="*/ 40 w 48"/>
              <a:gd name="T37" fmla="*/ 64 h 68"/>
              <a:gd name="T38" fmla="*/ 34 w 48"/>
              <a:gd name="T39" fmla="*/ 67 h 68"/>
              <a:gd name="T40" fmla="*/ 28 w 48"/>
              <a:gd name="T41" fmla="*/ 68 h 68"/>
              <a:gd name="T42" fmla="*/ 23 w 48"/>
              <a:gd name="T43" fmla="*/ 68 h 68"/>
              <a:gd name="T44" fmla="*/ 16 w 48"/>
              <a:gd name="T45" fmla="*/ 67 h 68"/>
              <a:gd name="T46" fmla="*/ 10 w 48"/>
              <a:gd name="T47" fmla="*/ 64 h 68"/>
              <a:gd name="T48" fmla="*/ 5 w 48"/>
              <a:gd name="T49" fmla="*/ 60 h 68"/>
              <a:gd name="T50" fmla="*/ 1 w 48"/>
              <a:gd name="T51" fmla="*/ 54 h 68"/>
              <a:gd name="T52" fmla="*/ 0 w 48"/>
              <a:gd name="T53" fmla="*/ 46 h 68"/>
              <a:gd name="T54" fmla="*/ 14 w 48"/>
              <a:gd name="T55" fmla="*/ 48 h 68"/>
              <a:gd name="T56" fmla="*/ 15 w 48"/>
              <a:gd name="T57" fmla="*/ 50 h 68"/>
              <a:gd name="T58" fmla="*/ 16 w 48"/>
              <a:gd name="T59" fmla="*/ 52 h 68"/>
              <a:gd name="T60" fmla="*/ 19 w 48"/>
              <a:gd name="T61" fmla="*/ 54 h 68"/>
              <a:gd name="T62" fmla="*/ 22 w 48"/>
              <a:gd name="T63" fmla="*/ 55 h 68"/>
              <a:gd name="T64" fmla="*/ 27 w 48"/>
              <a:gd name="T65" fmla="*/ 55 h 68"/>
              <a:gd name="T66" fmla="*/ 30 w 48"/>
              <a:gd name="T67" fmla="*/ 54 h 68"/>
              <a:gd name="T68" fmla="*/ 32 w 48"/>
              <a:gd name="T69" fmla="*/ 53 h 68"/>
              <a:gd name="T70" fmla="*/ 33 w 48"/>
              <a:gd name="T71" fmla="*/ 52 h 68"/>
              <a:gd name="T72" fmla="*/ 34 w 48"/>
              <a:gd name="T73" fmla="*/ 50 h 68"/>
              <a:gd name="T74" fmla="*/ 34 w 48"/>
              <a:gd name="T75" fmla="*/ 49 h 68"/>
              <a:gd name="T76" fmla="*/ 31 w 48"/>
              <a:gd name="T77" fmla="*/ 44 h 68"/>
              <a:gd name="T78" fmla="*/ 24 w 48"/>
              <a:gd name="T79" fmla="*/ 42 h 68"/>
              <a:gd name="T80" fmla="*/ 15 w 48"/>
              <a:gd name="T81" fmla="*/ 39 h 68"/>
              <a:gd name="T82" fmla="*/ 7 w 48"/>
              <a:gd name="T83" fmla="*/ 35 h 68"/>
              <a:gd name="T84" fmla="*/ 2 w 48"/>
              <a:gd name="T85" fmla="*/ 26 h 68"/>
              <a:gd name="T86" fmla="*/ 2 w 48"/>
              <a:gd name="T87" fmla="*/ 18 h 68"/>
              <a:gd name="T88" fmla="*/ 3 w 48"/>
              <a:gd name="T89" fmla="*/ 13 h 68"/>
              <a:gd name="T90" fmla="*/ 6 w 48"/>
              <a:gd name="T91" fmla="*/ 8 h 68"/>
              <a:gd name="T92" fmla="*/ 11 w 48"/>
              <a:gd name="T93" fmla="*/ 3 h 68"/>
              <a:gd name="T94" fmla="*/ 17 w 48"/>
              <a:gd name="T95" fmla="*/ 1 h 68"/>
              <a:gd name="T96" fmla="*/ 25 w 48"/>
              <a:gd name="T97" fmla="*/ 0 h 68"/>
              <a:gd name="T98" fmla="*/ 31 w 48"/>
              <a:gd name="T99" fmla="*/ 1 h 68"/>
              <a:gd name="T100" fmla="*/ 36 w 48"/>
              <a:gd name="T101" fmla="*/ 3 h 68"/>
              <a:gd name="T102" fmla="*/ 41 w 48"/>
              <a:gd name="T103" fmla="*/ 7 h 68"/>
              <a:gd name="T104" fmla="*/ 45 w 48"/>
              <a:gd name="T105" fmla="*/ 13 h 68"/>
              <a:gd name="T106" fmla="*/ 47 w 48"/>
              <a:gd name="T107"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68">
                <a:moveTo>
                  <a:pt x="33" y="22"/>
                </a:moveTo>
                <a:lnTo>
                  <a:pt x="33" y="21"/>
                </a:lnTo>
                <a:lnTo>
                  <a:pt x="33" y="20"/>
                </a:lnTo>
                <a:lnTo>
                  <a:pt x="33" y="19"/>
                </a:lnTo>
                <a:lnTo>
                  <a:pt x="32" y="19"/>
                </a:lnTo>
                <a:lnTo>
                  <a:pt x="32" y="18"/>
                </a:lnTo>
                <a:lnTo>
                  <a:pt x="32" y="17"/>
                </a:lnTo>
                <a:lnTo>
                  <a:pt x="31" y="16"/>
                </a:lnTo>
                <a:lnTo>
                  <a:pt x="31" y="16"/>
                </a:lnTo>
                <a:lnTo>
                  <a:pt x="30" y="15"/>
                </a:lnTo>
                <a:lnTo>
                  <a:pt x="30" y="15"/>
                </a:lnTo>
                <a:lnTo>
                  <a:pt x="29" y="14"/>
                </a:lnTo>
                <a:lnTo>
                  <a:pt x="28" y="14"/>
                </a:lnTo>
                <a:lnTo>
                  <a:pt x="27" y="14"/>
                </a:lnTo>
                <a:lnTo>
                  <a:pt x="26" y="13"/>
                </a:lnTo>
                <a:lnTo>
                  <a:pt x="25" y="13"/>
                </a:lnTo>
                <a:lnTo>
                  <a:pt x="24" y="13"/>
                </a:lnTo>
                <a:lnTo>
                  <a:pt x="22" y="13"/>
                </a:lnTo>
                <a:lnTo>
                  <a:pt x="21" y="13"/>
                </a:lnTo>
                <a:lnTo>
                  <a:pt x="20" y="14"/>
                </a:lnTo>
                <a:lnTo>
                  <a:pt x="19" y="14"/>
                </a:lnTo>
                <a:lnTo>
                  <a:pt x="18" y="14"/>
                </a:lnTo>
                <a:lnTo>
                  <a:pt x="18" y="14"/>
                </a:lnTo>
                <a:lnTo>
                  <a:pt x="17" y="15"/>
                </a:lnTo>
                <a:lnTo>
                  <a:pt x="17" y="15"/>
                </a:lnTo>
                <a:lnTo>
                  <a:pt x="16" y="16"/>
                </a:lnTo>
                <a:lnTo>
                  <a:pt x="16" y="16"/>
                </a:lnTo>
                <a:lnTo>
                  <a:pt x="16" y="17"/>
                </a:lnTo>
                <a:lnTo>
                  <a:pt x="15" y="17"/>
                </a:lnTo>
                <a:lnTo>
                  <a:pt x="15" y="18"/>
                </a:lnTo>
                <a:lnTo>
                  <a:pt x="15" y="18"/>
                </a:lnTo>
                <a:lnTo>
                  <a:pt x="15" y="19"/>
                </a:lnTo>
                <a:lnTo>
                  <a:pt x="15" y="20"/>
                </a:lnTo>
                <a:lnTo>
                  <a:pt x="15" y="21"/>
                </a:lnTo>
                <a:lnTo>
                  <a:pt x="17" y="23"/>
                </a:lnTo>
                <a:lnTo>
                  <a:pt x="18" y="24"/>
                </a:lnTo>
                <a:lnTo>
                  <a:pt x="20" y="25"/>
                </a:lnTo>
                <a:lnTo>
                  <a:pt x="23" y="25"/>
                </a:lnTo>
                <a:lnTo>
                  <a:pt x="26" y="26"/>
                </a:lnTo>
                <a:lnTo>
                  <a:pt x="28" y="27"/>
                </a:lnTo>
                <a:lnTo>
                  <a:pt x="32" y="28"/>
                </a:lnTo>
                <a:lnTo>
                  <a:pt x="35" y="29"/>
                </a:lnTo>
                <a:lnTo>
                  <a:pt x="38" y="30"/>
                </a:lnTo>
                <a:lnTo>
                  <a:pt x="41" y="31"/>
                </a:lnTo>
                <a:lnTo>
                  <a:pt x="43" y="33"/>
                </a:lnTo>
                <a:lnTo>
                  <a:pt x="45" y="36"/>
                </a:lnTo>
                <a:lnTo>
                  <a:pt x="47" y="38"/>
                </a:lnTo>
                <a:lnTo>
                  <a:pt x="48" y="42"/>
                </a:lnTo>
                <a:lnTo>
                  <a:pt x="48" y="46"/>
                </a:lnTo>
                <a:lnTo>
                  <a:pt x="48" y="49"/>
                </a:lnTo>
                <a:lnTo>
                  <a:pt x="47" y="52"/>
                </a:lnTo>
                <a:lnTo>
                  <a:pt x="47" y="55"/>
                </a:lnTo>
                <a:lnTo>
                  <a:pt x="46" y="57"/>
                </a:lnTo>
                <a:lnTo>
                  <a:pt x="44" y="59"/>
                </a:lnTo>
                <a:lnTo>
                  <a:pt x="43" y="61"/>
                </a:lnTo>
                <a:lnTo>
                  <a:pt x="41" y="63"/>
                </a:lnTo>
                <a:lnTo>
                  <a:pt x="40" y="64"/>
                </a:lnTo>
                <a:lnTo>
                  <a:pt x="38" y="65"/>
                </a:lnTo>
                <a:lnTo>
                  <a:pt x="36" y="66"/>
                </a:lnTo>
                <a:lnTo>
                  <a:pt x="34" y="67"/>
                </a:lnTo>
                <a:lnTo>
                  <a:pt x="32" y="67"/>
                </a:lnTo>
                <a:lnTo>
                  <a:pt x="30" y="68"/>
                </a:lnTo>
                <a:lnTo>
                  <a:pt x="28" y="68"/>
                </a:lnTo>
                <a:lnTo>
                  <a:pt x="27" y="68"/>
                </a:lnTo>
                <a:lnTo>
                  <a:pt x="25" y="68"/>
                </a:lnTo>
                <a:lnTo>
                  <a:pt x="23" y="68"/>
                </a:lnTo>
                <a:lnTo>
                  <a:pt x="21" y="68"/>
                </a:lnTo>
                <a:lnTo>
                  <a:pt x="18" y="67"/>
                </a:lnTo>
                <a:lnTo>
                  <a:pt x="16" y="67"/>
                </a:lnTo>
                <a:lnTo>
                  <a:pt x="14" y="66"/>
                </a:lnTo>
                <a:lnTo>
                  <a:pt x="12" y="65"/>
                </a:lnTo>
                <a:lnTo>
                  <a:pt x="10" y="64"/>
                </a:lnTo>
                <a:lnTo>
                  <a:pt x="8" y="63"/>
                </a:lnTo>
                <a:lnTo>
                  <a:pt x="6" y="62"/>
                </a:lnTo>
                <a:lnTo>
                  <a:pt x="5" y="60"/>
                </a:lnTo>
                <a:lnTo>
                  <a:pt x="3" y="58"/>
                </a:lnTo>
                <a:lnTo>
                  <a:pt x="2" y="56"/>
                </a:lnTo>
                <a:lnTo>
                  <a:pt x="1" y="54"/>
                </a:lnTo>
                <a:lnTo>
                  <a:pt x="0" y="52"/>
                </a:lnTo>
                <a:lnTo>
                  <a:pt x="0" y="49"/>
                </a:lnTo>
                <a:lnTo>
                  <a:pt x="0" y="46"/>
                </a:lnTo>
                <a:lnTo>
                  <a:pt x="14" y="46"/>
                </a:lnTo>
                <a:lnTo>
                  <a:pt x="14" y="47"/>
                </a:lnTo>
                <a:lnTo>
                  <a:pt x="14" y="48"/>
                </a:lnTo>
                <a:lnTo>
                  <a:pt x="14" y="49"/>
                </a:lnTo>
                <a:lnTo>
                  <a:pt x="15" y="49"/>
                </a:lnTo>
                <a:lnTo>
                  <a:pt x="15" y="50"/>
                </a:lnTo>
                <a:lnTo>
                  <a:pt x="15" y="51"/>
                </a:lnTo>
                <a:lnTo>
                  <a:pt x="16" y="52"/>
                </a:lnTo>
                <a:lnTo>
                  <a:pt x="16" y="52"/>
                </a:lnTo>
                <a:lnTo>
                  <a:pt x="17" y="53"/>
                </a:lnTo>
                <a:lnTo>
                  <a:pt x="18" y="53"/>
                </a:lnTo>
                <a:lnTo>
                  <a:pt x="19" y="54"/>
                </a:lnTo>
                <a:lnTo>
                  <a:pt x="20" y="54"/>
                </a:lnTo>
                <a:lnTo>
                  <a:pt x="21" y="55"/>
                </a:lnTo>
                <a:lnTo>
                  <a:pt x="22" y="55"/>
                </a:lnTo>
                <a:lnTo>
                  <a:pt x="24" y="55"/>
                </a:lnTo>
                <a:lnTo>
                  <a:pt x="26" y="55"/>
                </a:lnTo>
                <a:lnTo>
                  <a:pt x="27" y="55"/>
                </a:lnTo>
                <a:lnTo>
                  <a:pt x="28" y="55"/>
                </a:lnTo>
                <a:lnTo>
                  <a:pt x="29" y="55"/>
                </a:lnTo>
                <a:lnTo>
                  <a:pt x="30" y="54"/>
                </a:lnTo>
                <a:lnTo>
                  <a:pt x="31" y="54"/>
                </a:lnTo>
                <a:lnTo>
                  <a:pt x="31" y="54"/>
                </a:lnTo>
                <a:lnTo>
                  <a:pt x="32" y="53"/>
                </a:lnTo>
                <a:lnTo>
                  <a:pt x="33" y="53"/>
                </a:lnTo>
                <a:lnTo>
                  <a:pt x="33" y="52"/>
                </a:lnTo>
                <a:lnTo>
                  <a:pt x="33" y="52"/>
                </a:lnTo>
                <a:lnTo>
                  <a:pt x="34" y="51"/>
                </a:lnTo>
                <a:lnTo>
                  <a:pt x="34" y="51"/>
                </a:lnTo>
                <a:lnTo>
                  <a:pt x="34" y="50"/>
                </a:lnTo>
                <a:lnTo>
                  <a:pt x="34" y="49"/>
                </a:lnTo>
                <a:lnTo>
                  <a:pt x="34" y="49"/>
                </a:lnTo>
                <a:lnTo>
                  <a:pt x="34" y="49"/>
                </a:lnTo>
                <a:lnTo>
                  <a:pt x="34" y="47"/>
                </a:lnTo>
                <a:lnTo>
                  <a:pt x="33" y="45"/>
                </a:lnTo>
                <a:lnTo>
                  <a:pt x="31" y="44"/>
                </a:lnTo>
                <a:lnTo>
                  <a:pt x="29" y="43"/>
                </a:lnTo>
                <a:lnTo>
                  <a:pt x="27" y="42"/>
                </a:lnTo>
                <a:lnTo>
                  <a:pt x="24" y="42"/>
                </a:lnTo>
                <a:lnTo>
                  <a:pt x="21" y="41"/>
                </a:lnTo>
                <a:lnTo>
                  <a:pt x="18" y="40"/>
                </a:lnTo>
                <a:lnTo>
                  <a:pt x="15" y="39"/>
                </a:lnTo>
                <a:lnTo>
                  <a:pt x="12" y="38"/>
                </a:lnTo>
                <a:lnTo>
                  <a:pt x="9" y="36"/>
                </a:lnTo>
                <a:lnTo>
                  <a:pt x="7" y="35"/>
                </a:lnTo>
                <a:lnTo>
                  <a:pt x="5" y="32"/>
                </a:lnTo>
                <a:lnTo>
                  <a:pt x="3" y="29"/>
                </a:lnTo>
                <a:lnTo>
                  <a:pt x="2" y="26"/>
                </a:lnTo>
                <a:lnTo>
                  <a:pt x="2" y="22"/>
                </a:lnTo>
                <a:lnTo>
                  <a:pt x="2" y="20"/>
                </a:lnTo>
                <a:lnTo>
                  <a:pt x="2" y="18"/>
                </a:lnTo>
                <a:lnTo>
                  <a:pt x="2" y="16"/>
                </a:lnTo>
                <a:lnTo>
                  <a:pt x="3" y="14"/>
                </a:lnTo>
                <a:lnTo>
                  <a:pt x="3" y="13"/>
                </a:lnTo>
                <a:lnTo>
                  <a:pt x="4" y="11"/>
                </a:lnTo>
                <a:lnTo>
                  <a:pt x="5" y="9"/>
                </a:lnTo>
                <a:lnTo>
                  <a:pt x="6" y="8"/>
                </a:lnTo>
                <a:lnTo>
                  <a:pt x="7" y="6"/>
                </a:lnTo>
                <a:lnTo>
                  <a:pt x="9" y="5"/>
                </a:lnTo>
                <a:lnTo>
                  <a:pt x="11" y="3"/>
                </a:lnTo>
                <a:lnTo>
                  <a:pt x="13" y="2"/>
                </a:lnTo>
                <a:lnTo>
                  <a:pt x="15" y="2"/>
                </a:lnTo>
                <a:lnTo>
                  <a:pt x="17" y="1"/>
                </a:lnTo>
                <a:lnTo>
                  <a:pt x="20" y="0"/>
                </a:lnTo>
                <a:lnTo>
                  <a:pt x="23" y="0"/>
                </a:lnTo>
                <a:lnTo>
                  <a:pt x="25" y="0"/>
                </a:lnTo>
                <a:lnTo>
                  <a:pt x="27" y="1"/>
                </a:lnTo>
                <a:lnTo>
                  <a:pt x="29" y="1"/>
                </a:lnTo>
                <a:lnTo>
                  <a:pt x="31" y="1"/>
                </a:lnTo>
                <a:lnTo>
                  <a:pt x="33" y="2"/>
                </a:lnTo>
                <a:lnTo>
                  <a:pt x="35" y="2"/>
                </a:lnTo>
                <a:lnTo>
                  <a:pt x="36" y="3"/>
                </a:lnTo>
                <a:lnTo>
                  <a:pt x="38" y="4"/>
                </a:lnTo>
                <a:lnTo>
                  <a:pt x="40" y="5"/>
                </a:lnTo>
                <a:lnTo>
                  <a:pt x="41" y="7"/>
                </a:lnTo>
                <a:lnTo>
                  <a:pt x="43" y="9"/>
                </a:lnTo>
                <a:lnTo>
                  <a:pt x="44" y="11"/>
                </a:lnTo>
                <a:lnTo>
                  <a:pt x="45" y="13"/>
                </a:lnTo>
                <a:lnTo>
                  <a:pt x="46" y="16"/>
                </a:lnTo>
                <a:lnTo>
                  <a:pt x="46" y="18"/>
                </a:lnTo>
                <a:lnTo>
                  <a:pt x="47" y="22"/>
                </a:lnTo>
                <a:lnTo>
                  <a:pt x="3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499" name="Freeform 195"/>
          <p:cNvSpPr>
            <a:spLocks/>
          </p:cNvSpPr>
          <p:nvPr/>
        </p:nvSpPr>
        <p:spPr bwMode="auto">
          <a:xfrm>
            <a:off x="1806575" y="3719513"/>
            <a:ext cx="76200" cy="107950"/>
          </a:xfrm>
          <a:custGeom>
            <a:avLst/>
            <a:gdLst>
              <a:gd name="T0" fmla="*/ 32 w 48"/>
              <a:gd name="T1" fmla="*/ 20 h 68"/>
              <a:gd name="T2" fmla="*/ 32 w 48"/>
              <a:gd name="T3" fmla="*/ 18 h 68"/>
              <a:gd name="T4" fmla="*/ 31 w 48"/>
              <a:gd name="T5" fmla="*/ 16 h 68"/>
              <a:gd name="T6" fmla="*/ 29 w 48"/>
              <a:gd name="T7" fmla="*/ 14 h 68"/>
              <a:gd name="T8" fmla="*/ 26 w 48"/>
              <a:gd name="T9" fmla="*/ 13 h 68"/>
              <a:gd name="T10" fmla="*/ 22 w 48"/>
              <a:gd name="T11" fmla="*/ 13 h 68"/>
              <a:gd name="T12" fmla="*/ 19 w 48"/>
              <a:gd name="T13" fmla="*/ 14 h 68"/>
              <a:gd name="T14" fmla="*/ 17 w 48"/>
              <a:gd name="T15" fmla="*/ 15 h 68"/>
              <a:gd name="T16" fmla="*/ 16 w 48"/>
              <a:gd name="T17" fmla="*/ 16 h 68"/>
              <a:gd name="T18" fmla="*/ 15 w 48"/>
              <a:gd name="T19" fmla="*/ 18 h 68"/>
              <a:gd name="T20" fmla="*/ 15 w 48"/>
              <a:gd name="T21" fmla="*/ 20 h 68"/>
              <a:gd name="T22" fmla="*/ 18 w 48"/>
              <a:gd name="T23" fmla="*/ 24 h 68"/>
              <a:gd name="T24" fmla="*/ 25 w 48"/>
              <a:gd name="T25" fmla="*/ 26 h 68"/>
              <a:gd name="T26" fmla="*/ 35 w 48"/>
              <a:gd name="T27" fmla="*/ 29 h 68"/>
              <a:gd name="T28" fmla="*/ 43 w 48"/>
              <a:gd name="T29" fmla="*/ 33 h 68"/>
              <a:gd name="T30" fmla="*/ 48 w 48"/>
              <a:gd name="T31" fmla="*/ 42 h 68"/>
              <a:gd name="T32" fmla="*/ 47 w 48"/>
              <a:gd name="T33" fmla="*/ 52 h 68"/>
              <a:gd name="T34" fmla="*/ 44 w 48"/>
              <a:gd name="T35" fmla="*/ 59 h 68"/>
              <a:gd name="T36" fmla="*/ 39 w 48"/>
              <a:gd name="T37" fmla="*/ 64 h 68"/>
              <a:gd name="T38" fmla="*/ 34 w 48"/>
              <a:gd name="T39" fmla="*/ 67 h 68"/>
              <a:gd name="T40" fmla="*/ 28 w 48"/>
              <a:gd name="T41" fmla="*/ 68 h 68"/>
              <a:gd name="T42" fmla="*/ 23 w 48"/>
              <a:gd name="T43" fmla="*/ 68 h 68"/>
              <a:gd name="T44" fmla="*/ 16 w 48"/>
              <a:gd name="T45" fmla="*/ 67 h 68"/>
              <a:gd name="T46" fmla="*/ 10 w 48"/>
              <a:gd name="T47" fmla="*/ 64 h 68"/>
              <a:gd name="T48" fmla="*/ 5 w 48"/>
              <a:gd name="T49" fmla="*/ 60 h 68"/>
              <a:gd name="T50" fmla="*/ 1 w 48"/>
              <a:gd name="T51" fmla="*/ 54 h 68"/>
              <a:gd name="T52" fmla="*/ 0 w 48"/>
              <a:gd name="T53" fmla="*/ 46 h 68"/>
              <a:gd name="T54" fmla="*/ 14 w 48"/>
              <a:gd name="T55" fmla="*/ 48 h 68"/>
              <a:gd name="T56" fmla="*/ 15 w 48"/>
              <a:gd name="T57" fmla="*/ 50 h 68"/>
              <a:gd name="T58" fmla="*/ 16 w 48"/>
              <a:gd name="T59" fmla="*/ 52 h 68"/>
              <a:gd name="T60" fmla="*/ 19 w 48"/>
              <a:gd name="T61" fmla="*/ 54 h 68"/>
              <a:gd name="T62" fmla="*/ 22 w 48"/>
              <a:gd name="T63" fmla="*/ 55 h 68"/>
              <a:gd name="T64" fmla="*/ 27 w 48"/>
              <a:gd name="T65" fmla="*/ 55 h 68"/>
              <a:gd name="T66" fmla="*/ 30 w 48"/>
              <a:gd name="T67" fmla="*/ 54 h 68"/>
              <a:gd name="T68" fmla="*/ 32 w 48"/>
              <a:gd name="T69" fmla="*/ 53 h 68"/>
              <a:gd name="T70" fmla="*/ 33 w 48"/>
              <a:gd name="T71" fmla="*/ 52 h 68"/>
              <a:gd name="T72" fmla="*/ 34 w 48"/>
              <a:gd name="T73" fmla="*/ 50 h 68"/>
              <a:gd name="T74" fmla="*/ 34 w 48"/>
              <a:gd name="T75" fmla="*/ 49 h 68"/>
              <a:gd name="T76" fmla="*/ 31 w 48"/>
              <a:gd name="T77" fmla="*/ 44 h 68"/>
              <a:gd name="T78" fmla="*/ 24 w 48"/>
              <a:gd name="T79" fmla="*/ 42 h 68"/>
              <a:gd name="T80" fmla="*/ 15 w 48"/>
              <a:gd name="T81" fmla="*/ 39 h 68"/>
              <a:gd name="T82" fmla="*/ 7 w 48"/>
              <a:gd name="T83" fmla="*/ 35 h 68"/>
              <a:gd name="T84" fmla="*/ 2 w 48"/>
              <a:gd name="T85" fmla="*/ 26 h 68"/>
              <a:gd name="T86" fmla="*/ 2 w 48"/>
              <a:gd name="T87" fmla="*/ 18 h 68"/>
              <a:gd name="T88" fmla="*/ 3 w 48"/>
              <a:gd name="T89" fmla="*/ 13 h 68"/>
              <a:gd name="T90" fmla="*/ 6 w 48"/>
              <a:gd name="T91" fmla="*/ 8 h 68"/>
              <a:gd name="T92" fmla="*/ 11 w 48"/>
              <a:gd name="T93" fmla="*/ 3 h 68"/>
              <a:gd name="T94" fmla="*/ 17 w 48"/>
              <a:gd name="T95" fmla="*/ 1 h 68"/>
              <a:gd name="T96" fmla="*/ 25 w 48"/>
              <a:gd name="T97" fmla="*/ 0 h 68"/>
              <a:gd name="T98" fmla="*/ 31 w 48"/>
              <a:gd name="T99" fmla="*/ 1 h 68"/>
              <a:gd name="T100" fmla="*/ 36 w 48"/>
              <a:gd name="T101" fmla="*/ 3 h 68"/>
              <a:gd name="T102" fmla="*/ 41 w 48"/>
              <a:gd name="T103" fmla="*/ 7 h 68"/>
              <a:gd name="T104" fmla="*/ 45 w 48"/>
              <a:gd name="T105" fmla="*/ 13 h 68"/>
              <a:gd name="T106" fmla="*/ 47 w 48"/>
              <a:gd name="T107"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68">
                <a:moveTo>
                  <a:pt x="33" y="22"/>
                </a:moveTo>
                <a:lnTo>
                  <a:pt x="33" y="21"/>
                </a:lnTo>
                <a:lnTo>
                  <a:pt x="32" y="20"/>
                </a:lnTo>
                <a:lnTo>
                  <a:pt x="32" y="19"/>
                </a:lnTo>
                <a:lnTo>
                  <a:pt x="32" y="19"/>
                </a:lnTo>
                <a:lnTo>
                  <a:pt x="32" y="18"/>
                </a:lnTo>
                <a:lnTo>
                  <a:pt x="32" y="17"/>
                </a:lnTo>
                <a:lnTo>
                  <a:pt x="31" y="16"/>
                </a:lnTo>
                <a:lnTo>
                  <a:pt x="31" y="16"/>
                </a:lnTo>
                <a:lnTo>
                  <a:pt x="30" y="15"/>
                </a:lnTo>
                <a:lnTo>
                  <a:pt x="30" y="15"/>
                </a:lnTo>
                <a:lnTo>
                  <a:pt x="29" y="14"/>
                </a:lnTo>
                <a:lnTo>
                  <a:pt x="28" y="14"/>
                </a:lnTo>
                <a:lnTo>
                  <a:pt x="27" y="14"/>
                </a:lnTo>
                <a:lnTo>
                  <a:pt x="26" y="13"/>
                </a:lnTo>
                <a:lnTo>
                  <a:pt x="25" y="13"/>
                </a:lnTo>
                <a:lnTo>
                  <a:pt x="24" y="13"/>
                </a:lnTo>
                <a:lnTo>
                  <a:pt x="22" y="13"/>
                </a:lnTo>
                <a:lnTo>
                  <a:pt x="21" y="13"/>
                </a:lnTo>
                <a:lnTo>
                  <a:pt x="20" y="14"/>
                </a:lnTo>
                <a:lnTo>
                  <a:pt x="19" y="14"/>
                </a:lnTo>
                <a:lnTo>
                  <a:pt x="18" y="14"/>
                </a:lnTo>
                <a:lnTo>
                  <a:pt x="18" y="14"/>
                </a:lnTo>
                <a:lnTo>
                  <a:pt x="17" y="15"/>
                </a:lnTo>
                <a:lnTo>
                  <a:pt x="17" y="15"/>
                </a:lnTo>
                <a:lnTo>
                  <a:pt x="16" y="16"/>
                </a:lnTo>
                <a:lnTo>
                  <a:pt x="16" y="16"/>
                </a:lnTo>
                <a:lnTo>
                  <a:pt x="16" y="17"/>
                </a:lnTo>
                <a:lnTo>
                  <a:pt x="15" y="17"/>
                </a:lnTo>
                <a:lnTo>
                  <a:pt x="15" y="18"/>
                </a:lnTo>
                <a:lnTo>
                  <a:pt x="15" y="18"/>
                </a:lnTo>
                <a:lnTo>
                  <a:pt x="15" y="19"/>
                </a:lnTo>
                <a:lnTo>
                  <a:pt x="15" y="20"/>
                </a:lnTo>
                <a:lnTo>
                  <a:pt x="15" y="21"/>
                </a:lnTo>
                <a:lnTo>
                  <a:pt x="17" y="23"/>
                </a:lnTo>
                <a:lnTo>
                  <a:pt x="18" y="24"/>
                </a:lnTo>
                <a:lnTo>
                  <a:pt x="20" y="25"/>
                </a:lnTo>
                <a:lnTo>
                  <a:pt x="23" y="25"/>
                </a:lnTo>
                <a:lnTo>
                  <a:pt x="25" y="26"/>
                </a:lnTo>
                <a:lnTo>
                  <a:pt x="28" y="27"/>
                </a:lnTo>
                <a:lnTo>
                  <a:pt x="32" y="28"/>
                </a:lnTo>
                <a:lnTo>
                  <a:pt x="35" y="29"/>
                </a:lnTo>
                <a:lnTo>
                  <a:pt x="38" y="30"/>
                </a:lnTo>
                <a:lnTo>
                  <a:pt x="40" y="31"/>
                </a:lnTo>
                <a:lnTo>
                  <a:pt x="43" y="33"/>
                </a:lnTo>
                <a:lnTo>
                  <a:pt x="45" y="36"/>
                </a:lnTo>
                <a:lnTo>
                  <a:pt x="47" y="38"/>
                </a:lnTo>
                <a:lnTo>
                  <a:pt x="48" y="42"/>
                </a:lnTo>
                <a:lnTo>
                  <a:pt x="48" y="46"/>
                </a:lnTo>
                <a:lnTo>
                  <a:pt x="48" y="49"/>
                </a:lnTo>
                <a:lnTo>
                  <a:pt x="47" y="52"/>
                </a:lnTo>
                <a:lnTo>
                  <a:pt x="47" y="55"/>
                </a:lnTo>
                <a:lnTo>
                  <a:pt x="46" y="57"/>
                </a:lnTo>
                <a:lnTo>
                  <a:pt x="44" y="59"/>
                </a:lnTo>
                <a:lnTo>
                  <a:pt x="43" y="61"/>
                </a:lnTo>
                <a:lnTo>
                  <a:pt x="41" y="63"/>
                </a:lnTo>
                <a:lnTo>
                  <a:pt x="39" y="64"/>
                </a:lnTo>
                <a:lnTo>
                  <a:pt x="38" y="65"/>
                </a:lnTo>
                <a:lnTo>
                  <a:pt x="36" y="66"/>
                </a:lnTo>
                <a:lnTo>
                  <a:pt x="34" y="67"/>
                </a:lnTo>
                <a:lnTo>
                  <a:pt x="32" y="67"/>
                </a:lnTo>
                <a:lnTo>
                  <a:pt x="30" y="68"/>
                </a:lnTo>
                <a:lnTo>
                  <a:pt x="28" y="68"/>
                </a:lnTo>
                <a:lnTo>
                  <a:pt x="26" y="68"/>
                </a:lnTo>
                <a:lnTo>
                  <a:pt x="25" y="68"/>
                </a:lnTo>
                <a:lnTo>
                  <a:pt x="23" y="68"/>
                </a:lnTo>
                <a:lnTo>
                  <a:pt x="20" y="68"/>
                </a:lnTo>
                <a:lnTo>
                  <a:pt x="18" y="67"/>
                </a:lnTo>
                <a:lnTo>
                  <a:pt x="16" y="67"/>
                </a:lnTo>
                <a:lnTo>
                  <a:pt x="14" y="66"/>
                </a:lnTo>
                <a:lnTo>
                  <a:pt x="12" y="65"/>
                </a:lnTo>
                <a:lnTo>
                  <a:pt x="10" y="64"/>
                </a:lnTo>
                <a:lnTo>
                  <a:pt x="8" y="63"/>
                </a:lnTo>
                <a:lnTo>
                  <a:pt x="6" y="62"/>
                </a:lnTo>
                <a:lnTo>
                  <a:pt x="5" y="60"/>
                </a:lnTo>
                <a:lnTo>
                  <a:pt x="3" y="58"/>
                </a:lnTo>
                <a:lnTo>
                  <a:pt x="2" y="56"/>
                </a:lnTo>
                <a:lnTo>
                  <a:pt x="1" y="54"/>
                </a:lnTo>
                <a:lnTo>
                  <a:pt x="0" y="52"/>
                </a:lnTo>
                <a:lnTo>
                  <a:pt x="0" y="49"/>
                </a:lnTo>
                <a:lnTo>
                  <a:pt x="0" y="46"/>
                </a:lnTo>
                <a:lnTo>
                  <a:pt x="14" y="46"/>
                </a:lnTo>
                <a:lnTo>
                  <a:pt x="14" y="47"/>
                </a:lnTo>
                <a:lnTo>
                  <a:pt x="14" y="48"/>
                </a:lnTo>
                <a:lnTo>
                  <a:pt x="14" y="49"/>
                </a:lnTo>
                <a:lnTo>
                  <a:pt x="14" y="49"/>
                </a:lnTo>
                <a:lnTo>
                  <a:pt x="15" y="50"/>
                </a:lnTo>
                <a:lnTo>
                  <a:pt x="15" y="51"/>
                </a:lnTo>
                <a:lnTo>
                  <a:pt x="16" y="52"/>
                </a:lnTo>
                <a:lnTo>
                  <a:pt x="16" y="52"/>
                </a:lnTo>
                <a:lnTo>
                  <a:pt x="17" y="53"/>
                </a:lnTo>
                <a:lnTo>
                  <a:pt x="18" y="53"/>
                </a:lnTo>
                <a:lnTo>
                  <a:pt x="19" y="54"/>
                </a:lnTo>
                <a:lnTo>
                  <a:pt x="20" y="54"/>
                </a:lnTo>
                <a:lnTo>
                  <a:pt x="21" y="55"/>
                </a:lnTo>
                <a:lnTo>
                  <a:pt x="22" y="55"/>
                </a:lnTo>
                <a:lnTo>
                  <a:pt x="24" y="55"/>
                </a:lnTo>
                <a:lnTo>
                  <a:pt x="25" y="55"/>
                </a:lnTo>
                <a:lnTo>
                  <a:pt x="27" y="55"/>
                </a:lnTo>
                <a:lnTo>
                  <a:pt x="28" y="55"/>
                </a:lnTo>
                <a:lnTo>
                  <a:pt x="29" y="55"/>
                </a:lnTo>
                <a:lnTo>
                  <a:pt x="30" y="54"/>
                </a:lnTo>
                <a:lnTo>
                  <a:pt x="30" y="54"/>
                </a:lnTo>
                <a:lnTo>
                  <a:pt x="31" y="54"/>
                </a:lnTo>
                <a:lnTo>
                  <a:pt x="32" y="53"/>
                </a:lnTo>
                <a:lnTo>
                  <a:pt x="32" y="53"/>
                </a:lnTo>
                <a:lnTo>
                  <a:pt x="33" y="52"/>
                </a:lnTo>
                <a:lnTo>
                  <a:pt x="33" y="52"/>
                </a:lnTo>
                <a:lnTo>
                  <a:pt x="33" y="51"/>
                </a:lnTo>
                <a:lnTo>
                  <a:pt x="34" y="51"/>
                </a:lnTo>
                <a:lnTo>
                  <a:pt x="34" y="50"/>
                </a:lnTo>
                <a:lnTo>
                  <a:pt x="34" y="49"/>
                </a:lnTo>
                <a:lnTo>
                  <a:pt x="34" y="49"/>
                </a:lnTo>
                <a:lnTo>
                  <a:pt x="34" y="49"/>
                </a:lnTo>
                <a:lnTo>
                  <a:pt x="34" y="47"/>
                </a:lnTo>
                <a:lnTo>
                  <a:pt x="33" y="45"/>
                </a:lnTo>
                <a:lnTo>
                  <a:pt x="31" y="44"/>
                </a:lnTo>
                <a:lnTo>
                  <a:pt x="29" y="43"/>
                </a:lnTo>
                <a:lnTo>
                  <a:pt x="26" y="42"/>
                </a:lnTo>
                <a:lnTo>
                  <a:pt x="24" y="42"/>
                </a:lnTo>
                <a:lnTo>
                  <a:pt x="21" y="41"/>
                </a:lnTo>
                <a:lnTo>
                  <a:pt x="18" y="40"/>
                </a:lnTo>
                <a:lnTo>
                  <a:pt x="15" y="39"/>
                </a:lnTo>
                <a:lnTo>
                  <a:pt x="12" y="38"/>
                </a:lnTo>
                <a:lnTo>
                  <a:pt x="9" y="36"/>
                </a:lnTo>
                <a:lnTo>
                  <a:pt x="7" y="35"/>
                </a:lnTo>
                <a:lnTo>
                  <a:pt x="4" y="32"/>
                </a:lnTo>
                <a:lnTo>
                  <a:pt x="3" y="29"/>
                </a:lnTo>
                <a:lnTo>
                  <a:pt x="2" y="26"/>
                </a:lnTo>
                <a:lnTo>
                  <a:pt x="2" y="22"/>
                </a:lnTo>
                <a:lnTo>
                  <a:pt x="2" y="20"/>
                </a:lnTo>
                <a:lnTo>
                  <a:pt x="2" y="18"/>
                </a:lnTo>
                <a:lnTo>
                  <a:pt x="2" y="16"/>
                </a:lnTo>
                <a:lnTo>
                  <a:pt x="3" y="14"/>
                </a:lnTo>
                <a:lnTo>
                  <a:pt x="3" y="13"/>
                </a:lnTo>
                <a:lnTo>
                  <a:pt x="4" y="11"/>
                </a:lnTo>
                <a:lnTo>
                  <a:pt x="5" y="9"/>
                </a:lnTo>
                <a:lnTo>
                  <a:pt x="6" y="8"/>
                </a:lnTo>
                <a:lnTo>
                  <a:pt x="7" y="6"/>
                </a:lnTo>
                <a:lnTo>
                  <a:pt x="9" y="5"/>
                </a:lnTo>
                <a:lnTo>
                  <a:pt x="11" y="3"/>
                </a:lnTo>
                <a:lnTo>
                  <a:pt x="13" y="2"/>
                </a:lnTo>
                <a:lnTo>
                  <a:pt x="15" y="2"/>
                </a:lnTo>
                <a:lnTo>
                  <a:pt x="17" y="1"/>
                </a:lnTo>
                <a:lnTo>
                  <a:pt x="20" y="0"/>
                </a:lnTo>
                <a:lnTo>
                  <a:pt x="23" y="0"/>
                </a:lnTo>
                <a:lnTo>
                  <a:pt x="25" y="0"/>
                </a:lnTo>
                <a:lnTo>
                  <a:pt x="27" y="1"/>
                </a:lnTo>
                <a:lnTo>
                  <a:pt x="29" y="1"/>
                </a:lnTo>
                <a:lnTo>
                  <a:pt x="31" y="1"/>
                </a:lnTo>
                <a:lnTo>
                  <a:pt x="33" y="2"/>
                </a:lnTo>
                <a:lnTo>
                  <a:pt x="34" y="2"/>
                </a:lnTo>
                <a:lnTo>
                  <a:pt x="36" y="3"/>
                </a:lnTo>
                <a:lnTo>
                  <a:pt x="38" y="4"/>
                </a:lnTo>
                <a:lnTo>
                  <a:pt x="40" y="5"/>
                </a:lnTo>
                <a:lnTo>
                  <a:pt x="41" y="7"/>
                </a:lnTo>
                <a:lnTo>
                  <a:pt x="43" y="9"/>
                </a:lnTo>
                <a:lnTo>
                  <a:pt x="44" y="11"/>
                </a:lnTo>
                <a:lnTo>
                  <a:pt x="45" y="13"/>
                </a:lnTo>
                <a:lnTo>
                  <a:pt x="46" y="16"/>
                </a:lnTo>
                <a:lnTo>
                  <a:pt x="46" y="18"/>
                </a:lnTo>
                <a:lnTo>
                  <a:pt x="47" y="22"/>
                </a:lnTo>
                <a:lnTo>
                  <a:pt x="3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00" name="Freeform 196"/>
          <p:cNvSpPr>
            <a:spLocks noEditPoints="1"/>
          </p:cNvSpPr>
          <p:nvPr/>
        </p:nvSpPr>
        <p:spPr bwMode="auto">
          <a:xfrm>
            <a:off x="1892300" y="3719513"/>
            <a:ext cx="79375" cy="107950"/>
          </a:xfrm>
          <a:custGeom>
            <a:avLst/>
            <a:gdLst>
              <a:gd name="T0" fmla="*/ 47 w 50"/>
              <a:gd name="T1" fmla="*/ 53 h 68"/>
              <a:gd name="T2" fmla="*/ 44 w 50"/>
              <a:gd name="T3" fmla="*/ 59 h 68"/>
              <a:gd name="T4" fmla="*/ 40 w 50"/>
              <a:gd name="T5" fmla="*/ 63 h 68"/>
              <a:gd name="T6" fmla="*/ 35 w 50"/>
              <a:gd name="T7" fmla="*/ 66 h 68"/>
              <a:gd name="T8" fmla="*/ 30 w 50"/>
              <a:gd name="T9" fmla="*/ 68 h 68"/>
              <a:gd name="T10" fmla="*/ 23 w 50"/>
              <a:gd name="T11" fmla="*/ 68 h 68"/>
              <a:gd name="T12" fmla="*/ 16 w 50"/>
              <a:gd name="T13" fmla="*/ 66 h 68"/>
              <a:gd name="T14" fmla="*/ 9 w 50"/>
              <a:gd name="T15" fmla="*/ 62 h 68"/>
              <a:gd name="T16" fmla="*/ 4 w 50"/>
              <a:gd name="T17" fmla="*/ 56 h 68"/>
              <a:gd name="T18" fmla="*/ 1 w 50"/>
              <a:gd name="T19" fmla="*/ 46 h 68"/>
              <a:gd name="T20" fmla="*/ 0 w 50"/>
              <a:gd name="T21" fmla="*/ 33 h 68"/>
              <a:gd name="T22" fmla="*/ 0 w 50"/>
              <a:gd name="T23" fmla="*/ 27 h 68"/>
              <a:gd name="T24" fmla="*/ 2 w 50"/>
              <a:gd name="T25" fmla="*/ 19 h 68"/>
              <a:gd name="T26" fmla="*/ 5 w 50"/>
              <a:gd name="T27" fmla="*/ 11 h 68"/>
              <a:gd name="T28" fmla="*/ 11 w 50"/>
              <a:gd name="T29" fmla="*/ 4 h 68"/>
              <a:gd name="T30" fmla="*/ 21 w 50"/>
              <a:gd name="T31" fmla="*/ 1 h 68"/>
              <a:gd name="T32" fmla="*/ 29 w 50"/>
              <a:gd name="T33" fmla="*/ 1 h 68"/>
              <a:gd name="T34" fmla="*/ 35 w 50"/>
              <a:gd name="T35" fmla="*/ 3 h 68"/>
              <a:gd name="T36" fmla="*/ 41 w 50"/>
              <a:gd name="T37" fmla="*/ 7 h 68"/>
              <a:gd name="T38" fmla="*/ 46 w 50"/>
              <a:gd name="T39" fmla="*/ 15 h 68"/>
              <a:gd name="T40" fmla="*/ 49 w 50"/>
              <a:gd name="T41" fmla="*/ 26 h 68"/>
              <a:gd name="T42" fmla="*/ 50 w 50"/>
              <a:gd name="T43" fmla="*/ 39 h 68"/>
              <a:gd name="T44" fmla="*/ 14 w 50"/>
              <a:gd name="T45" fmla="*/ 41 h 68"/>
              <a:gd name="T46" fmla="*/ 14 w 50"/>
              <a:gd name="T47" fmla="*/ 45 h 68"/>
              <a:gd name="T48" fmla="*/ 16 w 50"/>
              <a:gd name="T49" fmla="*/ 48 h 68"/>
              <a:gd name="T50" fmla="*/ 18 w 50"/>
              <a:gd name="T51" fmla="*/ 52 h 68"/>
              <a:gd name="T52" fmla="*/ 22 w 50"/>
              <a:gd name="T53" fmla="*/ 54 h 68"/>
              <a:gd name="T54" fmla="*/ 27 w 50"/>
              <a:gd name="T55" fmla="*/ 54 h 68"/>
              <a:gd name="T56" fmla="*/ 29 w 50"/>
              <a:gd name="T57" fmla="*/ 54 h 68"/>
              <a:gd name="T58" fmla="*/ 31 w 50"/>
              <a:gd name="T59" fmla="*/ 53 h 68"/>
              <a:gd name="T60" fmla="*/ 33 w 50"/>
              <a:gd name="T61" fmla="*/ 52 h 68"/>
              <a:gd name="T62" fmla="*/ 34 w 50"/>
              <a:gd name="T63" fmla="*/ 50 h 68"/>
              <a:gd name="T64" fmla="*/ 35 w 50"/>
              <a:gd name="T65" fmla="*/ 47 h 68"/>
              <a:gd name="T66" fmla="*/ 35 w 50"/>
              <a:gd name="T67" fmla="*/ 26 h 68"/>
              <a:gd name="T68" fmla="*/ 34 w 50"/>
              <a:gd name="T69" fmla="*/ 21 h 68"/>
              <a:gd name="T70" fmla="*/ 32 w 50"/>
              <a:gd name="T71" fmla="*/ 18 h 68"/>
              <a:gd name="T72" fmla="*/ 30 w 50"/>
              <a:gd name="T73" fmla="*/ 16 h 68"/>
              <a:gd name="T74" fmla="*/ 27 w 50"/>
              <a:gd name="T75" fmla="*/ 15 h 68"/>
              <a:gd name="T76" fmla="*/ 25 w 50"/>
              <a:gd name="T77" fmla="*/ 14 h 68"/>
              <a:gd name="T78" fmla="*/ 22 w 50"/>
              <a:gd name="T79" fmla="*/ 15 h 68"/>
              <a:gd name="T80" fmla="*/ 19 w 50"/>
              <a:gd name="T81" fmla="*/ 16 h 68"/>
              <a:gd name="T82" fmla="*/ 17 w 50"/>
              <a:gd name="T83" fmla="*/ 19 h 68"/>
              <a:gd name="T84" fmla="*/ 15 w 50"/>
              <a:gd name="T85" fmla="*/ 22 h 68"/>
              <a:gd name="T86" fmla="*/ 14 w 50"/>
              <a:gd name="T8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68">
                <a:moveTo>
                  <a:pt x="49" y="47"/>
                </a:moveTo>
                <a:lnTo>
                  <a:pt x="48" y="50"/>
                </a:lnTo>
                <a:lnTo>
                  <a:pt x="47" y="53"/>
                </a:lnTo>
                <a:lnTo>
                  <a:pt x="46" y="55"/>
                </a:lnTo>
                <a:lnTo>
                  <a:pt x="45" y="57"/>
                </a:lnTo>
                <a:lnTo>
                  <a:pt x="44" y="59"/>
                </a:lnTo>
                <a:lnTo>
                  <a:pt x="43" y="61"/>
                </a:lnTo>
                <a:lnTo>
                  <a:pt x="41" y="62"/>
                </a:lnTo>
                <a:lnTo>
                  <a:pt x="40" y="63"/>
                </a:lnTo>
                <a:lnTo>
                  <a:pt x="38" y="65"/>
                </a:lnTo>
                <a:lnTo>
                  <a:pt x="36" y="65"/>
                </a:lnTo>
                <a:lnTo>
                  <a:pt x="35" y="66"/>
                </a:lnTo>
                <a:lnTo>
                  <a:pt x="33" y="67"/>
                </a:lnTo>
                <a:lnTo>
                  <a:pt x="31" y="67"/>
                </a:lnTo>
                <a:lnTo>
                  <a:pt x="30" y="68"/>
                </a:lnTo>
                <a:lnTo>
                  <a:pt x="28" y="68"/>
                </a:lnTo>
                <a:lnTo>
                  <a:pt x="26" y="68"/>
                </a:lnTo>
                <a:lnTo>
                  <a:pt x="23" y="68"/>
                </a:lnTo>
                <a:lnTo>
                  <a:pt x="21" y="68"/>
                </a:lnTo>
                <a:lnTo>
                  <a:pt x="18" y="67"/>
                </a:lnTo>
                <a:lnTo>
                  <a:pt x="16" y="66"/>
                </a:lnTo>
                <a:lnTo>
                  <a:pt x="13" y="65"/>
                </a:lnTo>
                <a:lnTo>
                  <a:pt x="11" y="64"/>
                </a:lnTo>
                <a:lnTo>
                  <a:pt x="9" y="62"/>
                </a:lnTo>
                <a:lnTo>
                  <a:pt x="7" y="60"/>
                </a:lnTo>
                <a:lnTo>
                  <a:pt x="6" y="58"/>
                </a:lnTo>
                <a:lnTo>
                  <a:pt x="4" y="56"/>
                </a:lnTo>
                <a:lnTo>
                  <a:pt x="3" y="53"/>
                </a:lnTo>
                <a:lnTo>
                  <a:pt x="2" y="49"/>
                </a:lnTo>
                <a:lnTo>
                  <a:pt x="1" y="46"/>
                </a:lnTo>
                <a:lnTo>
                  <a:pt x="0" y="42"/>
                </a:lnTo>
                <a:lnTo>
                  <a:pt x="0" y="38"/>
                </a:lnTo>
                <a:lnTo>
                  <a:pt x="0" y="33"/>
                </a:lnTo>
                <a:lnTo>
                  <a:pt x="0" y="31"/>
                </a:lnTo>
                <a:lnTo>
                  <a:pt x="0" y="29"/>
                </a:lnTo>
                <a:lnTo>
                  <a:pt x="0" y="27"/>
                </a:lnTo>
                <a:lnTo>
                  <a:pt x="1" y="24"/>
                </a:lnTo>
                <a:lnTo>
                  <a:pt x="1" y="22"/>
                </a:lnTo>
                <a:lnTo>
                  <a:pt x="2" y="19"/>
                </a:lnTo>
                <a:lnTo>
                  <a:pt x="3" y="16"/>
                </a:lnTo>
                <a:lnTo>
                  <a:pt x="4" y="14"/>
                </a:lnTo>
                <a:lnTo>
                  <a:pt x="5" y="11"/>
                </a:lnTo>
                <a:lnTo>
                  <a:pt x="7" y="9"/>
                </a:lnTo>
                <a:lnTo>
                  <a:pt x="9" y="6"/>
                </a:lnTo>
                <a:lnTo>
                  <a:pt x="11" y="4"/>
                </a:lnTo>
                <a:lnTo>
                  <a:pt x="14" y="3"/>
                </a:lnTo>
                <a:lnTo>
                  <a:pt x="17" y="2"/>
                </a:lnTo>
                <a:lnTo>
                  <a:pt x="21" y="1"/>
                </a:lnTo>
                <a:lnTo>
                  <a:pt x="25" y="0"/>
                </a:lnTo>
                <a:lnTo>
                  <a:pt x="27" y="0"/>
                </a:lnTo>
                <a:lnTo>
                  <a:pt x="29" y="1"/>
                </a:lnTo>
                <a:lnTo>
                  <a:pt x="31" y="1"/>
                </a:lnTo>
                <a:lnTo>
                  <a:pt x="33" y="2"/>
                </a:lnTo>
                <a:lnTo>
                  <a:pt x="35" y="3"/>
                </a:lnTo>
                <a:lnTo>
                  <a:pt x="37" y="4"/>
                </a:lnTo>
                <a:lnTo>
                  <a:pt x="39" y="5"/>
                </a:lnTo>
                <a:lnTo>
                  <a:pt x="41" y="7"/>
                </a:lnTo>
                <a:lnTo>
                  <a:pt x="43" y="9"/>
                </a:lnTo>
                <a:lnTo>
                  <a:pt x="45" y="12"/>
                </a:lnTo>
                <a:lnTo>
                  <a:pt x="46" y="15"/>
                </a:lnTo>
                <a:lnTo>
                  <a:pt x="47" y="18"/>
                </a:lnTo>
                <a:lnTo>
                  <a:pt x="48" y="22"/>
                </a:lnTo>
                <a:lnTo>
                  <a:pt x="49" y="26"/>
                </a:lnTo>
                <a:lnTo>
                  <a:pt x="50" y="30"/>
                </a:lnTo>
                <a:lnTo>
                  <a:pt x="50" y="36"/>
                </a:lnTo>
                <a:lnTo>
                  <a:pt x="50" y="39"/>
                </a:lnTo>
                <a:lnTo>
                  <a:pt x="14" y="39"/>
                </a:lnTo>
                <a:lnTo>
                  <a:pt x="14" y="40"/>
                </a:lnTo>
                <a:lnTo>
                  <a:pt x="14" y="41"/>
                </a:lnTo>
                <a:lnTo>
                  <a:pt x="14" y="42"/>
                </a:lnTo>
                <a:lnTo>
                  <a:pt x="14" y="43"/>
                </a:lnTo>
                <a:lnTo>
                  <a:pt x="14" y="45"/>
                </a:lnTo>
                <a:lnTo>
                  <a:pt x="15" y="46"/>
                </a:lnTo>
                <a:lnTo>
                  <a:pt x="15" y="47"/>
                </a:lnTo>
                <a:lnTo>
                  <a:pt x="16" y="48"/>
                </a:lnTo>
                <a:lnTo>
                  <a:pt x="17" y="50"/>
                </a:lnTo>
                <a:lnTo>
                  <a:pt x="17" y="51"/>
                </a:lnTo>
                <a:lnTo>
                  <a:pt x="18" y="52"/>
                </a:lnTo>
                <a:lnTo>
                  <a:pt x="20" y="53"/>
                </a:lnTo>
                <a:lnTo>
                  <a:pt x="21" y="53"/>
                </a:lnTo>
                <a:lnTo>
                  <a:pt x="22" y="54"/>
                </a:lnTo>
                <a:lnTo>
                  <a:pt x="24" y="54"/>
                </a:lnTo>
                <a:lnTo>
                  <a:pt x="26" y="55"/>
                </a:lnTo>
                <a:lnTo>
                  <a:pt x="27" y="54"/>
                </a:lnTo>
                <a:lnTo>
                  <a:pt x="28" y="54"/>
                </a:lnTo>
                <a:lnTo>
                  <a:pt x="28" y="54"/>
                </a:lnTo>
                <a:lnTo>
                  <a:pt x="29" y="54"/>
                </a:lnTo>
                <a:lnTo>
                  <a:pt x="30" y="54"/>
                </a:lnTo>
                <a:lnTo>
                  <a:pt x="30" y="53"/>
                </a:lnTo>
                <a:lnTo>
                  <a:pt x="31" y="53"/>
                </a:lnTo>
                <a:lnTo>
                  <a:pt x="32" y="53"/>
                </a:lnTo>
                <a:lnTo>
                  <a:pt x="32" y="52"/>
                </a:lnTo>
                <a:lnTo>
                  <a:pt x="33" y="52"/>
                </a:lnTo>
                <a:lnTo>
                  <a:pt x="33" y="51"/>
                </a:lnTo>
                <a:lnTo>
                  <a:pt x="34" y="50"/>
                </a:lnTo>
                <a:lnTo>
                  <a:pt x="34" y="50"/>
                </a:lnTo>
                <a:lnTo>
                  <a:pt x="34" y="49"/>
                </a:lnTo>
                <a:lnTo>
                  <a:pt x="35" y="48"/>
                </a:lnTo>
                <a:lnTo>
                  <a:pt x="35" y="47"/>
                </a:lnTo>
                <a:lnTo>
                  <a:pt x="49" y="47"/>
                </a:lnTo>
                <a:close/>
                <a:moveTo>
                  <a:pt x="36" y="28"/>
                </a:moveTo>
                <a:lnTo>
                  <a:pt x="35" y="26"/>
                </a:lnTo>
                <a:lnTo>
                  <a:pt x="35" y="24"/>
                </a:lnTo>
                <a:lnTo>
                  <a:pt x="35" y="23"/>
                </a:lnTo>
                <a:lnTo>
                  <a:pt x="34" y="21"/>
                </a:lnTo>
                <a:lnTo>
                  <a:pt x="34" y="20"/>
                </a:lnTo>
                <a:lnTo>
                  <a:pt x="33" y="19"/>
                </a:lnTo>
                <a:lnTo>
                  <a:pt x="32" y="18"/>
                </a:lnTo>
                <a:lnTo>
                  <a:pt x="32" y="17"/>
                </a:lnTo>
                <a:lnTo>
                  <a:pt x="31" y="16"/>
                </a:lnTo>
                <a:lnTo>
                  <a:pt x="30" y="16"/>
                </a:lnTo>
                <a:lnTo>
                  <a:pt x="29" y="15"/>
                </a:lnTo>
                <a:lnTo>
                  <a:pt x="28" y="15"/>
                </a:lnTo>
                <a:lnTo>
                  <a:pt x="27" y="15"/>
                </a:lnTo>
                <a:lnTo>
                  <a:pt x="27" y="14"/>
                </a:lnTo>
                <a:lnTo>
                  <a:pt x="26" y="14"/>
                </a:lnTo>
                <a:lnTo>
                  <a:pt x="25" y="14"/>
                </a:lnTo>
                <a:lnTo>
                  <a:pt x="24" y="14"/>
                </a:lnTo>
                <a:lnTo>
                  <a:pt x="23" y="14"/>
                </a:lnTo>
                <a:lnTo>
                  <a:pt x="22" y="15"/>
                </a:lnTo>
                <a:lnTo>
                  <a:pt x="21" y="15"/>
                </a:lnTo>
                <a:lnTo>
                  <a:pt x="20" y="16"/>
                </a:lnTo>
                <a:lnTo>
                  <a:pt x="19" y="16"/>
                </a:lnTo>
                <a:lnTo>
                  <a:pt x="18" y="17"/>
                </a:lnTo>
                <a:lnTo>
                  <a:pt x="17" y="18"/>
                </a:lnTo>
                <a:lnTo>
                  <a:pt x="17" y="19"/>
                </a:lnTo>
                <a:lnTo>
                  <a:pt x="16" y="20"/>
                </a:lnTo>
                <a:lnTo>
                  <a:pt x="16" y="21"/>
                </a:lnTo>
                <a:lnTo>
                  <a:pt x="15" y="22"/>
                </a:lnTo>
                <a:lnTo>
                  <a:pt x="15" y="23"/>
                </a:lnTo>
                <a:lnTo>
                  <a:pt x="15" y="25"/>
                </a:lnTo>
                <a:lnTo>
                  <a:pt x="14" y="26"/>
                </a:lnTo>
                <a:lnTo>
                  <a:pt x="14" y="28"/>
                </a:lnTo>
                <a:lnTo>
                  <a:pt x="3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01" name="Freeform 197"/>
          <p:cNvSpPr>
            <a:spLocks/>
          </p:cNvSpPr>
          <p:nvPr/>
        </p:nvSpPr>
        <p:spPr bwMode="auto">
          <a:xfrm>
            <a:off x="1981200" y="3719513"/>
            <a:ext cx="76200" cy="107950"/>
          </a:xfrm>
          <a:custGeom>
            <a:avLst/>
            <a:gdLst>
              <a:gd name="T0" fmla="*/ 32 w 48"/>
              <a:gd name="T1" fmla="*/ 20 h 68"/>
              <a:gd name="T2" fmla="*/ 32 w 48"/>
              <a:gd name="T3" fmla="*/ 18 h 68"/>
              <a:gd name="T4" fmla="*/ 31 w 48"/>
              <a:gd name="T5" fmla="*/ 16 h 68"/>
              <a:gd name="T6" fmla="*/ 29 w 48"/>
              <a:gd name="T7" fmla="*/ 14 h 68"/>
              <a:gd name="T8" fmla="*/ 26 w 48"/>
              <a:gd name="T9" fmla="*/ 13 h 68"/>
              <a:gd name="T10" fmla="*/ 22 w 48"/>
              <a:gd name="T11" fmla="*/ 13 h 68"/>
              <a:gd name="T12" fmla="*/ 19 w 48"/>
              <a:gd name="T13" fmla="*/ 14 h 68"/>
              <a:gd name="T14" fmla="*/ 17 w 48"/>
              <a:gd name="T15" fmla="*/ 15 h 68"/>
              <a:gd name="T16" fmla="*/ 16 w 48"/>
              <a:gd name="T17" fmla="*/ 16 h 68"/>
              <a:gd name="T18" fmla="*/ 15 w 48"/>
              <a:gd name="T19" fmla="*/ 18 h 68"/>
              <a:gd name="T20" fmla="*/ 15 w 48"/>
              <a:gd name="T21" fmla="*/ 20 h 68"/>
              <a:gd name="T22" fmla="*/ 18 w 48"/>
              <a:gd name="T23" fmla="*/ 24 h 68"/>
              <a:gd name="T24" fmla="*/ 25 w 48"/>
              <a:gd name="T25" fmla="*/ 26 h 68"/>
              <a:gd name="T26" fmla="*/ 34 w 48"/>
              <a:gd name="T27" fmla="*/ 29 h 68"/>
              <a:gd name="T28" fmla="*/ 43 w 48"/>
              <a:gd name="T29" fmla="*/ 33 h 68"/>
              <a:gd name="T30" fmla="*/ 47 w 48"/>
              <a:gd name="T31" fmla="*/ 42 h 68"/>
              <a:gd name="T32" fmla="*/ 47 w 48"/>
              <a:gd name="T33" fmla="*/ 52 h 68"/>
              <a:gd name="T34" fmla="*/ 44 w 48"/>
              <a:gd name="T35" fmla="*/ 59 h 68"/>
              <a:gd name="T36" fmla="*/ 39 w 48"/>
              <a:gd name="T37" fmla="*/ 64 h 68"/>
              <a:gd name="T38" fmla="*/ 34 w 48"/>
              <a:gd name="T39" fmla="*/ 67 h 68"/>
              <a:gd name="T40" fmla="*/ 28 w 48"/>
              <a:gd name="T41" fmla="*/ 68 h 68"/>
              <a:gd name="T42" fmla="*/ 23 w 48"/>
              <a:gd name="T43" fmla="*/ 68 h 68"/>
              <a:gd name="T44" fmla="*/ 16 w 48"/>
              <a:gd name="T45" fmla="*/ 67 h 68"/>
              <a:gd name="T46" fmla="*/ 10 w 48"/>
              <a:gd name="T47" fmla="*/ 64 h 68"/>
              <a:gd name="T48" fmla="*/ 5 w 48"/>
              <a:gd name="T49" fmla="*/ 60 h 68"/>
              <a:gd name="T50" fmla="*/ 1 w 48"/>
              <a:gd name="T51" fmla="*/ 54 h 68"/>
              <a:gd name="T52" fmla="*/ 0 w 48"/>
              <a:gd name="T53" fmla="*/ 46 h 68"/>
              <a:gd name="T54" fmla="*/ 14 w 48"/>
              <a:gd name="T55" fmla="*/ 48 h 68"/>
              <a:gd name="T56" fmla="*/ 15 w 48"/>
              <a:gd name="T57" fmla="*/ 50 h 68"/>
              <a:gd name="T58" fmla="*/ 16 w 48"/>
              <a:gd name="T59" fmla="*/ 52 h 68"/>
              <a:gd name="T60" fmla="*/ 19 w 48"/>
              <a:gd name="T61" fmla="*/ 54 h 68"/>
              <a:gd name="T62" fmla="*/ 22 w 48"/>
              <a:gd name="T63" fmla="*/ 55 h 68"/>
              <a:gd name="T64" fmla="*/ 27 w 48"/>
              <a:gd name="T65" fmla="*/ 55 h 68"/>
              <a:gd name="T66" fmla="*/ 30 w 48"/>
              <a:gd name="T67" fmla="*/ 54 h 68"/>
              <a:gd name="T68" fmla="*/ 32 w 48"/>
              <a:gd name="T69" fmla="*/ 53 h 68"/>
              <a:gd name="T70" fmla="*/ 33 w 48"/>
              <a:gd name="T71" fmla="*/ 52 h 68"/>
              <a:gd name="T72" fmla="*/ 34 w 48"/>
              <a:gd name="T73" fmla="*/ 50 h 68"/>
              <a:gd name="T74" fmla="*/ 34 w 48"/>
              <a:gd name="T75" fmla="*/ 49 h 68"/>
              <a:gd name="T76" fmla="*/ 31 w 48"/>
              <a:gd name="T77" fmla="*/ 44 h 68"/>
              <a:gd name="T78" fmla="*/ 24 w 48"/>
              <a:gd name="T79" fmla="*/ 42 h 68"/>
              <a:gd name="T80" fmla="*/ 15 w 48"/>
              <a:gd name="T81" fmla="*/ 39 h 68"/>
              <a:gd name="T82" fmla="*/ 7 w 48"/>
              <a:gd name="T83" fmla="*/ 35 h 68"/>
              <a:gd name="T84" fmla="*/ 2 w 48"/>
              <a:gd name="T85" fmla="*/ 26 h 68"/>
              <a:gd name="T86" fmla="*/ 2 w 48"/>
              <a:gd name="T87" fmla="*/ 18 h 68"/>
              <a:gd name="T88" fmla="*/ 3 w 48"/>
              <a:gd name="T89" fmla="*/ 13 h 68"/>
              <a:gd name="T90" fmla="*/ 6 w 48"/>
              <a:gd name="T91" fmla="*/ 8 h 68"/>
              <a:gd name="T92" fmla="*/ 10 w 48"/>
              <a:gd name="T93" fmla="*/ 3 h 68"/>
              <a:gd name="T94" fmla="*/ 17 w 48"/>
              <a:gd name="T95" fmla="*/ 1 h 68"/>
              <a:gd name="T96" fmla="*/ 25 w 48"/>
              <a:gd name="T97" fmla="*/ 0 h 68"/>
              <a:gd name="T98" fmla="*/ 30 w 48"/>
              <a:gd name="T99" fmla="*/ 1 h 68"/>
              <a:gd name="T100" fmla="*/ 36 w 48"/>
              <a:gd name="T101" fmla="*/ 3 h 68"/>
              <a:gd name="T102" fmla="*/ 41 w 48"/>
              <a:gd name="T103" fmla="*/ 7 h 68"/>
              <a:gd name="T104" fmla="*/ 44 w 48"/>
              <a:gd name="T105" fmla="*/ 13 h 68"/>
              <a:gd name="T106" fmla="*/ 46 w 48"/>
              <a:gd name="T107"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68">
                <a:moveTo>
                  <a:pt x="33" y="22"/>
                </a:moveTo>
                <a:lnTo>
                  <a:pt x="33" y="21"/>
                </a:lnTo>
                <a:lnTo>
                  <a:pt x="32" y="20"/>
                </a:lnTo>
                <a:lnTo>
                  <a:pt x="32" y="19"/>
                </a:lnTo>
                <a:lnTo>
                  <a:pt x="32" y="19"/>
                </a:lnTo>
                <a:lnTo>
                  <a:pt x="32" y="18"/>
                </a:lnTo>
                <a:lnTo>
                  <a:pt x="31" y="17"/>
                </a:lnTo>
                <a:lnTo>
                  <a:pt x="31" y="16"/>
                </a:lnTo>
                <a:lnTo>
                  <a:pt x="31" y="16"/>
                </a:lnTo>
                <a:lnTo>
                  <a:pt x="30" y="15"/>
                </a:lnTo>
                <a:lnTo>
                  <a:pt x="29" y="15"/>
                </a:lnTo>
                <a:lnTo>
                  <a:pt x="29" y="14"/>
                </a:lnTo>
                <a:lnTo>
                  <a:pt x="28" y="14"/>
                </a:lnTo>
                <a:lnTo>
                  <a:pt x="27" y="14"/>
                </a:lnTo>
                <a:lnTo>
                  <a:pt x="26" y="13"/>
                </a:lnTo>
                <a:lnTo>
                  <a:pt x="25" y="13"/>
                </a:lnTo>
                <a:lnTo>
                  <a:pt x="23" y="13"/>
                </a:lnTo>
                <a:lnTo>
                  <a:pt x="22" y="13"/>
                </a:lnTo>
                <a:lnTo>
                  <a:pt x="21" y="13"/>
                </a:lnTo>
                <a:lnTo>
                  <a:pt x="20" y="14"/>
                </a:lnTo>
                <a:lnTo>
                  <a:pt x="19" y="14"/>
                </a:lnTo>
                <a:lnTo>
                  <a:pt x="18" y="14"/>
                </a:lnTo>
                <a:lnTo>
                  <a:pt x="17" y="14"/>
                </a:lnTo>
                <a:lnTo>
                  <a:pt x="17" y="15"/>
                </a:lnTo>
                <a:lnTo>
                  <a:pt x="16" y="15"/>
                </a:lnTo>
                <a:lnTo>
                  <a:pt x="16" y="16"/>
                </a:lnTo>
                <a:lnTo>
                  <a:pt x="16" y="16"/>
                </a:lnTo>
                <a:lnTo>
                  <a:pt x="15" y="17"/>
                </a:lnTo>
                <a:lnTo>
                  <a:pt x="15" y="17"/>
                </a:lnTo>
                <a:lnTo>
                  <a:pt x="15" y="18"/>
                </a:lnTo>
                <a:lnTo>
                  <a:pt x="15" y="18"/>
                </a:lnTo>
                <a:lnTo>
                  <a:pt x="15" y="19"/>
                </a:lnTo>
                <a:lnTo>
                  <a:pt x="15" y="20"/>
                </a:lnTo>
                <a:lnTo>
                  <a:pt x="15" y="21"/>
                </a:lnTo>
                <a:lnTo>
                  <a:pt x="16" y="23"/>
                </a:lnTo>
                <a:lnTo>
                  <a:pt x="18" y="24"/>
                </a:lnTo>
                <a:lnTo>
                  <a:pt x="20" y="25"/>
                </a:lnTo>
                <a:lnTo>
                  <a:pt x="22" y="25"/>
                </a:lnTo>
                <a:lnTo>
                  <a:pt x="25" y="26"/>
                </a:lnTo>
                <a:lnTo>
                  <a:pt x="28" y="27"/>
                </a:lnTo>
                <a:lnTo>
                  <a:pt x="31" y="28"/>
                </a:lnTo>
                <a:lnTo>
                  <a:pt x="34" y="29"/>
                </a:lnTo>
                <a:lnTo>
                  <a:pt x="37" y="30"/>
                </a:lnTo>
                <a:lnTo>
                  <a:pt x="40" y="31"/>
                </a:lnTo>
                <a:lnTo>
                  <a:pt x="43" y="33"/>
                </a:lnTo>
                <a:lnTo>
                  <a:pt x="45" y="36"/>
                </a:lnTo>
                <a:lnTo>
                  <a:pt x="46" y="38"/>
                </a:lnTo>
                <a:lnTo>
                  <a:pt x="47" y="42"/>
                </a:lnTo>
                <a:lnTo>
                  <a:pt x="48" y="46"/>
                </a:lnTo>
                <a:lnTo>
                  <a:pt x="48" y="49"/>
                </a:lnTo>
                <a:lnTo>
                  <a:pt x="47" y="52"/>
                </a:lnTo>
                <a:lnTo>
                  <a:pt x="46" y="55"/>
                </a:lnTo>
                <a:lnTo>
                  <a:pt x="45" y="57"/>
                </a:lnTo>
                <a:lnTo>
                  <a:pt x="44" y="59"/>
                </a:lnTo>
                <a:lnTo>
                  <a:pt x="43" y="61"/>
                </a:lnTo>
                <a:lnTo>
                  <a:pt x="41" y="63"/>
                </a:lnTo>
                <a:lnTo>
                  <a:pt x="39" y="64"/>
                </a:lnTo>
                <a:lnTo>
                  <a:pt x="38" y="65"/>
                </a:lnTo>
                <a:lnTo>
                  <a:pt x="36" y="66"/>
                </a:lnTo>
                <a:lnTo>
                  <a:pt x="34" y="67"/>
                </a:lnTo>
                <a:lnTo>
                  <a:pt x="32" y="67"/>
                </a:lnTo>
                <a:lnTo>
                  <a:pt x="30" y="68"/>
                </a:lnTo>
                <a:lnTo>
                  <a:pt x="28" y="68"/>
                </a:lnTo>
                <a:lnTo>
                  <a:pt x="26" y="68"/>
                </a:lnTo>
                <a:lnTo>
                  <a:pt x="25" y="68"/>
                </a:lnTo>
                <a:lnTo>
                  <a:pt x="23" y="68"/>
                </a:lnTo>
                <a:lnTo>
                  <a:pt x="20" y="68"/>
                </a:lnTo>
                <a:lnTo>
                  <a:pt x="18" y="67"/>
                </a:lnTo>
                <a:lnTo>
                  <a:pt x="16" y="67"/>
                </a:lnTo>
                <a:lnTo>
                  <a:pt x="14" y="66"/>
                </a:lnTo>
                <a:lnTo>
                  <a:pt x="12" y="65"/>
                </a:lnTo>
                <a:lnTo>
                  <a:pt x="10" y="64"/>
                </a:lnTo>
                <a:lnTo>
                  <a:pt x="8" y="63"/>
                </a:lnTo>
                <a:lnTo>
                  <a:pt x="6" y="62"/>
                </a:lnTo>
                <a:lnTo>
                  <a:pt x="5" y="60"/>
                </a:lnTo>
                <a:lnTo>
                  <a:pt x="3" y="58"/>
                </a:lnTo>
                <a:lnTo>
                  <a:pt x="2" y="56"/>
                </a:lnTo>
                <a:lnTo>
                  <a:pt x="1" y="54"/>
                </a:lnTo>
                <a:lnTo>
                  <a:pt x="0" y="52"/>
                </a:lnTo>
                <a:lnTo>
                  <a:pt x="0" y="49"/>
                </a:lnTo>
                <a:lnTo>
                  <a:pt x="0" y="46"/>
                </a:lnTo>
                <a:lnTo>
                  <a:pt x="14" y="46"/>
                </a:lnTo>
                <a:lnTo>
                  <a:pt x="14" y="47"/>
                </a:lnTo>
                <a:lnTo>
                  <a:pt x="14" y="48"/>
                </a:lnTo>
                <a:lnTo>
                  <a:pt x="14" y="49"/>
                </a:lnTo>
                <a:lnTo>
                  <a:pt x="14" y="49"/>
                </a:lnTo>
                <a:lnTo>
                  <a:pt x="15" y="50"/>
                </a:lnTo>
                <a:lnTo>
                  <a:pt x="15" y="51"/>
                </a:lnTo>
                <a:lnTo>
                  <a:pt x="16" y="52"/>
                </a:lnTo>
                <a:lnTo>
                  <a:pt x="16" y="52"/>
                </a:lnTo>
                <a:lnTo>
                  <a:pt x="17" y="53"/>
                </a:lnTo>
                <a:lnTo>
                  <a:pt x="18" y="53"/>
                </a:lnTo>
                <a:lnTo>
                  <a:pt x="19" y="54"/>
                </a:lnTo>
                <a:lnTo>
                  <a:pt x="20" y="54"/>
                </a:lnTo>
                <a:lnTo>
                  <a:pt x="21" y="55"/>
                </a:lnTo>
                <a:lnTo>
                  <a:pt x="22" y="55"/>
                </a:lnTo>
                <a:lnTo>
                  <a:pt x="24" y="55"/>
                </a:lnTo>
                <a:lnTo>
                  <a:pt x="25" y="55"/>
                </a:lnTo>
                <a:lnTo>
                  <a:pt x="27" y="55"/>
                </a:lnTo>
                <a:lnTo>
                  <a:pt x="28" y="55"/>
                </a:lnTo>
                <a:lnTo>
                  <a:pt x="29" y="55"/>
                </a:lnTo>
                <a:lnTo>
                  <a:pt x="30" y="54"/>
                </a:lnTo>
                <a:lnTo>
                  <a:pt x="30" y="54"/>
                </a:lnTo>
                <a:lnTo>
                  <a:pt x="31" y="54"/>
                </a:lnTo>
                <a:lnTo>
                  <a:pt x="32" y="53"/>
                </a:lnTo>
                <a:lnTo>
                  <a:pt x="32" y="53"/>
                </a:lnTo>
                <a:lnTo>
                  <a:pt x="33" y="52"/>
                </a:lnTo>
                <a:lnTo>
                  <a:pt x="33" y="52"/>
                </a:lnTo>
                <a:lnTo>
                  <a:pt x="33" y="51"/>
                </a:lnTo>
                <a:lnTo>
                  <a:pt x="34" y="51"/>
                </a:lnTo>
                <a:lnTo>
                  <a:pt x="34" y="50"/>
                </a:lnTo>
                <a:lnTo>
                  <a:pt x="34" y="49"/>
                </a:lnTo>
                <a:lnTo>
                  <a:pt x="34" y="49"/>
                </a:lnTo>
                <a:lnTo>
                  <a:pt x="34" y="49"/>
                </a:lnTo>
                <a:lnTo>
                  <a:pt x="34" y="47"/>
                </a:lnTo>
                <a:lnTo>
                  <a:pt x="33" y="45"/>
                </a:lnTo>
                <a:lnTo>
                  <a:pt x="31" y="44"/>
                </a:lnTo>
                <a:lnTo>
                  <a:pt x="29" y="43"/>
                </a:lnTo>
                <a:lnTo>
                  <a:pt x="26" y="42"/>
                </a:lnTo>
                <a:lnTo>
                  <a:pt x="24" y="42"/>
                </a:lnTo>
                <a:lnTo>
                  <a:pt x="21" y="41"/>
                </a:lnTo>
                <a:lnTo>
                  <a:pt x="18" y="40"/>
                </a:lnTo>
                <a:lnTo>
                  <a:pt x="15" y="39"/>
                </a:lnTo>
                <a:lnTo>
                  <a:pt x="12" y="38"/>
                </a:lnTo>
                <a:lnTo>
                  <a:pt x="9" y="36"/>
                </a:lnTo>
                <a:lnTo>
                  <a:pt x="7" y="35"/>
                </a:lnTo>
                <a:lnTo>
                  <a:pt x="4" y="32"/>
                </a:lnTo>
                <a:lnTo>
                  <a:pt x="3" y="29"/>
                </a:lnTo>
                <a:lnTo>
                  <a:pt x="2" y="26"/>
                </a:lnTo>
                <a:lnTo>
                  <a:pt x="2" y="22"/>
                </a:lnTo>
                <a:lnTo>
                  <a:pt x="2" y="20"/>
                </a:lnTo>
                <a:lnTo>
                  <a:pt x="2" y="18"/>
                </a:lnTo>
                <a:lnTo>
                  <a:pt x="2" y="16"/>
                </a:lnTo>
                <a:lnTo>
                  <a:pt x="2" y="14"/>
                </a:lnTo>
                <a:lnTo>
                  <a:pt x="3" y="13"/>
                </a:lnTo>
                <a:lnTo>
                  <a:pt x="4" y="11"/>
                </a:lnTo>
                <a:lnTo>
                  <a:pt x="5" y="9"/>
                </a:lnTo>
                <a:lnTo>
                  <a:pt x="6" y="8"/>
                </a:lnTo>
                <a:lnTo>
                  <a:pt x="7" y="6"/>
                </a:lnTo>
                <a:lnTo>
                  <a:pt x="9" y="5"/>
                </a:lnTo>
                <a:lnTo>
                  <a:pt x="10" y="3"/>
                </a:lnTo>
                <a:lnTo>
                  <a:pt x="12" y="2"/>
                </a:lnTo>
                <a:lnTo>
                  <a:pt x="15" y="2"/>
                </a:lnTo>
                <a:lnTo>
                  <a:pt x="17" y="1"/>
                </a:lnTo>
                <a:lnTo>
                  <a:pt x="20" y="0"/>
                </a:lnTo>
                <a:lnTo>
                  <a:pt x="23" y="0"/>
                </a:lnTo>
                <a:lnTo>
                  <a:pt x="25" y="0"/>
                </a:lnTo>
                <a:lnTo>
                  <a:pt x="27" y="1"/>
                </a:lnTo>
                <a:lnTo>
                  <a:pt x="29" y="1"/>
                </a:lnTo>
                <a:lnTo>
                  <a:pt x="30" y="1"/>
                </a:lnTo>
                <a:lnTo>
                  <a:pt x="32" y="2"/>
                </a:lnTo>
                <a:lnTo>
                  <a:pt x="34" y="2"/>
                </a:lnTo>
                <a:lnTo>
                  <a:pt x="36" y="3"/>
                </a:lnTo>
                <a:lnTo>
                  <a:pt x="38" y="4"/>
                </a:lnTo>
                <a:lnTo>
                  <a:pt x="39" y="5"/>
                </a:lnTo>
                <a:lnTo>
                  <a:pt x="41" y="7"/>
                </a:lnTo>
                <a:lnTo>
                  <a:pt x="42" y="9"/>
                </a:lnTo>
                <a:lnTo>
                  <a:pt x="43" y="11"/>
                </a:lnTo>
                <a:lnTo>
                  <a:pt x="44" y="13"/>
                </a:lnTo>
                <a:lnTo>
                  <a:pt x="45" y="16"/>
                </a:lnTo>
                <a:lnTo>
                  <a:pt x="46" y="18"/>
                </a:lnTo>
                <a:lnTo>
                  <a:pt x="46" y="22"/>
                </a:lnTo>
                <a:lnTo>
                  <a:pt x="3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02" name="Freeform 198"/>
          <p:cNvSpPr>
            <a:spLocks/>
          </p:cNvSpPr>
          <p:nvPr/>
        </p:nvSpPr>
        <p:spPr bwMode="auto">
          <a:xfrm>
            <a:off x="2066925" y="3719513"/>
            <a:ext cx="77788" cy="107950"/>
          </a:xfrm>
          <a:custGeom>
            <a:avLst/>
            <a:gdLst>
              <a:gd name="T0" fmla="*/ 33 w 49"/>
              <a:gd name="T1" fmla="*/ 20 h 68"/>
              <a:gd name="T2" fmla="*/ 33 w 49"/>
              <a:gd name="T3" fmla="*/ 18 h 68"/>
              <a:gd name="T4" fmla="*/ 31 w 49"/>
              <a:gd name="T5" fmla="*/ 16 h 68"/>
              <a:gd name="T6" fmla="*/ 30 w 49"/>
              <a:gd name="T7" fmla="*/ 14 h 68"/>
              <a:gd name="T8" fmla="*/ 27 w 49"/>
              <a:gd name="T9" fmla="*/ 13 h 68"/>
              <a:gd name="T10" fmla="*/ 23 w 49"/>
              <a:gd name="T11" fmla="*/ 13 h 68"/>
              <a:gd name="T12" fmla="*/ 20 w 49"/>
              <a:gd name="T13" fmla="*/ 14 h 68"/>
              <a:gd name="T14" fmla="*/ 18 w 49"/>
              <a:gd name="T15" fmla="*/ 15 h 68"/>
              <a:gd name="T16" fmla="*/ 17 w 49"/>
              <a:gd name="T17" fmla="*/ 16 h 68"/>
              <a:gd name="T18" fmla="*/ 16 w 49"/>
              <a:gd name="T19" fmla="*/ 18 h 68"/>
              <a:gd name="T20" fmla="*/ 16 w 49"/>
              <a:gd name="T21" fmla="*/ 20 h 68"/>
              <a:gd name="T22" fmla="*/ 19 w 49"/>
              <a:gd name="T23" fmla="*/ 24 h 68"/>
              <a:gd name="T24" fmla="*/ 26 w 49"/>
              <a:gd name="T25" fmla="*/ 26 h 68"/>
              <a:gd name="T26" fmla="*/ 35 w 49"/>
              <a:gd name="T27" fmla="*/ 29 h 68"/>
              <a:gd name="T28" fmla="*/ 44 w 49"/>
              <a:gd name="T29" fmla="*/ 33 h 68"/>
              <a:gd name="T30" fmla="*/ 48 w 49"/>
              <a:gd name="T31" fmla="*/ 42 h 68"/>
              <a:gd name="T32" fmla="*/ 48 w 49"/>
              <a:gd name="T33" fmla="*/ 52 h 68"/>
              <a:gd name="T34" fmla="*/ 45 w 49"/>
              <a:gd name="T35" fmla="*/ 59 h 68"/>
              <a:gd name="T36" fmla="*/ 40 w 49"/>
              <a:gd name="T37" fmla="*/ 64 h 68"/>
              <a:gd name="T38" fmla="*/ 35 w 49"/>
              <a:gd name="T39" fmla="*/ 67 h 68"/>
              <a:gd name="T40" fmla="*/ 29 w 49"/>
              <a:gd name="T41" fmla="*/ 68 h 68"/>
              <a:gd name="T42" fmla="*/ 23 w 49"/>
              <a:gd name="T43" fmla="*/ 68 h 68"/>
              <a:gd name="T44" fmla="*/ 17 w 49"/>
              <a:gd name="T45" fmla="*/ 67 h 68"/>
              <a:gd name="T46" fmla="*/ 11 w 49"/>
              <a:gd name="T47" fmla="*/ 64 h 68"/>
              <a:gd name="T48" fmla="*/ 5 w 49"/>
              <a:gd name="T49" fmla="*/ 60 h 68"/>
              <a:gd name="T50" fmla="*/ 2 w 49"/>
              <a:gd name="T51" fmla="*/ 54 h 68"/>
              <a:gd name="T52" fmla="*/ 0 w 49"/>
              <a:gd name="T53" fmla="*/ 46 h 68"/>
              <a:gd name="T54" fmla="*/ 15 w 49"/>
              <a:gd name="T55" fmla="*/ 48 h 68"/>
              <a:gd name="T56" fmla="*/ 16 w 49"/>
              <a:gd name="T57" fmla="*/ 50 h 68"/>
              <a:gd name="T58" fmla="*/ 17 w 49"/>
              <a:gd name="T59" fmla="*/ 52 h 68"/>
              <a:gd name="T60" fmla="*/ 20 w 49"/>
              <a:gd name="T61" fmla="*/ 54 h 68"/>
              <a:gd name="T62" fmla="*/ 23 w 49"/>
              <a:gd name="T63" fmla="*/ 55 h 68"/>
              <a:gd name="T64" fmla="*/ 27 w 49"/>
              <a:gd name="T65" fmla="*/ 55 h 68"/>
              <a:gd name="T66" fmla="*/ 30 w 49"/>
              <a:gd name="T67" fmla="*/ 54 h 68"/>
              <a:gd name="T68" fmla="*/ 33 w 49"/>
              <a:gd name="T69" fmla="*/ 53 h 68"/>
              <a:gd name="T70" fmla="*/ 34 w 49"/>
              <a:gd name="T71" fmla="*/ 52 h 68"/>
              <a:gd name="T72" fmla="*/ 35 w 49"/>
              <a:gd name="T73" fmla="*/ 50 h 68"/>
              <a:gd name="T74" fmla="*/ 35 w 49"/>
              <a:gd name="T75" fmla="*/ 49 h 68"/>
              <a:gd name="T76" fmla="*/ 32 w 49"/>
              <a:gd name="T77" fmla="*/ 44 h 68"/>
              <a:gd name="T78" fmla="*/ 24 w 49"/>
              <a:gd name="T79" fmla="*/ 42 h 68"/>
              <a:gd name="T80" fmla="*/ 15 w 49"/>
              <a:gd name="T81" fmla="*/ 39 h 68"/>
              <a:gd name="T82" fmla="*/ 7 w 49"/>
              <a:gd name="T83" fmla="*/ 35 h 68"/>
              <a:gd name="T84" fmla="*/ 3 w 49"/>
              <a:gd name="T85" fmla="*/ 26 h 68"/>
              <a:gd name="T86" fmla="*/ 2 w 49"/>
              <a:gd name="T87" fmla="*/ 18 h 68"/>
              <a:gd name="T88" fmla="*/ 4 w 49"/>
              <a:gd name="T89" fmla="*/ 13 h 68"/>
              <a:gd name="T90" fmla="*/ 7 w 49"/>
              <a:gd name="T91" fmla="*/ 8 h 68"/>
              <a:gd name="T92" fmla="*/ 11 w 49"/>
              <a:gd name="T93" fmla="*/ 3 h 68"/>
              <a:gd name="T94" fmla="*/ 18 w 49"/>
              <a:gd name="T95" fmla="*/ 1 h 68"/>
              <a:gd name="T96" fmla="*/ 25 w 49"/>
              <a:gd name="T97" fmla="*/ 0 h 68"/>
              <a:gd name="T98" fmla="*/ 31 w 49"/>
              <a:gd name="T99" fmla="*/ 1 h 68"/>
              <a:gd name="T100" fmla="*/ 37 w 49"/>
              <a:gd name="T101" fmla="*/ 3 h 68"/>
              <a:gd name="T102" fmla="*/ 42 w 49"/>
              <a:gd name="T103" fmla="*/ 7 h 68"/>
              <a:gd name="T104" fmla="*/ 45 w 49"/>
              <a:gd name="T105" fmla="*/ 13 h 68"/>
              <a:gd name="T106" fmla="*/ 47 w 49"/>
              <a:gd name="T107"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68">
                <a:moveTo>
                  <a:pt x="34" y="22"/>
                </a:moveTo>
                <a:lnTo>
                  <a:pt x="34" y="21"/>
                </a:lnTo>
                <a:lnTo>
                  <a:pt x="33" y="20"/>
                </a:lnTo>
                <a:lnTo>
                  <a:pt x="33" y="19"/>
                </a:lnTo>
                <a:lnTo>
                  <a:pt x="33" y="19"/>
                </a:lnTo>
                <a:lnTo>
                  <a:pt x="33" y="18"/>
                </a:lnTo>
                <a:lnTo>
                  <a:pt x="32" y="17"/>
                </a:lnTo>
                <a:lnTo>
                  <a:pt x="32" y="16"/>
                </a:lnTo>
                <a:lnTo>
                  <a:pt x="31" y="16"/>
                </a:lnTo>
                <a:lnTo>
                  <a:pt x="31" y="15"/>
                </a:lnTo>
                <a:lnTo>
                  <a:pt x="30" y="15"/>
                </a:lnTo>
                <a:lnTo>
                  <a:pt x="30" y="14"/>
                </a:lnTo>
                <a:lnTo>
                  <a:pt x="29" y="14"/>
                </a:lnTo>
                <a:lnTo>
                  <a:pt x="28" y="14"/>
                </a:lnTo>
                <a:lnTo>
                  <a:pt x="27" y="13"/>
                </a:lnTo>
                <a:lnTo>
                  <a:pt x="26" y="13"/>
                </a:lnTo>
                <a:lnTo>
                  <a:pt x="24" y="13"/>
                </a:lnTo>
                <a:lnTo>
                  <a:pt x="23" y="13"/>
                </a:lnTo>
                <a:lnTo>
                  <a:pt x="22" y="13"/>
                </a:lnTo>
                <a:lnTo>
                  <a:pt x="21" y="14"/>
                </a:lnTo>
                <a:lnTo>
                  <a:pt x="20" y="14"/>
                </a:lnTo>
                <a:lnTo>
                  <a:pt x="19" y="14"/>
                </a:lnTo>
                <a:lnTo>
                  <a:pt x="18" y="14"/>
                </a:lnTo>
                <a:lnTo>
                  <a:pt x="18" y="15"/>
                </a:lnTo>
                <a:lnTo>
                  <a:pt x="17" y="15"/>
                </a:lnTo>
                <a:lnTo>
                  <a:pt x="17" y="16"/>
                </a:lnTo>
                <a:lnTo>
                  <a:pt x="17" y="16"/>
                </a:lnTo>
                <a:lnTo>
                  <a:pt x="16" y="17"/>
                </a:lnTo>
                <a:lnTo>
                  <a:pt x="16" y="17"/>
                </a:lnTo>
                <a:lnTo>
                  <a:pt x="16" y="18"/>
                </a:lnTo>
                <a:lnTo>
                  <a:pt x="16" y="18"/>
                </a:lnTo>
                <a:lnTo>
                  <a:pt x="16" y="19"/>
                </a:lnTo>
                <a:lnTo>
                  <a:pt x="16" y="20"/>
                </a:lnTo>
                <a:lnTo>
                  <a:pt x="16" y="21"/>
                </a:lnTo>
                <a:lnTo>
                  <a:pt x="17" y="23"/>
                </a:lnTo>
                <a:lnTo>
                  <a:pt x="19" y="24"/>
                </a:lnTo>
                <a:lnTo>
                  <a:pt x="21" y="25"/>
                </a:lnTo>
                <a:lnTo>
                  <a:pt x="23" y="25"/>
                </a:lnTo>
                <a:lnTo>
                  <a:pt x="26" y="26"/>
                </a:lnTo>
                <a:lnTo>
                  <a:pt x="29" y="27"/>
                </a:lnTo>
                <a:lnTo>
                  <a:pt x="32" y="28"/>
                </a:lnTo>
                <a:lnTo>
                  <a:pt x="35" y="29"/>
                </a:lnTo>
                <a:lnTo>
                  <a:pt x="38" y="30"/>
                </a:lnTo>
                <a:lnTo>
                  <a:pt x="41" y="31"/>
                </a:lnTo>
                <a:lnTo>
                  <a:pt x="44" y="33"/>
                </a:lnTo>
                <a:lnTo>
                  <a:pt x="46" y="36"/>
                </a:lnTo>
                <a:lnTo>
                  <a:pt x="47" y="38"/>
                </a:lnTo>
                <a:lnTo>
                  <a:pt x="48" y="42"/>
                </a:lnTo>
                <a:lnTo>
                  <a:pt x="49" y="46"/>
                </a:lnTo>
                <a:lnTo>
                  <a:pt x="48" y="49"/>
                </a:lnTo>
                <a:lnTo>
                  <a:pt x="48" y="52"/>
                </a:lnTo>
                <a:lnTo>
                  <a:pt x="47" y="55"/>
                </a:lnTo>
                <a:lnTo>
                  <a:pt x="46" y="57"/>
                </a:lnTo>
                <a:lnTo>
                  <a:pt x="45" y="59"/>
                </a:lnTo>
                <a:lnTo>
                  <a:pt x="44" y="61"/>
                </a:lnTo>
                <a:lnTo>
                  <a:pt x="42" y="63"/>
                </a:lnTo>
                <a:lnTo>
                  <a:pt x="40" y="64"/>
                </a:lnTo>
                <a:lnTo>
                  <a:pt x="38" y="65"/>
                </a:lnTo>
                <a:lnTo>
                  <a:pt x="37" y="66"/>
                </a:lnTo>
                <a:lnTo>
                  <a:pt x="35" y="67"/>
                </a:lnTo>
                <a:lnTo>
                  <a:pt x="33" y="67"/>
                </a:lnTo>
                <a:lnTo>
                  <a:pt x="31" y="68"/>
                </a:lnTo>
                <a:lnTo>
                  <a:pt x="29" y="68"/>
                </a:lnTo>
                <a:lnTo>
                  <a:pt x="27" y="68"/>
                </a:lnTo>
                <a:lnTo>
                  <a:pt x="26" y="68"/>
                </a:lnTo>
                <a:lnTo>
                  <a:pt x="23" y="68"/>
                </a:lnTo>
                <a:lnTo>
                  <a:pt x="21" y="68"/>
                </a:lnTo>
                <a:lnTo>
                  <a:pt x="19" y="67"/>
                </a:lnTo>
                <a:lnTo>
                  <a:pt x="17" y="67"/>
                </a:lnTo>
                <a:lnTo>
                  <a:pt x="15" y="66"/>
                </a:lnTo>
                <a:lnTo>
                  <a:pt x="13" y="65"/>
                </a:lnTo>
                <a:lnTo>
                  <a:pt x="11" y="64"/>
                </a:lnTo>
                <a:lnTo>
                  <a:pt x="9" y="63"/>
                </a:lnTo>
                <a:lnTo>
                  <a:pt x="7" y="62"/>
                </a:lnTo>
                <a:lnTo>
                  <a:pt x="5" y="60"/>
                </a:lnTo>
                <a:lnTo>
                  <a:pt x="4" y="58"/>
                </a:lnTo>
                <a:lnTo>
                  <a:pt x="3" y="56"/>
                </a:lnTo>
                <a:lnTo>
                  <a:pt x="2" y="54"/>
                </a:lnTo>
                <a:lnTo>
                  <a:pt x="1" y="52"/>
                </a:lnTo>
                <a:lnTo>
                  <a:pt x="0" y="49"/>
                </a:lnTo>
                <a:lnTo>
                  <a:pt x="0" y="46"/>
                </a:lnTo>
                <a:lnTo>
                  <a:pt x="15" y="46"/>
                </a:lnTo>
                <a:lnTo>
                  <a:pt x="15" y="47"/>
                </a:lnTo>
                <a:lnTo>
                  <a:pt x="15" y="48"/>
                </a:lnTo>
                <a:lnTo>
                  <a:pt x="15" y="49"/>
                </a:lnTo>
                <a:lnTo>
                  <a:pt x="15" y="49"/>
                </a:lnTo>
                <a:lnTo>
                  <a:pt x="16" y="50"/>
                </a:lnTo>
                <a:lnTo>
                  <a:pt x="16" y="51"/>
                </a:lnTo>
                <a:lnTo>
                  <a:pt x="16" y="52"/>
                </a:lnTo>
                <a:lnTo>
                  <a:pt x="17" y="52"/>
                </a:lnTo>
                <a:lnTo>
                  <a:pt x="18" y="53"/>
                </a:lnTo>
                <a:lnTo>
                  <a:pt x="19" y="53"/>
                </a:lnTo>
                <a:lnTo>
                  <a:pt x="20" y="54"/>
                </a:lnTo>
                <a:lnTo>
                  <a:pt x="21" y="54"/>
                </a:lnTo>
                <a:lnTo>
                  <a:pt x="22" y="55"/>
                </a:lnTo>
                <a:lnTo>
                  <a:pt x="23" y="55"/>
                </a:lnTo>
                <a:lnTo>
                  <a:pt x="24" y="55"/>
                </a:lnTo>
                <a:lnTo>
                  <a:pt x="26" y="55"/>
                </a:lnTo>
                <a:lnTo>
                  <a:pt x="27" y="55"/>
                </a:lnTo>
                <a:lnTo>
                  <a:pt x="28" y="55"/>
                </a:lnTo>
                <a:lnTo>
                  <a:pt x="29" y="55"/>
                </a:lnTo>
                <a:lnTo>
                  <a:pt x="30" y="54"/>
                </a:lnTo>
                <a:lnTo>
                  <a:pt x="31" y="54"/>
                </a:lnTo>
                <a:lnTo>
                  <a:pt x="32" y="54"/>
                </a:lnTo>
                <a:lnTo>
                  <a:pt x="33" y="53"/>
                </a:lnTo>
                <a:lnTo>
                  <a:pt x="33" y="53"/>
                </a:lnTo>
                <a:lnTo>
                  <a:pt x="34" y="52"/>
                </a:lnTo>
                <a:lnTo>
                  <a:pt x="34" y="52"/>
                </a:lnTo>
                <a:lnTo>
                  <a:pt x="34" y="51"/>
                </a:lnTo>
                <a:lnTo>
                  <a:pt x="35" y="51"/>
                </a:lnTo>
                <a:lnTo>
                  <a:pt x="35" y="50"/>
                </a:lnTo>
                <a:lnTo>
                  <a:pt x="35" y="49"/>
                </a:lnTo>
                <a:lnTo>
                  <a:pt x="35" y="49"/>
                </a:lnTo>
                <a:lnTo>
                  <a:pt x="35" y="49"/>
                </a:lnTo>
                <a:lnTo>
                  <a:pt x="35" y="47"/>
                </a:lnTo>
                <a:lnTo>
                  <a:pt x="33" y="45"/>
                </a:lnTo>
                <a:lnTo>
                  <a:pt x="32" y="44"/>
                </a:lnTo>
                <a:lnTo>
                  <a:pt x="30" y="43"/>
                </a:lnTo>
                <a:lnTo>
                  <a:pt x="27" y="42"/>
                </a:lnTo>
                <a:lnTo>
                  <a:pt x="24" y="42"/>
                </a:lnTo>
                <a:lnTo>
                  <a:pt x="22" y="41"/>
                </a:lnTo>
                <a:lnTo>
                  <a:pt x="19" y="40"/>
                </a:lnTo>
                <a:lnTo>
                  <a:pt x="15" y="39"/>
                </a:lnTo>
                <a:lnTo>
                  <a:pt x="13" y="38"/>
                </a:lnTo>
                <a:lnTo>
                  <a:pt x="10" y="36"/>
                </a:lnTo>
                <a:lnTo>
                  <a:pt x="7" y="35"/>
                </a:lnTo>
                <a:lnTo>
                  <a:pt x="5" y="32"/>
                </a:lnTo>
                <a:lnTo>
                  <a:pt x="4" y="29"/>
                </a:lnTo>
                <a:lnTo>
                  <a:pt x="3" y="26"/>
                </a:lnTo>
                <a:lnTo>
                  <a:pt x="2" y="22"/>
                </a:lnTo>
                <a:lnTo>
                  <a:pt x="2" y="20"/>
                </a:lnTo>
                <a:lnTo>
                  <a:pt x="2" y="18"/>
                </a:lnTo>
                <a:lnTo>
                  <a:pt x="3" y="16"/>
                </a:lnTo>
                <a:lnTo>
                  <a:pt x="3" y="14"/>
                </a:lnTo>
                <a:lnTo>
                  <a:pt x="4" y="13"/>
                </a:lnTo>
                <a:lnTo>
                  <a:pt x="5" y="11"/>
                </a:lnTo>
                <a:lnTo>
                  <a:pt x="6" y="9"/>
                </a:lnTo>
                <a:lnTo>
                  <a:pt x="7" y="8"/>
                </a:lnTo>
                <a:lnTo>
                  <a:pt x="8" y="6"/>
                </a:lnTo>
                <a:lnTo>
                  <a:pt x="10" y="5"/>
                </a:lnTo>
                <a:lnTo>
                  <a:pt x="11" y="3"/>
                </a:lnTo>
                <a:lnTo>
                  <a:pt x="13" y="2"/>
                </a:lnTo>
                <a:lnTo>
                  <a:pt x="15" y="2"/>
                </a:lnTo>
                <a:lnTo>
                  <a:pt x="18" y="1"/>
                </a:lnTo>
                <a:lnTo>
                  <a:pt x="21" y="0"/>
                </a:lnTo>
                <a:lnTo>
                  <a:pt x="24" y="0"/>
                </a:lnTo>
                <a:lnTo>
                  <a:pt x="25" y="0"/>
                </a:lnTo>
                <a:lnTo>
                  <a:pt x="27" y="1"/>
                </a:lnTo>
                <a:lnTo>
                  <a:pt x="29" y="1"/>
                </a:lnTo>
                <a:lnTo>
                  <a:pt x="31" y="1"/>
                </a:lnTo>
                <a:lnTo>
                  <a:pt x="33" y="2"/>
                </a:lnTo>
                <a:lnTo>
                  <a:pt x="35" y="2"/>
                </a:lnTo>
                <a:lnTo>
                  <a:pt x="37" y="3"/>
                </a:lnTo>
                <a:lnTo>
                  <a:pt x="39" y="4"/>
                </a:lnTo>
                <a:lnTo>
                  <a:pt x="40" y="5"/>
                </a:lnTo>
                <a:lnTo>
                  <a:pt x="42" y="7"/>
                </a:lnTo>
                <a:lnTo>
                  <a:pt x="43" y="9"/>
                </a:lnTo>
                <a:lnTo>
                  <a:pt x="44" y="11"/>
                </a:lnTo>
                <a:lnTo>
                  <a:pt x="45" y="13"/>
                </a:lnTo>
                <a:lnTo>
                  <a:pt x="46" y="16"/>
                </a:lnTo>
                <a:lnTo>
                  <a:pt x="47" y="18"/>
                </a:lnTo>
                <a:lnTo>
                  <a:pt x="47" y="22"/>
                </a:lnTo>
                <a:lnTo>
                  <a:pt x="3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03" name="Freeform 199"/>
          <p:cNvSpPr>
            <a:spLocks/>
          </p:cNvSpPr>
          <p:nvPr/>
        </p:nvSpPr>
        <p:spPr bwMode="auto">
          <a:xfrm>
            <a:off x="2160588" y="3719513"/>
            <a:ext cx="119062" cy="104775"/>
          </a:xfrm>
          <a:custGeom>
            <a:avLst/>
            <a:gdLst>
              <a:gd name="T0" fmla="*/ 61 w 75"/>
              <a:gd name="T1" fmla="*/ 27 h 66"/>
              <a:gd name="T2" fmla="*/ 61 w 75"/>
              <a:gd name="T3" fmla="*/ 23 h 66"/>
              <a:gd name="T4" fmla="*/ 60 w 75"/>
              <a:gd name="T5" fmla="*/ 19 h 66"/>
              <a:gd name="T6" fmla="*/ 58 w 75"/>
              <a:gd name="T7" fmla="*/ 17 h 66"/>
              <a:gd name="T8" fmla="*/ 56 w 75"/>
              <a:gd name="T9" fmla="*/ 15 h 66"/>
              <a:gd name="T10" fmla="*/ 54 w 75"/>
              <a:gd name="T11" fmla="*/ 15 h 66"/>
              <a:gd name="T12" fmla="*/ 51 w 75"/>
              <a:gd name="T13" fmla="*/ 15 h 66"/>
              <a:gd name="T14" fmla="*/ 48 w 75"/>
              <a:gd name="T15" fmla="*/ 16 h 66"/>
              <a:gd name="T16" fmla="*/ 46 w 75"/>
              <a:gd name="T17" fmla="*/ 18 h 66"/>
              <a:gd name="T18" fmla="*/ 45 w 75"/>
              <a:gd name="T19" fmla="*/ 21 h 66"/>
              <a:gd name="T20" fmla="*/ 44 w 75"/>
              <a:gd name="T21" fmla="*/ 25 h 66"/>
              <a:gd name="T22" fmla="*/ 44 w 75"/>
              <a:gd name="T23" fmla="*/ 66 h 66"/>
              <a:gd name="T24" fmla="*/ 30 w 75"/>
              <a:gd name="T25" fmla="*/ 27 h 66"/>
              <a:gd name="T26" fmla="*/ 30 w 75"/>
              <a:gd name="T27" fmla="*/ 23 h 66"/>
              <a:gd name="T28" fmla="*/ 30 w 75"/>
              <a:gd name="T29" fmla="*/ 20 h 66"/>
              <a:gd name="T30" fmla="*/ 28 w 75"/>
              <a:gd name="T31" fmla="*/ 17 h 66"/>
              <a:gd name="T32" fmla="*/ 26 w 75"/>
              <a:gd name="T33" fmla="*/ 15 h 66"/>
              <a:gd name="T34" fmla="*/ 22 w 75"/>
              <a:gd name="T35" fmla="*/ 15 h 66"/>
              <a:gd name="T36" fmla="*/ 19 w 75"/>
              <a:gd name="T37" fmla="*/ 15 h 66"/>
              <a:gd name="T38" fmla="*/ 16 w 75"/>
              <a:gd name="T39" fmla="*/ 17 h 66"/>
              <a:gd name="T40" fmla="*/ 15 w 75"/>
              <a:gd name="T41" fmla="*/ 19 h 66"/>
              <a:gd name="T42" fmla="*/ 14 w 75"/>
              <a:gd name="T43" fmla="*/ 22 h 66"/>
              <a:gd name="T44" fmla="*/ 14 w 75"/>
              <a:gd name="T45" fmla="*/ 26 h 66"/>
              <a:gd name="T46" fmla="*/ 0 w 75"/>
              <a:gd name="T47" fmla="*/ 66 h 66"/>
              <a:gd name="T48" fmla="*/ 13 w 75"/>
              <a:gd name="T49" fmla="*/ 12 h 66"/>
              <a:gd name="T50" fmla="*/ 14 w 75"/>
              <a:gd name="T51" fmla="*/ 10 h 66"/>
              <a:gd name="T52" fmla="*/ 15 w 75"/>
              <a:gd name="T53" fmla="*/ 7 h 66"/>
              <a:gd name="T54" fmla="*/ 18 w 75"/>
              <a:gd name="T55" fmla="*/ 4 h 66"/>
              <a:gd name="T56" fmla="*/ 21 w 75"/>
              <a:gd name="T57" fmla="*/ 2 h 66"/>
              <a:gd name="T58" fmla="*/ 25 w 75"/>
              <a:gd name="T59" fmla="*/ 1 h 66"/>
              <a:gd name="T60" fmla="*/ 29 w 75"/>
              <a:gd name="T61" fmla="*/ 0 h 66"/>
              <a:gd name="T62" fmla="*/ 33 w 75"/>
              <a:gd name="T63" fmla="*/ 1 h 66"/>
              <a:gd name="T64" fmla="*/ 36 w 75"/>
              <a:gd name="T65" fmla="*/ 2 h 66"/>
              <a:gd name="T66" fmla="*/ 38 w 75"/>
              <a:gd name="T67" fmla="*/ 4 h 66"/>
              <a:gd name="T68" fmla="*/ 41 w 75"/>
              <a:gd name="T69" fmla="*/ 7 h 66"/>
              <a:gd name="T70" fmla="*/ 43 w 75"/>
              <a:gd name="T71" fmla="*/ 11 h 66"/>
              <a:gd name="T72" fmla="*/ 44 w 75"/>
              <a:gd name="T73" fmla="*/ 8 h 66"/>
              <a:gd name="T74" fmla="*/ 46 w 75"/>
              <a:gd name="T75" fmla="*/ 6 h 66"/>
              <a:gd name="T76" fmla="*/ 48 w 75"/>
              <a:gd name="T77" fmla="*/ 4 h 66"/>
              <a:gd name="T78" fmla="*/ 51 w 75"/>
              <a:gd name="T79" fmla="*/ 2 h 66"/>
              <a:gd name="T80" fmla="*/ 55 w 75"/>
              <a:gd name="T81" fmla="*/ 0 h 66"/>
              <a:gd name="T82" fmla="*/ 60 w 75"/>
              <a:gd name="T83" fmla="*/ 1 h 66"/>
              <a:gd name="T84" fmla="*/ 65 w 75"/>
              <a:gd name="T85" fmla="*/ 2 h 66"/>
              <a:gd name="T86" fmla="*/ 70 w 75"/>
              <a:gd name="T87" fmla="*/ 6 h 66"/>
              <a:gd name="T88" fmla="*/ 73 w 75"/>
              <a:gd name="T89" fmla="*/ 11 h 66"/>
              <a:gd name="T90" fmla="*/ 75 w 75"/>
              <a:gd name="T91" fmla="*/ 17 h 66"/>
              <a:gd name="T92" fmla="*/ 75 w 75"/>
              <a:gd name="T9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66">
                <a:moveTo>
                  <a:pt x="75" y="66"/>
                </a:moveTo>
                <a:lnTo>
                  <a:pt x="61" y="66"/>
                </a:lnTo>
                <a:lnTo>
                  <a:pt x="61" y="27"/>
                </a:lnTo>
                <a:lnTo>
                  <a:pt x="61" y="26"/>
                </a:lnTo>
                <a:lnTo>
                  <a:pt x="61" y="24"/>
                </a:lnTo>
                <a:lnTo>
                  <a:pt x="61" y="23"/>
                </a:lnTo>
                <a:lnTo>
                  <a:pt x="60" y="21"/>
                </a:lnTo>
                <a:lnTo>
                  <a:pt x="60" y="20"/>
                </a:lnTo>
                <a:lnTo>
                  <a:pt x="60" y="19"/>
                </a:lnTo>
                <a:lnTo>
                  <a:pt x="59" y="18"/>
                </a:lnTo>
                <a:lnTo>
                  <a:pt x="59" y="17"/>
                </a:lnTo>
                <a:lnTo>
                  <a:pt x="58" y="17"/>
                </a:lnTo>
                <a:lnTo>
                  <a:pt x="58" y="16"/>
                </a:lnTo>
                <a:lnTo>
                  <a:pt x="57" y="16"/>
                </a:lnTo>
                <a:lnTo>
                  <a:pt x="56" y="15"/>
                </a:lnTo>
                <a:lnTo>
                  <a:pt x="56" y="15"/>
                </a:lnTo>
                <a:lnTo>
                  <a:pt x="55" y="15"/>
                </a:lnTo>
                <a:lnTo>
                  <a:pt x="54" y="15"/>
                </a:lnTo>
                <a:lnTo>
                  <a:pt x="54" y="15"/>
                </a:lnTo>
                <a:lnTo>
                  <a:pt x="52" y="15"/>
                </a:lnTo>
                <a:lnTo>
                  <a:pt x="51" y="15"/>
                </a:lnTo>
                <a:lnTo>
                  <a:pt x="50" y="15"/>
                </a:lnTo>
                <a:lnTo>
                  <a:pt x="49" y="16"/>
                </a:lnTo>
                <a:lnTo>
                  <a:pt x="48" y="16"/>
                </a:lnTo>
                <a:lnTo>
                  <a:pt x="48" y="17"/>
                </a:lnTo>
                <a:lnTo>
                  <a:pt x="47" y="17"/>
                </a:lnTo>
                <a:lnTo>
                  <a:pt x="46" y="18"/>
                </a:lnTo>
                <a:lnTo>
                  <a:pt x="46" y="19"/>
                </a:lnTo>
                <a:lnTo>
                  <a:pt x="45" y="20"/>
                </a:lnTo>
                <a:lnTo>
                  <a:pt x="45" y="21"/>
                </a:lnTo>
                <a:lnTo>
                  <a:pt x="45" y="22"/>
                </a:lnTo>
                <a:lnTo>
                  <a:pt x="45" y="24"/>
                </a:lnTo>
                <a:lnTo>
                  <a:pt x="44" y="25"/>
                </a:lnTo>
                <a:lnTo>
                  <a:pt x="44" y="26"/>
                </a:lnTo>
                <a:lnTo>
                  <a:pt x="44" y="28"/>
                </a:lnTo>
                <a:lnTo>
                  <a:pt x="44" y="66"/>
                </a:lnTo>
                <a:lnTo>
                  <a:pt x="30" y="66"/>
                </a:lnTo>
                <a:lnTo>
                  <a:pt x="30" y="28"/>
                </a:lnTo>
                <a:lnTo>
                  <a:pt x="30" y="27"/>
                </a:lnTo>
                <a:lnTo>
                  <a:pt x="30" y="26"/>
                </a:lnTo>
                <a:lnTo>
                  <a:pt x="30" y="24"/>
                </a:lnTo>
                <a:lnTo>
                  <a:pt x="30" y="23"/>
                </a:lnTo>
                <a:lnTo>
                  <a:pt x="30" y="22"/>
                </a:lnTo>
                <a:lnTo>
                  <a:pt x="30" y="21"/>
                </a:lnTo>
                <a:lnTo>
                  <a:pt x="30" y="20"/>
                </a:lnTo>
                <a:lnTo>
                  <a:pt x="29" y="19"/>
                </a:lnTo>
                <a:lnTo>
                  <a:pt x="29" y="18"/>
                </a:lnTo>
                <a:lnTo>
                  <a:pt x="28" y="17"/>
                </a:lnTo>
                <a:lnTo>
                  <a:pt x="28" y="16"/>
                </a:lnTo>
                <a:lnTo>
                  <a:pt x="27" y="16"/>
                </a:lnTo>
                <a:lnTo>
                  <a:pt x="26" y="15"/>
                </a:lnTo>
                <a:lnTo>
                  <a:pt x="25" y="15"/>
                </a:lnTo>
                <a:lnTo>
                  <a:pt x="24" y="15"/>
                </a:lnTo>
                <a:lnTo>
                  <a:pt x="22" y="15"/>
                </a:lnTo>
                <a:lnTo>
                  <a:pt x="21" y="15"/>
                </a:lnTo>
                <a:lnTo>
                  <a:pt x="20" y="15"/>
                </a:lnTo>
                <a:lnTo>
                  <a:pt x="19" y="15"/>
                </a:lnTo>
                <a:lnTo>
                  <a:pt x="18" y="16"/>
                </a:lnTo>
                <a:lnTo>
                  <a:pt x="17" y="16"/>
                </a:lnTo>
                <a:lnTo>
                  <a:pt x="16" y="17"/>
                </a:lnTo>
                <a:lnTo>
                  <a:pt x="16" y="17"/>
                </a:lnTo>
                <a:lnTo>
                  <a:pt x="15" y="18"/>
                </a:lnTo>
                <a:lnTo>
                  <a:pt x="15" y="19"/>
                </a:lnTo>
                <a:lnTo>
                  <a:pt x="14" y="20"/>
                </a:lnTo>
                <a:lnTo>
                  <a:pt x="14" y="21"/>
                </a:lnTo>
                <a:lnTo>
                  <a:pt x="14" y="22"/>
                </a:lnTo>
                <a:lnTo>
                  <a:pt x="14" y="23"/>
                </a:lnTo>
                <a:lnTo>
                  <a:pt x="14" y="25"/>
                </a:lnTo>
                <a:lnTo>
                  <a:pt x="14" y="26"/>
                </a:lnTo>
                <a:lnTo>
                  <a:pt x="14" y="27"/>
                </a:lnTo>
                <a:lnTo>
                  <a:pt x="14" y="66"/>
                </a:lnTo>
                <a:lnTo>
                  <a:pt x="0" y="66"/>
                </a:lnTo>
                <a:lnTo>
                  <a:pt x="0" y="2"/>
                </a:lnTo>
                <a:lnTo>
                  <a:pt x="13" y="2"/>
                </a:lnTo>
                <a:lnTo>
                  <a:pt x="13" y="12"/>
                </a:lnTo>
                <a:lnTo>
                  <a:pt x="13" y="12"/>
                </a:lnTo>
                <a:lnTo>
                  <a:pt x="13" y="11"/>
                </a:lnTo>
                <a:lnTo>
                  <a:pt x="14" y="10"/>
                </a:lnTo>
                <a:lnTo>
                  <a:pt x="14" y="9"/>
                </a:lnTo>
                <a:lnTo>
                  <a:pt x="15" y="8"/>
                </a:lnTo>
                <a:lnTo>
                  <a:pt x="15" y="7"/>
                </a:lnTo>
                <a:lnTo>
                  <a:pt x="16" y="6"/>
                </a:lnTo>
                <a:lnTo>
                  <a:pt x="17" y="5"/>
                </a:lnTo>
                <a:lnTo>
                  <a:pt x="18" y="4"/>
                </a:lnTo>
                <a:lnTo>
                  <a:pt x="19" y="4"/>
                </a:lnTo>
                <a:lnTo>
                  <a:pt x="20" y="3"/>
                </a:lnTo>
                <a:lnTo>
                  <a:pt x="21" y="2"/>
                </a:lnTo>
                <a:lnTo>
                  <a:pt x="22" y="2"/>
                </a:lnTo>
                <a:lnTo>
                  <a:pt x="23" y="1"/>
                </a:lnTo>
                <a:lnTo>
                  <a:pt x="25" y="1"/>
                </a:lnTo>
                <a:lnTo>
                  <a:pt x="26" y="0"/>
                </a:lnTo>
                <a:lnTo>
                  <a:pt x="28" y="0"/>
                </a:lnTo>
                <a:lnTo>
                  <a:pt x="29" y="0"/>
                </a:lnTo>
                <a:lnTo>
                  <a:pt x="31" y="1"/>
                </a:lnTo>
                <a:lnTo>
                  <a:pt x="32" y="1"/>
                </a:lnTo>
                <a:lnTo>
                  <a:pt x="33" y="1"/>
                </a:lnTo>
                <a:lnTo>
                  <a:pt x="34" y="1"/>
                </a:lnTo>
                <a:lnTo>
                  <a:pt x="35" y="2"/>
                </a:lnTo>
                <a:lnTo>
                  <a:pt x="36" y="2"/>
                </a:lnTo>
                <a:lnTo>
                  <a:pt x="37" y="3"/>
                </a:lnTo>
                <a:lnTo>
                  <a:pt x="38" y="4"/>
                </a:lnTo>
                <a:lnTo>
                  <a:pt x="38" y="4"/>
                </a:lnTo>
                <a:lnTo>
                  <a:pt x="39" y="5"/>
                </a:lnTo>
                <a:lnTo>
                  <a:pt x="40" y="6"/>
                </a:lnTo>
                <a:lnTo>
                  <a:pt x="41" y="7"/>
                </a:lnTo>
                <a:lnTo>
                  <a:pt x="41" y="8"/>
                </a:lnTo>
                <a:lnTo>
                  <a:pt x="42" y="9"/>
                </a:lnTo>
                <a:lnTo>
                  <a:pt x="43" y="11"/>
                </a:lnTo>
                <a:lnTo>
                  <a:pt x="43" y="10"/>
                </a:lnTo>
                <a:lnTo>
                  <a:pt x="43" y="9"/>
                </a:lnTo>
                <a:lnTo>
                  <a:pt x="44" y="8"/>
                </a:lnTo>
                <a:lnTo>
                  <a:pt x="44" y="8"/>
                </a:lnTo>
                <a:lnTo>
                  <a:pt x="45" y="7"/>
                </a:lnTo>
                <a:lnTo>
                  <a:pt x="46" y="6"/>
                </a:lnTo>
                <a:lnTo>
                  <a:pt x="46" y="5"/>
                </a:lnTo>
                <a:lnTo>
                  <a:pt x="47" y="4"/>
                </a:lnTo>
                <a:lnTo>
                  <a:pt x="48" y="4"/>
                </a:lnTo>
                <a:lnTo>
                  <a:pt x="49" y="3"/>
                </a:lnTo>
                <a:lnTo>
                  <a:pt x="50" y="2"/>
                </a:lnTo>
                <a:lnTo>
                  <a:pt x="51" y="2"/>
                </a:lnTo>
                <a:lnTo>
                  <a:pt x="52" y="1"/>
                </a:lnTo>
                <a:lnTo>
                  <a:pt x="54" y="1"/>
                </a:lnTo>
                <a:lnTo>
                  <a:pt x="55" y="0"/>
                </a:lnTo>
                <a:lnTo>
                  <a:pt x="57" y="0"/>
                </a:lnTo>
                <a:lnTo>
                  <a:pt x="58" y="0"/>
                </a:lnTo>
                <a:lnTo>
                  <a:pt x="60" y="1"/>
                </a:lnTo>
                <a:lnTo>
                  <a:pt x="62" y="1"/>
                </a:lnTo>
                <a:lnTo>
                  <a:pt x="64" y="2"/>
                </a:lnTo>
                <a:lnTo>
                  <a:pt x="65" y="2"/>
                </a:lnTo>
                <a:lnTo>
                  <a:pt x="67" y="3"/>
                </a:lnTo>
                <a:lnTo>
                  <a:pt x="68" y="5"/>
                </a:lnTo>
                <a:lnTo>
                  <a:pt x="70" y="6"/>
                </a:lnTo>
                <a:lnTo>
                  <a:pt x="71" y="7"/>
                </a:lnTo>
                <a:lnTo>
                  <a:pt x="72" y="9"/>
                </a:lnTo>
                <a:lnTo>
                  <a:pt x="73" y="11"/>
                </a:lnTo>
                <a:lnTo>
                  <a:pt x="73" y="12"/>
                </a:lnTo>
                <a:lnTo>
                  <a:pt x="74" y="15"/>
                </a:lnTo>
                <a:lnTo>
                  <a:pt x="75" y="17"/>
                </a:lnTo>
                <a:lnTo>
                  <a:pt x="75" y="19"/>
                </a:lnTo>
                <a:lnTo>
                  <a:pt x="75" y="22"/>
                </a:lnTo>
                <a:lnTo>
                  <a:pt x="75"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04" name="Freeform 200"/>
          <p:cNvSpPr>
            <a:spLocks noEditPoints="1"/>
          </p:cNvSpPr>
          <p:nvPr/>
        </p:nvSpPr>
        <p:spPr bwMode="auto">
          <a:xfrm>
            <a:off x="2292350" y="3719513"/>
            <a:ext cx="79375" cy="107950"/>
          </a:xfrm>
          <a:custGeom>
            <a:avLst/>
            <a:gdLst>
              <a:gd name="T0" fmla="*/ 48 w 50"/>
              <a:gd name="T1" fmla="*/ 53 h 68"/>
              <a:gd name="T2" fmla="*/ 44 w 50"/>
              <a:gd name="T3" fmla="*/ 59 h 68"/>
              <a:gd name="T4" fmla="*/ 40 w 50"/>
              <a:gd name="T5" fmla="*/ 63 h 68"/>
              <a:gd name="T6" fmla="*/ 35 w 50"/>
              <a:gd name="T7" fmla="*/ 66 h 68"/>
              <a:gd name="T8" fmla="*/ 30 w 50"/>
              <a:gd name="T9" fmla="*/ 68 h 68"/>
              <a:gd name="T10" fmla="*/ 24 w 50"/>
              <a:gd name="T11" fmla="*/ 68 h 68"/>
              <a:gd name="T12" fmla="*/ 16 w 50"/>
              <a:gd name="T13" fmla="*/ 66 h 68"/>
              <a:gd name="T14" fmla="*/ 10 w 50"/>
              <a:gd name="T15" fmla="*/ 62 h 68"/>
              <a:gd name="T16" fmla="*/ 5 w 50"/>
              <a:gd name="T17" fmla="*/ 56 h 68"/>
              <a:gd name="T18" fmla="*/ 2 w 50"/>
              <a:gd name="T19" fmla="*/ 46 h 68"/>
              <a:gd name="T20" fmla="*/ 0 w 50"/>
              <a:gd name="T21" fmla="*/ 33 h 68"/>
              <a:gd name="T22" fmla="*/ 1 w 50"/>
              <a:gd name="T23" fmla="*/ 27 h 68"/>
              <a:gd name="T24" fmla="*/ 2 w 50"/>
              <a:gd name="T25" fmla="*/ 19 h 68"/>
              <a:gd name="T26" fmla="*/ 6 w 50"/>
              <a:gd name="T27" fmla="*/ 11 h 68"/>
              <a:gd name="T28" fmla="*/ 12 w 50"/>
              <a:gd name="T29" fmla="*/ 4 h 68"/>
              <a:gd name="T30" fmla="*/ 22 w 50"/>
              <a:gd name="T31" fmla="*/ 1 h 68"/>
              <a:gd name="T32" fmla="*/ 30 w 50"/>
              <a:gd name="T33" fmla="*/ 1 h 68"/>
              <a:gd name="T34" fmla="*/ 36 w 50"/>
              <a:gd name="T35" fmla="*/ 3 h 68"/>
              <a:gd name="T36" fmla="*/ 42 w 50"/>
              <a:gd name="T37" fmla="*/ 7 h 68"/>
              <a:gd name="T38" fmla="*/ 47 w 50"/>
              <a:gd name="T39" fmla="*/ 15 h 68"/>
              <a:gd name="T40" fmla="*/ 50 w 50"/>
              <a:gd name="T41" fmla="*/ 26 h 68"/>
              <a:gd name="T42" fmla="*/ 50 w 50"/>
              <a:gd name="T43" fmla="*/ 39 h 68"/>
              <a:gd name="T44" fmla="*/ 15 w 50"/>
              <a:gd name="T45" fmla="*/ 41 h 68"/>
              <a:gd name="T46" fmla="*/ 15 w 50"/>
              <a:gd name="T47" fmla="*/ 45 h 68"/>
              <a:gd name="T48" fmla="*/ 16 w 50"/>
              <a:gd name="T49" fmla="*/ 48 h 68"/>
              <a:gd name="T50" fmla="*/ 19 w 50"/>
              <a:gd name="T51" fmla="*/ 52 h 68"/>
              <a:gd name="T52" fmla="*/ 23 w 50"/>
              <a:gd name="T53" fmla="*/ 54 h 68"/>
              <a:gd name="T54" fmla="*/ 27 w 50"/>
              <a:gd name="T55" fmla="*/ 54 h 68"/>
              <a:gd name="T56" fmla="*/ 29 w 50"/>
              <a:gd name="T57" fmla="*/ 54 h 68"/>
              <a:gd name="T58" fmla="*/ 31 w 50"/>
              <a:gd name="T59" fmla="*/ 53 h 68"/>
              <a:gd name="T60" fmla="*/ 33 w 50"/>
              <a:gd name="T61" fmla="*/ 52 h 68"/>
              <a:gd name="T62" fmla="*/ 35 w 50"/>
              <a:gd name="T63" fmla="*/ 50 h 68"/>
              <a:gd name="T64" fmla="*/ 35 w 50"/>
              <a:gd name="T65" fmla="*/ 47 h 68"/>
              <a:gd name="T66" fmla="*/ 36 w 50"/>
              <a:gd name="T67" fmla="*/ 26 h 68"/>
              <a:gd name="T68" fmla="*/ 35 w 50"/>
              <a:gd name="T69" fmla="*/ 21 h 68"/>
              <a:gd name="T70" fmla="*/ 33 w 50"/>
              <a:gd name="T71" fmla="*/ 18 h 68"/>
              <a:gd name="T72" fmla="*/ 31 w 50"/>
              <a:gd name="T73" fmla="*/ 16 h 68"/>
              <a:gd name="T74" fmla="*/ 28 w 50"/>
              <a:gd name="T75" fmla="*/ 15 h 68"/>
              <a:gd name="T76" fmla="*/ 25 w 50"/>
              <a:gd name="T77" fmla="*/ 14 h 68"/>
              <a:gd name="T78" fmla="*/ 22 w 50"/>
              <a:gd name="T79" fmla="*/ 15 h 68"/>
              <a:gd name="T80" fmla="*/ 19 w 50"/>
              <a:gd name="T81" fmla="*/ 16 h 68"/>
              <a:gd name="T82" fmla="*/ 17 w 50"/>
              <a:gd name="T83" fmla="*/ 19 h 68"/>
              <a:gd name="T84" fmla="*/ 16 w 50"/>
              <a:gd name="T85" fmla="*/ 22 h 68"/>
              <a:gd name="T86" fmla="*/ 15 w 50"/>
              <a:gd name="T8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68">
                <a:moveTo>
                  <a:pt x="50" y="47"/>
                </a:moveTo>
                <a:lnTo>
                  <a:pt x="49" y="50"/>
                </a:lnTo>
                <a:lnTo>
                  <a:pt x="48" y="53"/>
                </a:lnTo>
                <a:lnTo>
                  <a:pt x="47" y="55"/>
                </a:lnTo>
                <a:lnTo>
                  <a:pt x="46" y="57"/>
                </a:lnTo>
                <a:lnTo>
                  <a:pt x="44" y="59"/>
                </a:lnTo>
                <a:lnTo>
                  <a:pt x="43" y="61"/>
                </a:lnTo>
                <a:lnTo>
                  <a:pt x="42" y="62"/>
                </a:lnTo>
                <a:lnTo>
                  <a:pt x="40" y="63"/>
                </a:lnTo>
                <a:lnTo>
                  <a:pt x="38" y="65"/>
                </a:lnTo>
                <a:lnTo>
                  <a:pt x="37" y="65"/>
                </a:lnTo>
                <a:lnTo>
                  <a:pt x="35" y="66"/>
                </a:lnTo>
                <a:lnTo>
                  <a:pt x="33" y="67"/>
                </a:lnTo>
                <a:lnTo>
                  <a:pt x="32" y="67"/>
                </a:lnTo>
                <a:lnTo>
                  <a:pt x="30" y="68"/>
                </a:lnTo>
                <a:lnTo>
                  <a:pt x="28" y="68"/>
                </a:lnTo>
                <a:lnTo>
                  <a:pt x="27" y="68"/>
                </a:lnTo>
                <a:lnTo>
                  <a:pt x="24" y="68"/>
                </a:lnTo>
                <a:lnTo>
                  <a:pt x="21" y="68"/>
                </a:lnTo>
                <a:lnTo>
                  <a:pt x="19" y="67"/>
                </a:lnTo>
                <a:lnTo>
                  <a:pt x="16" y="66"/>
                </a:lnTo>
                <a:lnTo>
                  <a:pt x="14" y="65"/>
                </a:lnTo>
                <a:lnTo>
                  <a:pt x="12" y="64"/>
                </a:lnTo>
                <a:lnTo>
                  <a:pt x="10" y="62"/>
                </a:lnTo>
                <a:lnTo>
                  <a:pt x="8" y="60"/>
                </a:lnTo>
                <a:lnTo>
                  <a:pt x="6" y="58"/>
                </a:lnTo>
                <a:lnTo>
                  <a:pt x="5" y="56"/>
                </a:lnTo>
                <a:lnTo>
                  <a:pt x="3" y="53"/>
                </a:lnTo>
                <a:lnTo>
                  <a:pt x="2" y="49"/>
                </a:lnTo>
                <a:lnTo>
                  <a:pt x="2" y="46"/>
                </a:lnTo>
                <a:lnTo>
                  <a:pt x="1" y="42"/>
                </a:lnTo>
                <a:lnTo>
                  <a:pt x="1" y="38"/>
                </a:lnTo>
                <a:lnTo>
                  <a:pt x="0" y="33"/>
                </a:lnTo>
                <a:lnTo>
                  <a:pt x="0" y="31"/>
                </a:lnTo>
                <a:lnTo>
                  <a:pt x="1" y="29"/>
                </a:lnTo>
                <a:lnTo>
                  <a:pt x="1" y="27"/>
                </a:lnTo>
                <a:lnTo>
                  <a:pt x="1" y="24"/>
                </a:lnTo>
                <a:lnTo>
                  <a:pt x="2" y="22"/>
                </a:lnTo>
                <a:lnTo>
                  <a:pt x="2" y="19"/>
                </a:lnTo>
                <a:lnTo>
                  <a:pt x="3" y="16"/>
                </a:lnTo>
                <a:lnTo>
                  <a:pt x="4" y="14"/>
                </a:lnTo>
                <a:lnTo>
                  <a:pt x="6" y="11"/>
                </a:lnTo>
                <a:lnTo>
                  <a:pt x="7" y="9"/>
                </a:lnTo>
                <a:lnTo>
                  <a:pt x="9" y="6"/>
                </a:lnTo>
                <a:lnTo>
                  <a:pt x="12" y="4"/>
                </a:lnTo>
                <a:lnTo>
                  <a:pt x="15" y="3"/>
                </a:lnTo>
                <a:lnTo>
                  <a:pt x="18" y="2"/>
                </a:lnTo>
                <a:lnTo>
                  <a:pt x="22" y="1"/>
                </a:lnTo>
                <a:lnTo>
                  <a:pt x="26" y="0"/>
                </a:lnTo>
                <a:lnTo>
                  <a:pt x="28" y="0"/>
                </a:lnTo>
                <a:lnTo>
                  <a:pt x="30" y="1"/>
                </a:lnTo>
                <a:lnTo>
                  <a:pt x="32" y="1"/>
                </a:lnTo>
                <a:lnTo>
                  <a:pt x="34" y="2"/>
                </a:lnTo>
                <a:lnTo>
                  <a:pt x="36" y="3"/>
                </a:lnTo>
                <a:lnTo>
                  <a:pt x="38" y="4"/>
                </a:lnTo>
                <a:lnTo>
                  <a:pt x="40" y="5"/>
                </a:lnTo>
                <a:lnTo>
                  <a:pt x="42" y="7"/>
                </a:lnTo>
                <a:lnTo>
                  <a:pt x="43" y="9"/>
                </a:lnTo>
                <a:lnTo>
                  <a:pt x="45" y="12"/>
                </a:lnTo>
                <a:lnTo>
                  <a:pt x="47" y="15"/>
                </a:lnTo>
                <a:lnTo>
                  <a:pt x="48" y="18"/>
                </a:lnTo>
                <a:lnTo>
                  <a:pt x="49" y="22"/>
                </a:lnTo>
                <a:lnTo>
                  <a:pt x="50" y="26"/>
                </a:lnTo>
                <a:lnTo>
                  <a:pt x="50" y="30"/>
                </a:lnTo>
                <a:lnTo>
                  <a:pt x="50" y="36"/>
                </a:lnTo>
                <a:lnTo>
                  <a:pt x="50" y="39"/>
                </a:lnTo>
                <a:lnTo>
                  <a:pt x="14" y="39"/>
                </a:lnTo>
                <a:lnTo>
                  <a:pt x="14" y="40"/>
                </a:lnTo>
                <a:lnTo>
                  <a:pt x="15" y="41"/>
                </a:lnTo>
                <a:lnTo>
                  <a:pt x="15" y="42"/>
                </a:lnTo>
                <a:lnTo>
                  <a:pt x="15" y="43"/>
                </a:lnTo>
                <a:lnTo>
                  <a:pt x="15" y="45"/>
                </a:lnTo>
                <a:lnTo>
                  <a:pt x="15" y="46"/>
                </a:lnTo>
                <a:lnTo>
                  <a:pt x="16" y="47"/>
                </a:lnTo>
                <a:lnTo>
                  <a:pt x="16" y="48"/>
                </a:lnTo>
                <a:lnTo>
                  <a:pt x="17" y="50"/>
                </a:lnTo>
                <a:lnTo>
                  <a:pt x="18" y="51"/>
                </a:lnTo>
                <a:lnTo>
                  <a:pt x="19" y="52"/>
                </a:lnTo>
                <a:lnTo>
                  <a:pt x="20" y="53"/>
                </a:lnTo>
                <a:lnTo>
                  <a:pt x="21" y="53"/>
                </a:lnTo>
                <a:lnTo>
                  <a:pt x="23" y="54"/>
                </a:lnTo>
                <a:lnTo>
                  <a:pt x="25" y="54"/>
                </a:lnTo>
                <a:lnTo>
                  <a:pt x="27" y="55"/>
                </a:lnTo>
                <a:lnTo>
                  <a:pt x="27" y="54"/>
                </a:lnTo>
                <a:lnTo>
                  <a:pt x="28" y="54"/>
                </a:lnTo>
                <a:lnTo>
                  <a:pt x="29" y="54"/>
                </a:lnTo>
                <a:lnTo>
                  <a:pt x="29" y="54"/>
                </a:lnTo>
                <a:lnTo>
                  <a:pt x="30" y="54"/>
                </a:lnTo>
                <a:lnTo>
                  <a:pt x="31" y="53"/>
                </a:lnTo>
                <a:lnTo>
                  <a:pt x="31" y="53"/>
                </a:lnTo>
                <a:lnTo>
                  <a:pt x="32" y="53"/>
                </a:lnTo>
                <a:lnTo>
                  <a:pt x="33" y="52"/>
                </a:lnTo>
                <a:lnTo>
                  <a:pt x="33" y="52"/>
                </a:lnTo>
                <a:lnTo>
                  <a:pt x="34" y="51"/>
                </a:lnTo>
                <a:lnTo>
                  <a:pt x="34" y="50"/>
                </a:lnTo>
                <a:lnTo>
                  <a:pt x="35" y="50"/>
                </a:lnTo>
                <a:lnTo>
                  <a:pt x="35" y="49"/>
                </a:lnTo>
                <a:lnTo>
                  <a:pt x="35" y="48"/>
                </a:lnTo>
                <a:lnTo>
                  <a:pt x="35" y="47"/>
                </a:lnTo>
                <a:lnTo>
                  <a:pt x="50" y="47"/>
                </a:lnTo>
                <a:close/>
                <a:moveTo>
                  <a:pt x="36" y="28"/>
                </a:moveTo>
                <a:lnTo>
                  <a:pt x="36" y="26"/>
                </a:lnTo>
                <a:lnTo>
                  <a:pt x="36" y="24"/>
                </a:lnTo>
                <a:lnTo>
                  <a:pt x="35" y="23"/>
                </a:lnTo>
                <a:lnTo>
                  <a:pt x="35" y="21"/>
                </a:lnTo>
                <a:lnTo>
                  <a:pt x="34" y="20"/>
                </a:lnTo>
                <a:lnTo>
                  <a:pt x="33" y="19"/>
                </a:lnTo>
                <a:lnTo>
                  <a:pt x="33" y="18"/>
                </a:lnTo>
                <a:lnTo>
                  <a:pt x="32" y="17"/>
                </a:lnTo>
                <a:lnTo>
                  <a:pt x="31" y="16"/>
                </a:lnTo>
                <a:lnTo>
                  <a:pt x="31" y="16"/>
                </a:lnTo>
                <a:lnTo>
                  <a:pt x="30" y="15"/>
                </a:lnTo>
                <a:lnTo>
                  <a:pt x="29" y="15"/>
                </a:lnTo>
                <a:lnTo>
                  <a:pt x="28" y="15"/>
                </a:lnTo>
                <a:lnTo>
                  <a:pt x="27" y="14"/>
                </a:lnTo>
                <a:lnTo>
                  <a:pt x="26" y="14"/>
                </a:lnTo>
                <a:lnTo>
                  <a:pt x="25" y="14"/>
                </a:lnTo>
                <a:lnTo>
                  <a:pt x="24" y="14"/>
                </a:lnTo>
                <a:lnTo>
                  <a:pt x="23" y="14"/>
                </a:lnTo>
                <a:lnTo>
                  <a:pt x="22" y="15"/>
                </a:lnTo>
                <a:lnTo>
                  <a:pt x="21" y="15"/>
                </a:lnTo>
                <a:lnTo>
                  <a:pt x="20" y="16"/>
                </a:lnTo>
                <a:lnTo>
                  <a:pt x="19" y="16"/>
                </a:lnTo>
                <a:lnTo>
                  <a:pt x="19" y="17"/>
                </a:lnTo>
                <a:lnTo>
                  <a:pt x="18" y="18"/>
                </a:lnTo>
                <a:lnTo>
                  <a:pt x="17" y="19"/>
                </a:lnTo>
                <a:lnTo>
                  <a:pt x="17" y="20"/>
                </a:lnTo>
                <a:lnTo>
                  <a:pt x="16" y="21"/>
                </a:lnTo>
                <a:lnTo>
                  <a:pt x="16" y="22"/>
                </a:lnTo>
                <a:lnTo>
                  <a:pt x="15" y="23"/>
                </a:lnTo>
                <a:lnTo>
                  <a:pt x="15" y="25"/>
                </a:lnTo>
                <a:lnTo>
                  <a:pt x="15" y="26"/>
                </a:lnTo>
                <a:lnTo>
                  <a:pt x="15" y="28"/>
                </a:lnTo>
                <a:lnTo>
                  <a:pt x="3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05" name="Freeform 201"/>
          <p:cNvSpPr>
            <a:spLocks/>
          </p:cNvSpPr>
          <p:nvPr/>
        </p:nvSpPr>
        <p:spPr bwMode="auto">
          <a:xfrm>
            <a:off x="2386013" y="3719513"/>
            <a:ext cx="76200" cy="104775"/>
          </a:xfrm>
          <a:custGeom>
            <a:avLst/>
            <a:gdLst>
              <a:gd name="T0" fmla="*/ 34 w 48"/>
              <a:gd name="T1" fmla="*/ 66 h 66"/>
              <a:gd name="T2" fmla="*/ 34 w 48"/>
              <a:gd name="T3" fmla="*/ 26 h 66"/>
              <a:gd name="T4" fmla="*/ 34 w 48"/>
              <a:gd name="T5" fmla="*/ 24 h 66"/>
              <a:gd name="T6" fmla="*/ 34 w 48"/>
              <a:gd name="T7" fmla="*/ 22 h 66"/>
              <a:gd name="T8" fmla="*/ 33 w 48"/>
              <a:gd name="T9" fmla="*/ 20 h 66"/>
              <a:gd name="T10" fmla="*/ 32 w 48"/>
              <a:gd name="T11" fmla="*/ 18 h 66"/>
              <a:gd name="T12" fmla="*/ 31 w 48"/>
              <a:gd name="T13" fmla="*/ 17 h 66"/>
              <a:gd name="T14" fmla="*/ 29 w 48"/>
              <a:gd name="T15" fmla="*/ 15 h 66"/>
              <a:gd name="T16" fmla="*/ 27 w 48"/>
              <a:gd name="T17" fmla="*/ 15 h 66"/>
              <a:gd name="T18" fmla="*/ 24 w 48"/>
              <a:gd name="T19" fmla="*/ 15 h 66"/>
              <a:gd name="T20" fmla="*/ 22 w 48"/>
              <a:gd name="T21" fmla="*/ 15 h 66"/>
              <a:gd name="T22" fmla="*/ 20 w 48"/>
              <a:gd name="T23" fmla="*/ 16 h 66"/>
              <a:gd name="T24" fmla="*/ 18 w 48"/>
              <a:gd name="T25" fmla="*/ 17 h 66"/>
              <a:gd name="T26" fmla="*/ 17 w 48"/>
              <a:gd name="T27" fmla="*/ 19 h 66"/>
              <a:gd name="T28" fmla="*/ 16 w 48"/>
              <a:gd name="T29" fmla="*/ 22 h 66"/>
              <a:gd name="T30" fmla="*/ 15 w 48"/>
              <a:gd name="T31" fmla="*/ 24 h 66"/>
              <a:gd name="T32" fmla="*/ 14 w 48"/>
              <a:gd name="T33" fmla="*/ 28 h 66"/>
              <a:gd name="T34" fmla="*/ 14 w 48"/>
              <a:gd name="T35" fmla="*/ 66 h 66"/>
              <a:gd name="T36" fmla="*/ 0 w 48"/>
              <a:gd name="T37" fmla="*/ 2 h 66"/>
              <a:gd name="T38" fmla="*/ 14 w 48"/>
              <a:gd name="T39" fmla="*/ 12 h 66"/>
              <a:gd name="T40" fmla="*/ 14 w 48"/>
              <a:gd name="T41" fmla="*/ 11 h 66"/>
              <a:gd name="T42" fmla="*/ 15 w 48"/>
              <a:gd name="T43" fmla="*/ 9 h 66"/>
              <a:gd name="T44" fmla="*/ 16 w 48"/>
              <a:gd name="T45" fmla="*/ 7 h 66"/>
              <a:gd name="T46" fmla="*/ 18 w 48"/>
              <a:gd name="T47" fmla="*/ 5 h 66"/>
              <a:gd name="T48" fmla="*/ 20 w 48"/>
              <a:gd name="T49" fmla="*/ 4 h 66"/>
              <a:gd name="T50" fmla="*/ 22 w 48"/>
              <a:gd name="T51" fmla="*/ 2 h 66"/>
              <a:gd name="T52" fmla="*/ 25 w 48"/>
              <a:gd name="T53" fmla="*/ 1 h 66"/>
              <a:gd name="T54" fmla="*/ 28 w 48"/>
              <a:gd name="T55" fmla="*/ 0 h 66"/>
              <a:gd name="T56" fmla="*/ 32 w 48"/>
              <a:gd name="T57" fmla="*/ 0 h 66"/>
              <a:gd name="T58" fmla="*/ 35 w 48"/>
              <a:gd name="T59" fmla="*/ 1 h 66"/>
              <a:gd name="T60" fmla="*/ 38 w 48"/>
              <a:gd name="T61" fmla="*/ 2 h 66"/>
              <a:gd name="T62" fmla="*/ 41 w 48"/>
              <a:gd name="T63" fmla="*/ 5 h 66"/>
              <a:gd name="T64" fmla="*/ 44 w 48"/>
              <a:gd name="T65" fmla="*/ 7 h 66"/>
              <a:gd name="T66" fmla="*/ 46 w 48"/>
              <a:gd name="T67" fmla="*/ 11 h 66"/>
              <a:gd name="T68" fmla="*/ 47 w 48"/>
              <a:gd name="T69" fmla="*/ 15 h 66"/>
              <a:gd name="T70" fmla="*/ 48 w 48"/>
              <a:gd name="T71" fmla="*/ 19 h 66"/>
              <a:gd name="T72" fmla="*/ 48 w 48"/>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66">
                <a:moveTo>
                  <a:pt x="48" y="66"/>
                </a:moveTo>
                <a:lnTo>
                  <a:pt x="34" y="66"/>
                </a:lnTo>
                <a:lnTo>
                  <a:pt x="34" y="27"/>
                </a:lnTo>
                <a:lnTo>
                  <a:pt x="34" y="26"/>
                </a:lnTo>
                <a:lnTo>
                  <a:pt x="34" y="25"/>
                </a:lnTo>
                <a:lnTo>
                  <a:pt x="34" y="24"/>
                </a:lnTo>
                <a:lnTo>
                  <a:pt x="34" y="23"/>
                </a:lnTo>
                <a:lnTo>
                  <a:pt x="34" y="22"/>
                </a:lnTo>
                <a:lnTo>
                  <a:pt x="34" y="21"/>
                </a:lnTo>
                <a:lnTo>
                  <a:pt x="33" y="20"/>
                </a:lnTo>
                <a:lnTo>
                  <a:pt x="33" y="19"/>
                </a:lnTo>
                <a:lnTo>
                  <a:pt x="32" y="18"/>
                </a:lnTo>
                <a:lnTo>
                  <a:pt x="32" y="17"/>
                </a:lnTo>
                <a:lnTo>
                  <a:pt x="31" y="17"/>
                </a:lnTo>
                <a:lnTo>
                  <a:pt x="30" y="16"/>
                </a:lnTo>
                <a:lnTo>
                  <a:pt x="29" y="15"/>
                </a:lnTo>
                <a:lnTo>
                  <a:pt x="28" y="15"/>
                </a:lnTo>
                <a:lnTo>
                  <a:pt x="27" y="15"/>
                </a:lnTo>
                <a:lnTo>
                  <a:pt x="25" y="15"/>
                </a:lnTo>
                <a:lnTo>
                  <a:pt x="24" y="15"/>
                </a:lnTo>
                <a:lnTo>
                  <a:pt x="23" y="15"/>
                </a:lnTo>
                <a:lnTo>
                  <a:pt x="22" y="15"/>
                </a:lnTo>
                <a:lnTo>
                  <a:pt x="21" y="16"/>
                </a:lnTo>
                <a:lnTo>
                  <a:pt x="20" y="16"/>
                </a:lnTo>
                <a:lnTo>
                  <a:pt x="19" y="17"/>
                </a:lnTo>
                <a:lnTo>
                  <a:pt x="18" y="17"/>
                </a:lnTo>
                <a:lnTo>
                  <a:pt x="18" y="18"/>
                </a:lnTo>
                <a:lnTo>
                  <a:pt x="17" y="19"/>
                </a:lnTo>
                <a:lnTo>
                  <a:pt x="16" y="20"/>
                </a:lnTo>
                <a:lnTo>
                  <a:pt x="16" y="22"/>
                </a:lnTo>
                <a:lnTo>
                  <a:pt x="15" y="23"/>
                </a:lnTo>
                <a:lnTo>
                  <a:pt x="15" y="24"/>
                </a:lnTo>
                <a:lnTo>
                  <a:pt x="14" y="26"/>
                </a:lnTo>
                <a:lnTo>
                  <a:pt x="14" y="28"/>
                </a:lnTo>
                <a:lnTo>
                  <a:pt x="14" y="30"/>
                </a:lnTo>
                <a:lnTo>
                  <a:pt x="14" y="66"/>
                </a:lnTo>
                <a:lnTo>
                  <a:pt x="0" y="66"/>
                </a:lnTo>
                <a:lnTo>
                  <a:pt x="0" y="2"/>
                </a:lnTo>
                <a:lnTo>
                  <a:pt x="14" y="2"/>
                </a:lnTo>
                <a:lnTo>
                  <a:pt x="14" y="12"/>
                </a:lnTo>
                <a:lnTo>
                  <a:pt x="14" y="12"/>
                </a:lnTo>
                <a:lnTo>
                  <a:pt x="14" y="11"/>
                </a:lnTo>
                <a:lnTo>
                  <a:pt x="15" y="10"/>
                </a:lnTo>
                <a:lnTo>
                  <a:pt x="15" y="9"/>
                </a:lnTo>
                <a:lnTo>
                  <a:pt x="16" y="8"/>
                </a:lnTo>
                <a:lnTo>
                  <a:pt x="16" y="7"/>
                </a:lnTo>
                <a:lnTo>
                  <a:pt x="17" y="6"/>
                </a:lnTo>
                <a:lnTo>
                  <a:pt x="18" y="5"/>
                </a:lnTo>
                <a:lnTo>
                  <a:pt x="19" y="4"/>
                </a:lnTo>
                <a:lnTo>
                  <a:pt x="20" y="4"/>
                </a:lnTo>
                <a:lnTo>
                  <a:pt x="21" y="3"/>
                </a:lnTo>
                <a:lnTo>
                  <a:pt x="22" y="2"/>
                </a:lnTo>
                <a:lnTo>
                  <a:pt x="23" y="2"/>
                </a:lnTo>
                <a:lnTo>
                  <a:pt x="25" y="1"/>
                </a:lnTo>
                <a:lnTo>
                  <a:pt x="26" y="1"/>
                </a:lnTo>
                <a:lnTo>
                  <a:pt x="28" y="0"/>
                </a:lnTo>
                <a:lnTo>
                  <a:pt x="30" y="0"/>
                </a:lnTo>
                <a:lnTo>
                  <a:pt x="32" y="0"/>
                </a:lnTo>
                <a:lnTo>
                  <a:pt x="33" y="1"/>
                </a:lnTo>
                <a:lnTo>
                  <a:pt x="35" y="1"/>
                </a:lnTo>
                <a:lnTo>
                  <a:pt x="37" y="2"/>
                </a:lnTo>
                <a:lnTo>
                  <a:pt x="38" y="2"/>
                </a:lnTo>
                <a:lnTo>
                  <a:pt x="40" y="3"/>
                </a:lnTo>
                <a:lnTo>
                  <a:pt x="41" y="5"/>
                </a:lnTo>
                <a:lnTo>
                  <a:pt x="43" y="6"/>
                </a:lnTo>
                <a:lnTo>
                  <a:pt x="44" y="7"/>
                </a:lnTo>
                <a:lnTo>
                  <a:pt x="45" y="9"/>
                </a:lnTo>
                <a:lnTo>
                  <a:pt x="46" y="11"/>
                </a:lnTo>
                <a:lnTo>
                  <a:pt x="46" y="12"/>
                </a:lnTo>
                <a:lnTo>
                  <a:pt x="47" y="15"/>
                </a:lnTo>
                <a:lnTo>
                  <a:pt x="48" y="17"/>
                </a:lnTo>
                <a:lnTo>
                  <a:pt x="48" y="19"/>
                </a:lnTo>
                <a:lnTo>
                  <a:pt x="48" y="22"/>
                </a:lnTo>
                <a:lnTo>
                  <a:pt x="4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06" name="Freeform 202"/>
          <p:cNvSpPr>
            <a:spLocks/>
          </p:cNvSpPr>
          <p:nvPr/>
        </p:nvSpPr>
        <p:spPr bwMode="auto">
          <a:xfrm>
            <a:off x="2473325" y="3695700"/>
            <a:ext cx="47625" cy="130175"/>
          </a:xfrm>
          <a:custGeom>
            <a:avLst/>
            <a:gdLst>
              <a:gd name="T0" fmla="*/ 30 w 30"/>
              <a:gd name="T1" fmla="*/ 17 h 82"/>
              <a:gd name="T2" fmla="*/ 21 w 30"/>
              <a:gd name="T3" fmla="*/ 29 h 82"/>
              <a:gd name="T4" fmla="*/ 21 w 30"/>
              <a:gd name="T5" fmla="*/ 65 h 82"/>
              <a:gd name="T6" fmla="*/ 21 w 30"/>
              <a:gd name="T7" fmla="*/ 66 h 82"/>
              <a:gd name="T8" fmla="*/ 21 w 30"/>
              <a:gd name="T9" fmla="*/ 67 h 82"/>
              <a:gd name="T10" fmla="*/ 22 w 30"/>
              <a:gd name="T11" fmla="*/ 68 h 82"/>
              <a:gd name="T12" fmla="*/ 22 w 30"/>
              <a:gd name="T13" fmla="*/ 68 h 82"/>
              <a:gd name="T14" fmla="*/ 23 w 30"/>
              <a:gd name="T15" fmla="*/ 69 h 82"/>
              <a:gd name="T16" fmla="*/ 24 w 30"/>
              <a:gd name="T17" fmla="*/ 69 h 82"/>
              <a:gd name="T18" fmla="*/ 26 w 30"/>
              <a:gd name="T19" fmla="*/ 69 h 82"/>
              <a:gd name="T20" fmla="*/ 27 w 30"/>
              <a:gd name="T21" fmla="*/ 69 h 82"/>
              <a:gd name="T22" fmla="*/ 28 w 30"/>
              <a:gd name="T23" fmla="*/ 69 h 82"/>
              <a:gd name="T24" fmla="*/ 28 w 30"/>
              <a:gd name="T25" fmla="*/ 69 h 82"/>
              <a:gd name="T26" fmla="*/ 28 w 30"/>
              <a:gd name="T27" fmla="*/ 69 h 82"/>
              <a:gd name="T28" fmla="*/ 29 w 30"/>
              <a:gd name="T29" fmla="*/ 69 h 82"/>
              <a:gd name="T30" fmla="*/ 29 w 30"/>
              <a:gd name="T31" fmla="*/ 69 h 82"/>
              <a:gd name="T32" fmla="*/ 29 w 30"/>
              <a:gd name="T33" fmla="*/ 69 h 82"/>
              <a:gd name="T34" fmla="*/ 30 w 30"/>
              <a:gd name="T35" fmla="*/ 69 h 82"/>
              <a:gd name="T36" fmla="*/ 30 w 30"/>
              <a:gd name="T37" fmla="*/ 82 h 82"/>
              <a:gd name="T38" fmla="*/ 29 w 30"/>
              <a:gd name="T39" fmla="*/ 82 h 82"/>
              <a:gd name="T40" fmla="*/ 28 w 30"/>
              <a:gd name="T41" fmla="*/ 82 h 82"/>
              <a:gd name="T42" fmla="*/ 27 w 30"/>
              <a:gd name="T43" fmla="*/ 82 h 82"/>
              <a:gd name="T44" fmla="*/ 27 w 30"/>
              <a:gd name="T45" fmla="*/ 82 h 82"/>
              <a:gd name="T46" fmla="*/ 26 w 30"/>
              <a:gd name="T47" fmla="*/ 82 h 82"/>
              <a:gd name="T48" fmla="*/ 25 w 30"/>
              <a:gd name="T49" fmla="*/ 82 h 82"/>
              <a:gd name="T50" fmla="*/ 24 w 30"/>
              <a:gd name="T51" fmla="*/ 82 h 82"/>
              <a:gd name="T52" fmla="*/ 23 w 30"/>
              <a:gd name="T53" fmla="*/ 82 h 82"/>
              <a:gd name="T54" fmla="*/ 19 w 30"/>
              <a:gd name="T55" fmla="*/ 82 h 82"/>
              <a:gd name="T56" fmla="*/ 16 w 30"/>
              <a:gd name="T57" fmla="*/ 82 h 82"/>
              <a:gd name="T58" fmla="*/ 13 w 30"/>
              <a:gd name="T59" fmla="*/ 80 h 82"/>
              <a:gd name="T60" fmla="*/ 11 w 30"/>
              <a:gd name="T61" fmla="*/ 79 h 82"/>
              <a:gd name="T62" fmla="*/ 9 w 30"/>
              <a:gd name="T63" fmla="*/ 77 h 82"/>
              <a:gd name="T64" fmla="*/ 8 w 30"/>
              <a:gd name="T65" fmla="*/ 75 h 82"/>
              <a:gd name="T66" fmla="*/ 8 w 30"/>
              <a:gd name="T67" fmla="*/ 72 h 82"/>
              <a:gd name="T68" fmla="*/ 7 w 30"/>
              <a:gd name="T69" fmla="*/ 70 h 82"/>
              <a:gd name="T70" fmla="*/ 7 w 30"/>
              <a:gd name="T71" fmla="*/ 29 h 82"/>
              <a:gd name="T72" fmla="*/ 0 w 30"/>
              <a:gd name="T73" fmla="*/ 17 h 82"/>
              <a:gd name="T74" fmla="*/ 7 w 30"/>
              <a:gd name="T75" fmla="*/ 0 h 82"/>
              <a:gd name="T76" fmla="*/ 21 w 30"/>
              <a:gd name="T77"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82">
                <a:moveTo>
                  <a:pt x="21" y="17"/>
                </a:moveTo>
                <a:lnTo>
                  <a:pt x="30" y="17"/>
                </a:lnTo>
                <a:lnTo>
                  <a:pt x="30" y="29"/>
                </a:lnTo>
                <a:lnTo>
                  <a:pt x="21" y="29"/>
                </a:lnTo>
                <a:lnTo>
                  <a:pt x="21" y="64"/>
                </a:lnTo>
                <a:lnTo>
                  <a:pt x="21" y="65"/>
                </a:lnTo>
                <a:lnTo>
                  <a:pt x="21" y="65"/>
                </a:lnTo>
                <a:lnTo>
                  <a:pt x="21" y="66"/>
                </a:lnTo>
                <a:lnTo>
                  <a:pt x="21" y="66"/>
                </a:lnTo>
                <a:lnTo>
                  <a:pt x="21" y="67"/>
                </a:lnTo>
                <a:lnTo>
                  <a:pt x="21" y="67"/>
                </a:lnTo>
                <a:lnTo>
                  <a:pt x="22" y="68"/>
                </a:lnTo>
                <a:lnTo>
                  <a:pt x="22" y="68"/>
                </a:lnTo>
                <a:lnTo>
                  <a:pt x="22" y="68"/>
                </a:lnTo>
                <a:lnTo>
                  <a:pt x="23" y="68"/>
                </a:lnTo>
                <a:lnTo>
                  <a:pt x="23" y="69"/>
                </a:lnTo>
                <a:lnTo>
                  <a:pt x="24" y="69"/>
                </a:lnTo>
                <a:lnTo>
                  <a:pt x="24" y="69"/>
                </a:lnTo>
                <a:lnTo>
                  <a:pt x="25" y="69"/>
                </a:lnTo>
                <a:lnTo>
                  <a:pt x="26" y="69"/>
                </a:lnTo>
                <a:lnTo>
                  <a:pt x="27" y="69"/>
                </a:lnTo>
                <a:lnTo>
                  <a:pt x="27" y="69"/>
                </a:lnTo>
                <a:lnTo>
                  <a:pt x="27" y="69"/>
                </a:lnTo>
                <a:lnTo>
                  <a:pt x="28" y="69"/>
                </a:lnTo>
                <a:lnTo>
                  <a:pt x="28" y="69"/>
                </a:lnTo>
                <a:lnTo>
                  <a:pt x="28" y="69"/>
                </a:lnTo>
                <a:lnTo>
                  <a:pt x="28" y="69"/>
                </a:lnTo>
                <a:lnTo>
                  <a:pt x="28" y="69"/>
                </a:lnTo>
                <a:lnTo>
                  <a:pt x="29" y="69"/>
                </a:lnTo>
                <a:lnTo>
                  <a:pt x="29" y="69"/>
                </a:lnTo>
                <a:lnTo>
                  <a:pt x="29" y="69"/>
                </a:lnTo>
                <a:lnTo>
                  <a:pt x="29" y="69"/>
                </a:lnTo>
                <a:lnTo>
                  <a:pt x="29" y="69"/>
                </a:lnTo>
                <a:lnTo>
                  <a:pt x="29" y="69"/>
                </a:lnTo>
                <a:lnTo>
                  <a:pt x="30" y="69"/>
                </a:lnTo>
                <a:lnTo>
                  <a:pt x="30" y="69"/>
                </a:lnTo>
                <a:lnTo>
                  <a:pt x="30" y="69"/>
                </a:lnTo>
                <a:lnTo>
                  <a:pt x="30" y="82"/>
                </a:lnTo>
                <a:lnTo>
                  <a:pt x="30" y="82"/>
                </a:lnTo>
                <a:lnTo>
                  <a:pt x="29" y="82"/>
                </a:lnTo>
                <a:lnTo>
                  <a:pt x="29" y="82"/>
                </a:lnTo>
                <a:lnTo>
                  <a:pt x="28" y="82"/>
                </a:lnTo>
                <a:lnTo>
                  <a:pt x="28" y="82"/>
                </a:lnTo>
                <a:lnTo>
                  <a:pt x="27" y="82"/>
                </a:lnTo>
                <a:lnTo>
                  <a:pt x="27" y="82"/>
                </a:lnTo>
                <a:lnTo>
                  <a:pt x="27" y="82"/>
                </a:lnTo>
                <a:lnTo>
                  <a:pt x="26" y="82"/>
                </a:lnTo>
                <a:lnTo>
                  <a:pt x="26" y="82"/>
                </a:lnTo>
                <a:lnTo>
                  <a:pt x="25" y="82"/>
                </a:lnTo>
                <a:lnTo>
                  <a:pt x="25" y="82"/>
                </a:lnTo>
                <a:lnTo>
                  <a:pt x="25" y="82"/>
                </a:lnTo>
                <a:lnTo>
                  <a:pt x="24" y="82"/>
                </a:lnTo>
                <a:lnTo>
                  <a:pt x="24" y="82"/>
                </a:lnTo>
                <a:lnTo>
                  <a:pt x="23" y="82"/>
                </a:lnTo>
                <a:lnTo>
                  <a:pt x="22" y="82"/>
                </a:lnTo>
                <a:lnTo>
                  <a:pt x="19" y="82"/>
                </a:lnTo>
                <a:lnTo>
                  <a:pt x="17" y="82"/>
                </a:lnTo>
                <a:lnTo>
                  <a:pt x="16" y="82"/>
                </a:lnTo>
                <a:lnTo>
                  <a:pt x="14" y="81"/>
                </a:lnTo>
                <a:lnTo>
                  <a:pt x="13" y="80"/>
                </a:lnTo>
                <a:lnTo>
                  <a:pt x="12" y="80"/>
                </a:lnTo>
                <a:lnTo>
                  <a:pt x="11" y="79"/>
                </a:lnTo>
                <a:lnTo>
                  <a:pt x="10" y="78"/>
                </a:lnTo>
                <a:lnTo>
                  <a:pt x="9" y="77"/>
                </a:lnTo>
                <a:lnTo>
                  <a:pt x="9" y="76"/>
                </a:lnTo>
                <a:lnTo>
                  <a:pt x="8" y="75"/>
                </a:lnTo>
                <a:lnTo>
                  <a:pt x="8" y="74"/>
                </a:lnTo>
                <a:lnTo>
                  <a:pt x="8" y="72"/>
                </a:lnTo>
                <a:lnTo>
                  <a:pt x="7" y="71"/>
                </a:lnTo>
                <a:lnTo>
                  <a:pt x="7" y="70"/>
                </a:lnTo>
                <a:lnTo>
                  <a:pt x="7" y="68"/>
                </a:lnTo>
                <a:lnTo>
                  <a:pt x="7" y="29"/>
                </a:lnTo>
                <a:lnTo>
                  <a:pt x="0" y="29"/>
                </a:lnTo>
                <a:lnTo>
                  <a:pt x="0" y="17"/>
                </a:lnTo>
                <a:lnTo>
                  <a:pt x="7" y="17"/>
                </a:lnTo>
                <a:lnTo>
                  <a:pt x="7" y="0"/>
                </a:lnTo>
                <a:lnTo>
                  <a:pt x="21" y="0"/>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07" name="Freeform 203"/>
          <p:cNvSpPr>
            <a:spLocks/>
          </p:cNvSpPr>
          <p:nvPr/>
        </p:nvSpPr>
        <p:spPr bwMode="auto">
          <a:xfrm>
            <a:off x="1111250" y="4181475"/>
            <a:ext cx="100013" cy="144463"/>
          </a:xfrm>
          <a:custGeom>
            <a:avLst/>
            <a:gdLst>
              <a:gd name="T0" fmla="*/ 48 w 63"/>
              <a:gd name="T1" fmla="*/ 28 h 91"/>
              <a:gd name="T2" fmla="*/ 47 w 63"/>
              <a:gd name="T3" fmla="*/ 24 h 91"/>
              <a:gd name="T4" fmla="*/ 45 w 63"/>
              <a:gd name="T5" fmla="*/ 21 h 91"/>
              <a:gd name="T6" fmla="*/ 41 w 63"/>
              <a:gd name="T7" fmla="*/ 18 h 91"/>
              <a:gd name="T8" fmla="*/ 37 w 63"/>
              <a:gd name="T9" fmla="*/ 16 h 91"/>
              <a:gd name="T10" fmla="*/ 31 w 63"/>
              <a:gd name="T11" fmla="*/ 15 h 91"/>
              <a:gd name="T12" fmla="*/ 27 w 63"/>
              <a:gd name="T13" fmla="*/ 17 h 91"/>
              <a:gd name="T14" fmla="*/ 23 w 63"/>
              <a:gd name="T15" fmla="*/ 20 h 91"/>
              <a:gd name="T16" fmla="*/ 19 w 63"/>
              <a:gd name="T17" fmla="*/ 25 h 91"/>
              <a:gd name="T18" fmla="*/ 16 w 63"/>
              <a:gd name="T19" fmla="*/ 34 h 91"/>
              <a:gd name="T20" fmla="*/ 15 w 63"/>
              <a:gd name="T21" fmla="*/ 46 h 91"/>
              <a:gd name="T22" fmla="*/ 16 w 63"/>
              <a:gd name="T23" fmla="*/ 54 h 91"/>
              <a:gd name="T24" fmla="*/ 17 w 63"/>
              <a:gd name="T25" fmla="*/ 62 h 91"/>
              <a:gd name="T26" fmla="*/ 20 w 63"/>
              <a:gd name="T27" fmla="*/ 68 h 91"/>
              <a:gd name="T28" fmla="*/ 25 w 63"/>
              <a:gd name="T29" fmla="*/ 73 h 91"/>
              <a:gd name="T30" fmla="*/ 30 w 63"/>
              <a:gd name="T31" fmla="*/ 75 h 91"/>
              <a:gd name="T32" fmla="*/ 36 w 63"/>
              <a:gd name="T33" fmla="*/ 75 h 91"/>
              <a:gd name="T34" fmla="*/ 40 w 63"/>
              <a:gd name="T35" fmla="*/ 73 h 91"/>
              <a:gd name="T36" fmla="*/ 43 w 63"/>
              <a:gd name="T37" fmla="*/ 71 h 91"/>
              <a:gd name="T38" fmla="*/ 46 w 63"/>
              <a:gd name="T39" fmla="*/ 67 h 91"/>
              <a:gd name="T40" fmla="*/ 48 w 63"/>
              <a:gd name="T41" fmla="*/ 63 h 91"/>
              <a:gd name="T42" fmla="*/ 63 w 63"/>
              <a:gd name="T43" fmla="*/ 59 h 91"/>
              <a:gd name="T44" fmla="*/ 61 w 63"/>
              <a:gd name="T45" fmla="*/ 69 h 91"/>
              <a:gd name="T46" fmla="*/ 57 w 63"/>
              <a:gd name="T47" fmla="*/ 77 h 91"/>
              <a:gd name="T48" fmla="*/ 51 w 63"/>
              <a:gd name="T49" fmla="*/ 84 h 91"/>
              <a:gd name="T50" fmla="*/ 44 w 63"/>
              <a:gd name="T51" fmla="*/ 89 h 91"/>
              <a:gd name="T52" fmla="*/ 36 w 63"/>
              <a:gd name="T53" fmla="*/ 91 h 91"/>
              <a:gd name="T54" fmla="*/ 26 w 63"/>
              <a:gd name="T55" fmla="*/ 90 h 91"/>
              <a:gd name="T56" fmla="*/ 17 w 63"/>
              <a:gd name="T57" fmla="*/ 86 h 91"/>
              <a:gd name="T58" fmla="*/ 9 w 63"/>
              <a:gd name="T59" fmla="*/ 79 h 91"/>
              <a:gd name="T60" fmla="*/ 4 w 63"/>
              <a:gd name="T61" fmla="*/ 69 h 91"/>
              <a:gd name="T62" fmla="*/ 1 w 63"/>
              <a:gd name="T63" fmla="*/ 56 h 91"/>
              <a:gd name="T64" fmla="*/ 0 w 63"/>
              <a:gd name="T65" fmla="*/ 40 h 91"/>
              <a:gd name="T66" fmla="*/ 3 w 63"/>
              <a:gd name="T67" fmla="*/ 25 h 91"/>
              <a:gd name="T68" fmla="*/ 7 w 63"/>
              <a:gd name="T69" fmla="*/ 14 h 91"/>
              <a:gd name="T70" fmla="*/ 14 w 63"/>
              <a:gd name="T71" fmla="*/ 6 h 91"/>
              <a:gd name="T72" fmla="*/ 23 w 63"/>
              <a:gd name="T73" fmla="*/ 1 h 91"/>
              <a:gd name="T74" fmla="*/ 33 w 63"/>
              <a:gd name="T75" fmla="*/ 0 h 91"/>
              <a:gd name="T76" fmla="*/ 43 w 63"/>
              <a:gd name="T77" fmla="*/ 1 h 91"/>
              <a:gd name="T78" fmla="*/ 51 w 63"/>
              <a:gd name="T79" fmla="*/ 6 h 91"/>
              <a:gd name="T80" fmla="*/ 57 w 63"/>
              <a:gd name="T81" fmla="*/ 12 h 91"/>
              <a:gd name="T82" fmla="*/ 61 w 63"/>
              <a:gd name="T83" fmla="*/ 20 h 91"/>
              <a:gd name="T84" fmla="*/ 63 w 63"/>
              <a:gd name="T85" fmla="*/ 2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 h="91">
                <a:moveTo>
                  <a:pt x="49" y="30"/>
                </a:moveTo>
                <a:lnTo>
                  <a:pt x="48" y="29"/>
                </a:lnTo>
                <a:lnTo>
                  <a:pt x="48" y="28"/>
                </a:lnTo>
                <a:lnTo>
                  <a:pt x="48" y="27"/>
                </a:lnTo>
                <a:lnTo>
                  <a:pt x="47" y="26"/>
                </a:lnTo>
                <a:lnTo>
                  <a:pt x="47" y="24"/>
                </a:lnTo>
                <a:lnTo>
                  <a:pt x="46" y="23"/>
                </a:lnTo>
                <a:lnTo>
                  <a:pt x="45" y="22"/>
                </a:lnTo>
                <a:lnTo>
                  <a:pt x="45" y="21"/>
                </a:lnTo>
                <a:lnTo>
                  <a:pt x="44" y="20"/>
                </a:lnTo>
                <a:lnTo>
                  <a:pt x="43" y="19"/>
                </a:lnTo>
                <a:lnTo>
                  <a:pt x="41" y="18"/>
                </a:lnTo>
                <a:lnTo>
                  <a:pt x="40" y="17"/>
                </a:lnTo>
                <a:lnTo>
                  <a:pt x="39" y="16"/>
                </a:lnTo>
                <a:lnTo>
                  <a:pt x="37" y="16"/>
                </a:lnTo>
                <a:lnTo>
                  <a:pt x="35" y="15"/>
                </a:lnTo>
                <a:lnTo>
                  <a:pt x="33" y="15"/>
                </a:lnTo>
                <a:lnTo>
                  <a:pt x="31" y="15"/>
                </a:lnTo>
                <a:lnTo>
                  <a:pt x="30" y="16"/>
                </a:lnTo>
                <a:lnTo>
                  <a:pt x="28" y="16"/>
                </a:lnTo>
                <a:lnTo>
                  <a:pt x="27" y="17"/>
                </a:lnTo>
                <a:lnTo>
                  <a:pt x="26" y="17"/>
                </a:lnTo>
                <a:lnTo>
                  <a:pt x="24" y="18"/>
                </a:lnTo>
                <a:lnTo>
                  <a:pt x="23" y="20"/>
                </a:lnTo>
                <a:lnTo>
                  <a:pt x="21" y="21"/>
                </a:lnTo>
                <a:lnTo>
                  <a:pt x="20" y="23"/>
                </a:lnTo>
                <a:lnTo>
                  <a:pt x="19" y="25"/>
                </a:lnTo>
                <a:lnTo>
                  <a:pt x="18" y="28"/>
                </a:lnTo>
                <a:lnTo>
                  <a:pt x="17" y="30"/>
                </a:lnTo>
                <a:lnTo>
                  <a:pt x="16" y="34"/>
                </a:lnTo>
                <a:lnTo>
                  <a:pt x="16" y="37"/>
                </a:lnTo>
                <a:lnTo>
                  <a:pt x="15" y="41"/>
                </a:lnTo>
                <a:lnTo>
                  <a:pt x="15" y="46"/>
                </a:lnTo>
                <a:lnTo>
                  <a:pt x="15" y="48"/>
                </a:lnTo>
                <a:lnTo>
                  <a:pt x="15" y="51"/>
                </a:lnTo>
                <a:lnTo>
                  <a:pt x="16" y="54"/>
                </a:lnTo>
                <a:lnTo>
                  <a:pt x="16" y="57"/>
                </a:lnTo>
                <a:lnTo>
                  <a:pt x="17" y="59"/>
                </a:lnTo>
                <a:lnTo>
                  <a:pt x="17" y="62"/>
                </a:lnTo>
                <a:lnTo>
                  <a:pt x="18" y="64"/>
                </a:lnTo>
                <a:lnTo>
                  <a:pt x="19" y="66"/>
                </a:lnTo>
                <a:lnTo>
                  <a:pt x="20" y="68"/>
                </a:lnTo>
                <a:lnTo>
                  <a:pt x="22" y="70"/>
                </a:lnTo>
                <a:lnTo>
                  <a:pt x="23" y="71"/>
                </a:lnTo>
                <a:lnTo>
                  <a:pt x="25" y="73"/>
                </a:lnTo>
                <a:lnTo>
                  <a:pt x="26" y="74"/>
                </a:lnTo>
                <a:lnTo>
                  <a:pt x="28" y="74"/>
                </a:lnTo>
                <a:lnTo>
                  <a:pt x="30" y="75"/>
                </a:lnTo>
                <a:lnTo>
                  <a:pt x="33" y="75"/>
                </a:lnTo>
                <a:lnTo>
                  <a:pt x="34" y="75"/>
                </a:lnTo>
                <a:lnTo>
                  <a:pt x="36" y="75"/>
                </a:lnTo>
                <a:lnTo>
                  <a:pt x="37" y="75"/>
                </a:lnTo>
                <a:lnTo>
                  <a:pt x="38" y="74"/>
                </a:lnTo>
                <a:lnTo>
                  <a:pt x="40" y="73"/>
                </a:lnTo>
                <a:lnTo>
                  <a:pt x="41" y="73"/>
                </a:lnTo>
                <a:lnTo>
                  <a:pt x="42" y="72"/>
                </a:lnTo>
                <a:lnTo>
                  <a:pt x="43" y="71"/>
                </a:lnTo>
                <a:lnTo>
                  <a:pt x="44" y="70"/>
                </a:lnTo>
                <a:lnTo>
                  <a:pt x="45" y="69"/>
                </a:lnTo>
                <a:lnTo>
                  <a:pt x="46" y="67"/>
                </a:lnTo>
                <a:lnTo>
                  <a:pt x="46" y="66"/>
                </a:lnTo>
                <a:lnTo>
                  <a:pt x="47" y="64"/>
                </a:lnTo>
                <a:lnTo>
                  <a:pt x="48" y="63"/>
                </a:lnTo>
                <a:lnTo>
                  <a:pt x="48" y="61"/>
                </a:lnTo>
                <a:lnTo>
                  <a:pt x="49" y="59"/>
                </a:lnTo>
                <a:lnTo>
                  <a:pt x="63" y="59"/>
                </a:lnTo>
                <a:lnTo>
                  <a:pt x="63" y="62"/>
                </a:lnTo>
                <a:lnTo>
                  <a:pt x="62" y="66"/>
                </a:lnTo>
                <a:lnTo>
                  <a:pt x="61" y="69"/>
                </a:lnTo>
                <a:lnTo>
                  <a:pt x="60" y="72"/>
                </a:lnTo>
                <a:lnTo>
                  <a:pt x="58" y="75"/>
                </a:lnTo>
                <a:lnTo>
                  <a:pt x="57" y="77"/>
                </a:lnTo>
                <a:lnTo>
                  <a:pt x="55" y="80"/>
                </a:lnTo>
                <a:lnTo>
                  <a:pt x="53" y="82"/>
                </a:lnTo>
                <a:lnTo>
                  <a:pt x="51" y="84"/>
                </a:lnTo>
                <a:lnTo>
                  <a:pt x="49" y="86"/>
                </a:lnTo>
                <a:lnTo>
                  <a:pt x="47" y="87"/>
                </a:lnTo>
                <a:lnTo>
                  <a:pt x="44" y="89"/>
                </a:lnTo>
                <a:lnTo>
                  <a:pt x="42" y="90"/>
                </a:lnTo>
                <a:lnTo>
                  <a:pt x="39" y="90"/>
                </a:lnTo>
                <a:lnTo>
                  <a:pt x="36" y="91"/>
                </a:lnTo>
                <a:lnTo>
                  <a:pt x="33" y="91"/>
                </a:lnTo>
                <a:lnTo>
                  <a:pt x="29" y="91"/>
                </a:lnTo>
                <a:lnTo>
                  <a:pt x="26" y="90"/>
                </a:lnTo>
                <a:lnTo>
                  <a:pt x="23" y="89"/>
                </a:lnTo>
                <a:lnTo>
                  <a:pt x="20" y="88"/>
                </a:lnTo>
                <a:lnTo>
                  <a:pt x="17" y="86"/>
                </a:lnTo>
                <a:lnTo>
                  <a:pt x="14" y="84"/>
                </a:lnTo>
                <a:lnTo>
                  <a:pt x="11" y="82"/>
                </a:lnTo>
                <a:lnTo>
                  <a:pt x="9" y="79"/>
                </a:lnTo>
                <a:lnTo>
                  <a:pt x="7" y="76"/>
                </a:lnTo>
                <a:lnTo>
                  <a:pt x="5" y="73"/>
                </a:lnTo>
                <a:lnTo>
                  <a:pt x="4" y="69"/>
                </a:lnTo>
                <a:lnTo>
                  <a:pt x="3" y="65"/>
                </a:lnTo>
                <a:lnTo>
                  <a:pt x="1" y="61"/>
                </a:lnTo>
                <a:lnTo>
                  <a:pt x="1" y="56"/>
                </a:lnTo>
                <a:lnTo>
                  <a:pt x="0" y="51"/>
                </a:lnTo>
                <a:lnTo>
                  <a:pt x="0" y="45"/>
                </a:lnTo>
                <a:lnTo>
                  <a:pt x="0" y="40"/>
                </a:lnTo>
                <a:lnTo>
                  <a:pt x="1" y="35"/>
                </a:lnTo>
                <a:lnTo>
                  <a:pt x="2" y="30"/>
                </a:lnTo>
                <a:lnTo>
                  <a:pt x="3" y="25"/>
                </a:lnTo>
                <a:lnTo>
                  <a:pt x="4" y="21"/>
                </a:lnTo>
                <a:lnTo>
                  <a:pt x="6" y="18"/>
                </a:lnTo>
                <a:lnTo>
                  <a:pt x="7" y="14"/>
                </a:lnTo>
                <a:lnTo>
                  <a:pt x="10" y="11"/>
                </a:lnTo>
                <a:lnTo>
                  <a:pt x="12" y="8"/>
                </a:lnTo>
                <a:lnTo>
                  <a:pt x="14" y="6"/>
                </a:lnTo>
                <a:lnTo>
                  <a:pt x="17" y="4"/>
                </a:lnTo>
                <a:lnTo>
                  <a:pt x="20" y="2"/>
                </a:lnTo>
                <a:lnTo>
                  <a:pt x="23" y="1"/>
                </a:lnTo>
                <a:lnTo>
                  <a:pt x="26" y="0"/>
                </a:lnTo>
                <a:lnTo>
                  <a:pt x="29" y="0"/>
                </a:lnTo>
                <a:lnTo>
                  <a:pt x="33" y="0"/>
                </a:lnTo>
                <a:lnTo>
                  <a:pt x="36" y="0"/>
                </a:lnTo>
                <a:lnTo>
                  <a:pt x="40" y="0"/>
                </a:lnTo>
                <a:lnTo>
                  <a:pt x="43" y="1"/>
                </a:lnTo>
                <a:lnTo>
                  <a:pt x="46" y="3"/>
                </a:lnTo>
                <a:lnTo>
                  <a:pt x="49" y="4"/>
                </a:lnTo>
                <a:lnTo>
                  <a:pt x="51" y="6"/>
                </a:lnTo>
                <a:lnTo>
                  <a:pt x="54" y="8"/>
                </a:lnTo>
                <a:lnTo>
                  <a:pt x="56" y="10"/>
                </a:lnTo>
                <a:lnTo>
                  <a:pt x="57" y="12"/>
                </a:lnTo>
                <a:lnTo>
                  <a:pt x="59" y="15"/>
                </a:lnTo>
                <a:lnTo>
                  <a:pt x="60" y="17"/>
                </a:lnTo>
                <a:lnTo>
                  <a:pt x="61" y="20"/>
                </a:lnTo>
                <a:lnTo>
                  <a:pt x="62" y="23"/>
                </a:lnTo>
                <a:lnTo>
                  <a:pt x="63" y="25"/>
                </a:lnTo>
                <a:lnTo>
                  <a:pt x="63" y="28"/>
                </a:lnTo>
                <a:lnTo>
                  <a:pt x="63" y="30"/>
                </a:lnTo>
                <a:lnTo>
                  <a:pt x="4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08" name="Freeform 204"/>
          <p:cNvSpPr>
            <a:spLocks noEditPoints="1"/>
          </p:cNvSpPr>
          <p:nvPr/>
        </p:nvSpPr>
        <p:spPr bwMode="auto">
          <a:xfrm>
            <a:off x="1222375" y="4217988"/>
            <a:ext cx="85725" cy="106362"/>
          </a:xfrm>
          <a:custGeom>
            <a:avLst/>
            <a:gdLst>
              <a:gd name="T0" fmla="*/ 22 w 54"/>
              <a:gd name="T1" fmla="*/ 67 h 67"/>
              <a:gd name="T2" fmla="*/ 15 w 54"/>
              <a:gd name="T3" fmla="*/ 64 h 67"/>
              <a:gd name="T4" fmla="*/ 9 w 54"/>
              <a:gd name="T5" fmla="*/ 59 h 67"/>
              <a:gd name="T6" fmla="*/ 4 w 54"/>
              <a:gd name="T7" fmla="*/ 52 h 67"/>
              <a:gd name="T8" fmla="*/ 1 w 54"/>
              <a:gd name="T9" fmla="*/ 41 h 67"/>
              <a:gd name="T10" fmla="*/ 1 w 54"/>
              <a:gd name="T11" fmla="*/ 29 h 67"/>
              <a:gd name="T12" fmla="*/ 3 w 54"/>
              <a:gd name="T13" fmla="*/ 18 h 67"/>
              <a:gd name="T14" fmla="*/ 7 w 54"/>
              <a:gd name="T15" fmla="*/ 10 h 67"/>
              <a:gd name="T16" fmla="*/ 13 w 54"/>
              <a:gd name="T17" fmla="*/ 4 h 67"/>
              <a:gd name="T18" fmla="*/ 20 w 54"/>
              <a:gd name="T19" fmla="*/ 1 h 67"/>
              <a:gd name="T20" fmla="*/ 27 w 54"/>
              <a:gd name="T21" fmla="*/ 0 h 67"/>
              <a:gd name="T22" fmla="*/ 35 w 54"/>
              <a:gd name="T23" fmla="*/ 1 h 67"/>
              <a:gd name="T24" fmla="*/ 42 w 54"/>
              <a:gd name="T25" fmla="*/ 4 h 67"/>
              <a:gd name="T26" fmla="*/ 48 w 54"/>
              <a:gd name="T27" fmla="*/ 10 h 67"/>
              <a:gd name="T28" fmla="*/ 52 w 54"/>
              <a:gd name="T29" fmla="*/ 18 h 67"/>
              <a:gd name="T30" fmla="*/ 54 w 54"/>
              <a:gd name="T31" fmla="*/ 29 h 67"/>
              <a:gd name="T32" fmla="*/ 54 w 54"/>
              <a:gd name="T33" fmla="*/ 41 h 67"/>
              <a:gd name="T34" fmla="*/ 51 w 54"/>
              <a:gd name="T35" fmla="*/ 52 h 67"/>
              <a:gd name="T36" fmla="*/ 46 w 54"/>
              <a:gd name="T37" fmla="*/ 59 h 67"/>
              <a:gd name="T38" fmla="*/ 40 w 54"/>
              <a:gd name="T39" fmla="*/ 64 h 67"/>
              <a:gd name="T40" fmla="*/ 32 w 54"/>
              <a:gd name="T41" fmla="*/ 67 h 67"/>
              <a:gd name="T42" fmla="*/ 27 w 54"/>
              <a:gd name="T43" fmla="*/ 14 h 67"/>
              <a:gd name="T44" fmla="*/ 22 w 54"/>
              <a:gd name="T45" fmla="*/ 15 h 67"/>
              <a:gd name="T46" fmla="*/ 19 w 54"/>
              <a:gd name="T47" fmla="*/ 18 h 67"/>
              <a:gd name="T48" fmla="*/ 16 w 54"/>
              <a:gd name="T49" fmla="*/ 22 h 67"/>
              <a:gd name="T50" fmla="*/ 15 w 54"/>
              <a:gd name="T51" fmla="*/ 27 h 67"/>
              <a:gd name="T52" fmla="*/ 15 w 54"/>
              <a:gd name="T53" fmla="*/ 32 h 67"/>
              <a:gd name="T54" fmla="*/ 15 w 54"/>
              <a:gd name="T55" fmla="*/ 37 h 67"/>
              <a:gd name="T56" fmla="*/ 15 w 54"/>
              <a:gd name="T57" fmla="*/ 42 h 67"/>
              <a:gd name="T58" fmla="*/ 17 w 54"/>
              <a:gd name="T59" fmla="*/ 46 h 67"/>
              <a:gd name="T60" fmla="*/ 20 w 54"/>
              <a:gd name="T61" fmla="*/ 50 h 67"/>
              <a:gd name="T62" fmla="*/ 24 w 54"/>
              <a:gd name="T63" fmla="*/ 52 h 67"/>
              <a:gd name="T64" fmla="*/ 29 w 54"/>
              <a:gd name="T65" fmla="*/ 53 h 67"/>
              <a:gd name="T66" fmla="*/ 34 w 54"/>
              <a:gd name="T67" fmla="*/ 51 h 67"/>
              <a:gd name="T68" fmla="*/ 37 w 54"/>
              <a:gd name="T69" fmla="*/ 48 h 67"/>
              <a:gd name="T70" fmla="*/ 39 w 54"/>
              <a:gd name="T71" fmla="*/ 43 h 67"/>
              <a:gd name="T72" fmla="*/ 40 w 54"/>
              <a:gd name="T73" fmla="*/ 38 h 67"/>
              <a:gd name="T74" fmla="*/ 40 w 54"/>
              <a:gd name="T75" fmla="*/ 33 h 67"/>
              <a:gd name="T76" fmla="*/ 40 w 54"/>
              <a:gd name="T77" fmla="*/ 29 h 67"/>
              <a:gd name="T78" fmla="*/ 39 w 54"/>
              <a:gd name="T79" fmla="*/ 24 h 67"/>
              <a:gd name="T80" fmla="*/ 37 w 54"/>
              <a:gd name="T81" fmla="*/ 19 h 67"/>
              <a:gd name="T82" fmla="*/ 34 w 54"/>
              <a:gd name="T83" fmla="*/ 16 h 67"/>
              <a:gd name="T84" fmla="*/ 29 w 54"/>
              <a:gd name="T85"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7">
                <a:moveTo>
                  <a:pt x="27" y="67"/>
                </a:moveTo>
                <a:lnTo>
                  <a:pt x="25" y="67"/>
                </a:lnTo>
                <a:lnTo>
                  <a:pt x="22" y="67"/>
                </a:lnTo>
                <a:lnTo>
                  <a:pt x="20" y="66"/>
                </a:lnTo>
                <a:lnTo>
                  <a:pt x="17" y="65"/>
                </a:lnTo>
                <a:lnTo>
                  <a:pt x="15" y="64"/>
                </a:lnTo>
                <a:lnTo>
                  <a:pt x="13" y="63"/>
                </a:lnTo>
                <a:lnTo>
                  <a:pt x="11" y="61"/>
                </a:lnTo>
                <a:lnTo>
                  <a:pt x="9" y="59"/>
                </a:lnTo>
                <a:lnTo>
                  <a:pt x="7" y="57"/>
                </a:lnTo>
                <a:lnTo>
                  <a:pt x="5" y="54"/>
                </a:lnTo>
                <a:lnTo>
                  <a:pt x="4" y="52"/>
                </a:lnTo>
                <a:lnTo>
                  <a:pt x="3" y="48"/>
                </a:lnTo>
                <a:lnTo>
                  <a:pt x="2" y="45"/>
                </a:lnTo>
                <a:lnTo>
                  <a:pt x="1" y="41"/>
                </a:lnTo>
                <a:lnTo>
                  <a:pt x="1" y="38"/>
                </a:lnTo>
                <a:lnTo>
                  <a:pt x="0" y="33"/>
                </a:lnTo>
                <a:lnTo>
                  <a:pt x="1" y="29"/>
                </a:lnTo>
                <a:lnTo>
                  <a:pt x="1" y="25"/>
                </a:lnTo>
                <a:lnTo>
                  <a:pt x="2" y="22"/>
                </a:lnTo>
                <a:lnTo>
                  <a:pt x="3" y="18"/>
                </a:lnTo>
                <a:lnTo>
                  <a:pt x="4" y="15"/>
                </a:lnTo>
                <a:lnTo>
                  <a:pt x="5" y="13"/>
                </a:lnTo>
                <a:lnTo>
                  <a:pt x="7" y="10"/>
                </a:lnTo>
                <a:lnTo>
                  <a:pt x="9" y="8"/>
                </a:lnTo>
                <a:lnTo>
                  <a:pt x="11" y="6"/>
                </a:lnTo>
                <a:lnTo>
                  <a:pt x="13" y="4"/>
                </a:lnTo>
                <a:lnTo>
                  <a:pt x="15" y="3"/>
                </a:lnTo>
                <a:lnTo>
                  <a:pt x="17" y="2"/>
                </a:lnTo>
                <a:lnTo>
                  <a:pt x="20" y="1"/>
                </a:lnTo>
                <a:lnTo>
                  <a:pt x="22" y="0"/>
                </a:lnTo>
                <a:lnTo>
                  <a:pt x="25" y="0"/>
                </a:lnTo>
                <a:lnTo>
                  <a:pt x="27" y="0"/>
                </a:lnTo>
                <a:lnTo>
                  <a:pt x="30" y="0"/>
                </a:lnTo>
                <a:lnTo>
                  <a:pt x="32" y="0"/>
                </a:lnTo>
                <a:lnTo>
                  <a:pt x="35" y="1"/>
                </a:lnTo>
                <a:lnTo>
                  <a:pt x="37" y="2"/>
                </a:lnTo>
                <a:lnTo>
                  <a:pt x="40" y="3"/>
                </a:lnTo>
                <a:lnTo>
                  <a:pt x="42" y="4"/>
                </a:lnTo>
                <a:lnTo>
                  <a:pt x="44" y="6"/>
                </a:lnTo>
                <a:lnTo>
                  <a:pt x="46" y="8"/>
                </a:lnTo>
                <a:lnTo>
                  <a:pt x="48" y="10"/>
                </a:lnTo>
                <a:lnTo>
                  <a:pt x="49" y="13"/>
                </a:lnTo>
                <a:lnTo>
                  <a:pt x="51" y="15"/>
                </a:lnTo>
                <a:lnTo>
                  <a:pt x="52" y="18"/>
                </a:lnTo>
                <a:lnTo>
                  <a:pt x="53" y="22"/>
                </a:lnTo>
                <a:lnTo>
                  <a:pt x="54" y="25"/>
                </a:lnTo>
                <a:lnTo>
                  <a:pt x="54" y="29"/>
                </a:lnTo>
                <a:lnTo>
                  <a:pt x="54" y="33"/>
                </a:lnTo>
                <a:lnTo>
                  <a:pt x="54" y="38"/>
                </a:lnTo>
                <a:lnTo>
                  <a:pt x="54" y="41"/>
                </a:lnTo>
                <a:lnTo>
                  <a:pt x="53" y="45"/>
                </a:lnTo>
                <a:lnTo>
                  <a:pt x="52" y="48"/>
                </a:lnTo>
                <a:lnTo>
                  <a:pt x="51" y="52"/>
                </a:lnTo>
                <a:lnTo>
                  <a:pt x="49" y="54"/>
                </a:lnTo>
                <a:lnTo>
                  <a:pt x="48" y="57"/>
                </a:lnTo>
                <a:lnTo>
                  <a:pt x="46" y="59"/>
                </a:lnTo>
                <a:lnTo>
                  <a:pt x="44" y="61"/>
                </a:lnTo>
                <a:lnTo>
                  <a:pt x="42" y="63"/>
                </a:lnTo>
                <a:lnTo>
                  <a:pt x="40" y="64"/>
                </a:lnTo>
                <a:lnTo>
                  <a:pt x="37" y="65"/>
                </a:lnTo>
                <a:lnTo>
                  <a:pt x="35" y="66"/>
                </a:lnTo>
                <a:lnTo>
                  <a:pt x="32" y="67"/>
                </a:lnTo>
                <a:lnTo>
                  <a:pt x="30" y="67"/>
                </a:lnTo>
                <a:lnTo>
                  <a:pt x="27" y="67"/>
                </a:lnTo>
                <a:close/>
                <a:moveTo>
                  <a:pt x="27" y="14"/>
                </a:moveTo>
                <a:lnTo>
                  <a:pt x="25" y="14"/>
                </a:lnTo>
                <a:lnTo>
                  <a:pt x="24" y="14"/>
                </a:lnTo>
                <a:lnTo>
                  <a:pt x="22" y="15"/>
                </a:lnTo>
                <a:lnTo>
                  <a:pt x="21" y="16"/>
                </a:lnTo>
                <a:lnTo>
                  <a:pt x="20" y="17"/>
                </a:lnTo>
                <a:lnTo>
                  <a:pt x="19" y="18"/>
                </a:lnTo>
                <a:lnTo>
                  <a:pt x="18" y="19"/>
                </a:lnTo>
                <a:lnTo>
                  <a:pt x="17" y="21"/>
                </a:lnTo>
                <a:lnTo>
                  <a:pt x="16" y="22"/>
                </a:lnTo>
                <a:lnTo>
                  <a:pt x="16" y="24"/>
                </a:lnTo>
                <a:lnTo>
                  <a:pt x="15" y="25"/>
                </a:lnTo>
                <a:lnTo>
                  <a:pt x="15" y="27"/>
                </a:lnTo>
                <a:lnTo>
                  <a:pt x="15" y="29"/>
                </a:lnTo>
                <a:lnTo>
                  <a:pt x="15" y="30"/>
                </a:lnTo>
                <a:lnTo>
                  <a:pt x="15" y="32"/>
                </a:lnTo>
                <a:lnTo>
                  <a:pt x="15" y="33"/>
                </a:lnTo>
                <a:lnTo>
                  <a:pt x="15" y="35"/>
                </a:lnTo>
                <a:lnTo>
                  <a:pt x="15" y="37"/>
                </a:lnTo>
                <a:lnTo>
                  <a:pt x="15" y="38"/>
                </a:lnTo>
                <a:lnTo>
                  <a:pt x="15" y="40"/>
                </a:lnTo>
                <a:lnTo>
                  <a:pt x="15" y="42"/>
                </a:lnTo>
                <a:lnTo>
                  <a:pt x="16" y="43"/>
                </a:lnTo>
                <a:lnTo>
                  <a:pt x="16" y="45"/>
                </a:lnTo>
                <a:lnTo>
                  <a:pt x="17" y="46"/>
                </a:lnTo>
                <a:lnTo>
                  <a:pt x="18" y="48"/>
                </a:lnTo>
                <a:lnTo>
                  <a:pt x="19" y="49"/>
                </a:lnTo>
                <a:lnTo>
                  <a:pt x="20" y="50"/>
                </a:lnTo>
                <a:lnTo>
                  <a:pt x="21" y="51"/>
                </a:lnTo>
                <a:lnTo>
                  <a:pt x="22" y="52"/>
                </a:lnTo>
                <a:lnTo>
                  <a:pt x="24" y="52"/>
                </a:lnTo>
                <a:lnTo>
                  <a:pt x="25" y="53"/>
                </a:lnTo>
                <a:lnTo>
                  <a:pt x="27" y="53"/>
                </a:lnTo>
                <a:lnTo>
                  <a:pt x="29" y="53"/>
                </a:lnTo>
                <a:lnTo>
                  <a:pt x="31" y="52"/>
                </a:lnTo>
                <a:lnTo>
                  <a:pt x="32" y="52"/>
                </a:lnTo>
                <a:lnTo>
                  <a:pt x="34" y="51"/>
                </a:lnTo>
                <a:lnTo>
                  <a:pt x="35" y="50"/>
                </a:lnTo>
                <a:lnTo>
                  <a:pt x="36" y="49"/>
                </a:lnTo>
                <a:lnTo>
                  <a:pt x="37" y="48"/>
                </a:lnTo>
                <a:lnTo>
                  <a:pt x="37" y="46"/>
                </a:lnTo>
                <a:lnTo>
                  <a:pt x="38" y="45"/>
                </a:lnTo>
                <a:lnTo>
                  <a:pt x="39" y="43"/>
                </a:lnTo>
                <a:lnTo>
                  <a:pt x="39" y="42"/>
                </a:lnTo>
                <a:lnTo>
                  <a:pt x="39" y="40"/>
                </a:lnTo>
                <a:lnTo>
                  <a:pt x="40" y="38"/>
                </a:lnTo>
                <a:lnTo>
                  <a:pt x="40" y="37"/>
                </a:lnTo>
                <a:lnTo>
                  <a:pt x="40" y="35"/>
                </a:lnTo>
                <a:lnTo>
                  <a:pt x="40" y="33"/>
                </a:lnTo>
                <a:lnTo>
                  <a:pt x="40" y="32"/>
                </a:lnTo>
                <a:lnTo>
                  <a:pt x="40" y="30"/>
                </a:lnTo>
                <a:lnTo>
                  <a:pt x="40" y="29"/>
                </a:lnTo>
                <a:lnTo>
                  <a:pt x="39" y="27"/>
                </a:lnTo>
                <a:lnTo>
                  <a:pt x="39" y="25"/>
                </a:lnTo>
                <a:lnTo>
                  <a:pt x="39" y="24"/>
                </a:lnTo>
                <a:lnTo>
                  <a:pt x="38" y="22"/>
                </a:lnTo>
                <a:lnTo>
                  <a:pt x="37" y="21"/>
                </a:lnTo>
                <a:lnTo>
                  <a:pt x="37" y="19"/>
                </a:lnTo>
                <a:lnTo>
                  <a:pt x="36" y="18"/>
                </a:lnTo>
                <a:lnTo>
                  <a:pt x="35" y="17"/>
                </a:lnTo>
                <a:lnTo>
                  <a:pt x="34" y="16"/>
                </a:lnTo>
                <a:lnTo>
                  <a:pt x="32" y="15"/>
                </a:lnTo>
                <a:lnTo>
                  <a:pt x="31" y="14"/>
                </a:lnTo>
                <a:lnTo>
                  <a:pt x="29" y="14"/>
                </a:lnTo>
                <a:lnTo>
                  <a:pt x="2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09" name="Freeform 205"/>
          <p:cNvSpPr>
            <a:spLocks/>
          </p:cNvSpPr>
          <p:nvPr/>
        </p:nvSpPr>
        <p:spPr bwMode="auto">
          <a:xfrm>
            <a:off x="1323975" y="4217988"/>
            <a:ext cx="74613" cy="104775"/>
          </a:xfrm>
          <a:custGeom>
            <a:avLst/>
            <a:gdLst>
              <a:gd name="T0" fmla="*/ 33 w 47"/>
              <a:gd name="T1" fmla="*/ 66 h 66"/>
              <a:gd name="T2" fmla="*/ 33 w 47"/>
              <a:gd name="T3" fmla="*/ 26 h 66"/>
              <a:gd name="T4" fmla="*/ 33 w 47"/>
              <a:gd name="T5" fmla="*/ 24 h 66"/>
              <a:gd name="T6" fmla="*/ 33 w 47"/>
              <a:gd name="T7" fmla="*/ 22 h 66"/>
              <a:gd name="T8" fmla="*/ 33 w 47"/>
              <a:gd name="T9" fmla="*/ 19 h 66"/>
              <a:gd name="T10" fmla="*/ 32 w 47"/>
              <a:gd name="T11" fmla="*/ 17 h 66"/>
              <a:gd name="T12" fmla="*/ 30 w 47"/>
              <a:gd name="T13" fmla="*/ 16 h 66"/>
              <a:gd name="T14" fmla="*/ 29 w 47"/>
              <a:gd name="T15" fmla="*/ 15 h 66"/>
              <a:gd name="T16" fmla="*/ 26 w 47"/>
              <a:gd name="T17" fmla="*/ 14 h 66"/>
              <a:gd name="T18" fmla="*/ 23 w 47"/>
              <a:gd name="T19" fmla="*/ 14 h 66"/>
              <a:gd name="T20" fmla="*/ 21 w 47"/>
              <a:gd name="T21" fmla="*/ 14 h 66"/>
              <a:gd name="T22" fmla="*/ 19 w 47"/>
              <a:gd name="T23" fmla="*/ 15 h 66"/>
              <a:gd name="T24" fmla="*/ 18 w 47"/>
              <a:gd name="T25" fmla="*/ 17 h 66"/>
              <a:gd name="T26" fmla="*/ 16 w 47"/>
              <a:gd name="T27" fmla="*/ 19 h 66"/>
              <a:gd name="T28" fmla="*/ 15 w 47"/>
              <a:gd name="T29" fmla="*/ 21 h 66"/>
              <a:gd name="T30" fmla="*/ 14 w 47"/>
              <a:gd name="T31" fmla="*/ 24 h 66"/>
              <a:gd name="T32" fmla="*/ 14 w 47"/>
              <a:gd name="T33" fmla="*/ 27 h 66"/>
              <a:gd name="T34" fmla="*/ 14 w 47"/>
              <a:gd name="T35" fmla="*/ 66 h 66"/>
              <a:gd name="T36" fmla="*/ 0 w 47"/>
              <a:gd name="T37" fmla="*/ 1 h 66"/>
              <a:gd name="T38" fmla="*/ 13 w 47"/>
              <a:gd name="T39" fmla="*/ 11 h 66"/>
              <a:gd name="T40" fmla="*/ 14 w 47"/>
              <a:gd name="T41" fmla="*/ 10 h 66"/>
              <a:gd name="T42" fmla="*/ 15 w 47"/>
              <a:gd name="T43" fmla="*/ 8 h 66"/>
              <a:gd name="T44" fmla="*/ 16 w 47"/>
              <a:gd name="T45" fmla="*/ 7 h 66"/>
              <a:gd name="T46" fmla="*/ 17 w 47"/>
              <a:gd name="T47" fmla="*/ 5 h 66"/>
              <a:gd name="T48" fmla="*/ 19 w 47"/>
              <a:gd name="T49" fmla="*/ 3 h 66"/>
              <a:gd name="T50" fmla="*/ 21 w 47"/>
              <a:gd name="T51" fmla="*/ 1 h 66"/>
              <a:gd name="T52" fmla="*/ 24 w 47"/>
              <a:gd name="T53" fmla="*/ 0 h 66"/>
              <a:gd name="T54" fmla="*/ 27 w 47"/>
              <a:gd name="T55" fmla="*/ 0 h 66"/>
              <a:gd name="T56" fmla="*/ 31 w 47"/>
              <a:gd name="T57" fmla="*/ 0 h 66"/>
              <a:gd name="T58" fmla="*/ 34 w 47"/>
              <a:gd name="T59" fmla="*/ 0 h 66"/>
              <a:gd name="T60" fmla="*/ 38 w 47"/>
              <a:gd name="T61" fmla="*/ 2 h 66"/>
              <a:gd name="T62" fmla="*/ 41 w 47"/>
              <a:gd name="T63" fmla="*/ 4 h 66"/>
              <a:gd name="T64" fmla="*/ 43 w 47"/>
              <a:gd name="T65" fmla="*/ 7 h 66"/>
              <a:gd name="T66" fmla="*/ 45 w 47"/>
              <a:gd name="T67" fmla="*/ 10 h 66"/>
              <a:gd name="T68" fmla="*/ 46 w 47"/>
              <a:gd name="T69" fmla="*/ 14 h 66"/>
              <a:gd name="T70" fmla="*/ 47 w 47"/>
              <a:gd name="T71" fmla="*/ 19 h 66"/>
              <a:gd name="T72" fmla="*/ 47 w 47"/>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66">
                <a:moveTo>
                  <a:pt x="47" y="66"/>
                </a:moveTo>
                <a:lnTo>
                  <a:pt x="33" y="66"/>
                </a:lnTo>
                <a:lnTo>
                  <a:pt x="33" y="27"/>
                </a:lnTo>
                <a:lnTo>
                  <a:pt x="33" y="26"/>
                </a:lnTo>
                <a:lnTo>
                  <a:pt x="33" y="25"/>
                </a:lnTo>
                <a:lnTo>
                  <a:pt x="33" y="24"/>
                </a:lnTo>
                <a:lnTo>
                  <a:pt x="33" y="23"/>
                </a:lnTo>
                <a:lnTo>
                  <a:pt x="33" y="22"/>
                </a:lnTo>
                <a:lnTo>
                  <a:pt x="33" y="21"/>
                </a:lnTo>
                <a:lnTo>
                  <a:pt x="33" y="19"/>
                </a:lnTo>
                <a:lnTo>
                  <a:pt x="32" y="18"/>
                </a:lnTo>
                <a:lnTo>
                  <a:pt x="32" y="17"/>
                </a:lnTo>
                <a:lnTo>
                  <a:pt x="31" y="17"/>
                </a:lnTo>
                <a:lnTo>
                  <a:pt x="30" y="16"/>
                </a:lnTo>
                <a:lnTo>
                  <a:pt x="30" y="15"/>
                </a:lnTo>
                <a:lnTo>
                  <a:pt x="29" y="15"/>
                </a:lnTo>
                <a:lnTo>
                  <a:pt x="27" y="14"/>
                </a:lnTo>
                <a:lnTo>
                  <a:pt x="26" y="14"/>
                </a:lnTo>
                <a:lnTo>
                  <a:pt x="25" y="14"/>
                </a:lnTo>
                <a:lnTo>
                  <a:pt x="23" y="14"/>
                </a:lnTo>
                <a:lnTo>
                  <a:pt x="22" y="14"/>
                </a:lnTo>
                <a:lnTo>
                  <a:pt x="21" y="14"/>
                </a:lnTo>
                <a:lnTo>
                  <a:pt x="20" y="15"/>
                </a:lnTo>
                <a:lnTo>
                  <a:pt x="19" y="15"/>
                </a:lnTo>
                <a:lnTo>
                  <a:pt x="18" y="16"/>
                </a:lnTo>
                <a:lnTo>
                  <a:pt x="18" y="17"/>
                </a:lnTo>
                <a:lnTo>
                  <a:pt x="17" y="18"/>
                </a:lnTo>
                <a:lnTo>
                  <a:pt x="16" y="19"/>
                </a:lnTo>
                <a:lnTo>
                  <a:pt x="15" y="20"/>
                </a:lnTo>
                <a:lnTo>
                  <a:pt x="15" y="21"/>
                </a:lnTo>
                <a:lnTo>
                  <a:pt x="14" y="22"/>
                </a:lnTo>
                <a:lnTo>
                  <a:pt x="14" y="24"/>
                </a:lnTo>
                <a:lnTo>
                  <a:pt x="14" y="25"/>
                </a:lnTo>
                <a:lnTo>
                  <a:pt x="14" y="27"/>
                </a:lnTo>
                <a:lnTo>
                  <a:pt x="14" y="29"/>
                </a:lnTo>
                <a:lnTo>
                  <a:pt x="14" y="66"/>
                </a:lnTo>
                <a:lnTo>
                  <a:pt x="0" y="66"/>
                </a:lnTo>
                <a:lnTo>
                  <a:pt x="0" y="1"/>
                </a:lnTo>
                <a:lnTo>
                  <a:pt x="13" y="1"/>
                </a:lnTo>
                <a:lnTo>
                  <a:pt x="13" y="11"/>
                </a:lnTo>
                <a:lnTo>
                  <a:pt x="13" y="11"/>
                </a:lnTo>
                <a:lnTo>
                  <a:pt x="14" y="10"/>
                </a:lnTo>
                <a:lnTo>
                  <a:pt x="14" y="9"/>
                </a:lnTo>
                <a:lnTo>
                  <a:pt x="15" y="8"/>
                </a:lnTo>
                <a:lnTo>
                  <a:pt x="15" y="7"/>
                </a:lnTo>
                <a:lnTo>
                  <a:pt x="16" y="7"/>
                </a:lnTo>
                <a:lnTo>
                  <a:pt x="16" y="6"/>
                </a:lnTo>
                <a:lnTo>
                  <a:pt x="17" y="5"/>
                </a:lnTo>
                <a:lnTo>
                  <a:pt x="18" y="4"/>
                </a:lnTo>
                <a:lnTo>
                  <a:pt x="19" y="3"/>
                </a:lnTo>
                <a:lnTo>
                  <a:pt x="20" y="2"/>
                </a:lnTo>
                <a:lnTo>
                  <a:pt x="21" y="1"/>
                </a:lnTo>
                <a:lnTo>
                  <a:pt x="23" y="1"/>
                </a:lnTo>
                <a:lnTo>
                  <a:pt x="24" y="0"/>
                </a:lnTo>
                <a:lnTo>
                  <a:pt x="26" y="0"/>
                </a:lnTo>
                <a:lnTo>
                  <a:pt x="27" y="0"/>
                </a:lnTo>
                <a:lnTo>
                  <a:pt x="29" y="0"/>
                </a:lnTo>
                <a:lnTo>
                  <a:pt x="31" y="0"/>
                </a:lnTo>
                <a:lnTo>
                  <a:pt x="33" y="0"/>
                </a:lnTo>
                <a:lnTo>
                  <a:pt x="34" y="0"/>
                </a:lnTo>
                <a:lnTo>
                  <a:pt x="36" y="1"/>
                </a:lnTo>
                <a:lnTo>
                  <a:pt x="38" y="2"/>
                </a:lnTo>
                <a:lnTo>
                  <a:pt x="39" y="3"/>
                </a:lnTo>
                <a:lnTo>
                  <a:pt x="41" y="4"/>
                </a:lnTo>
                <a:lnTo>
                  <a:pt x="42" y="5"/>
                </a:lnTo>
                <a:lnTo>
                  <a:pt x="43" y="7"/>
                </a:lnTo>
                <a:lnTo>
                  <a:pt x="44" y="8"/>
                </a:lnTo>
                <a:lnTo>
                  <a:pt x="45" y="10"/>
                </a:lnTo>
                <a:lnTo>
                  <a:pt x="46" y="12"/>
                </a:lnTo>
                <a:lnTo>
                  <a:pt x="46" y="14"/>
                </a:lnTo>
                <a:lnTo>
                  <a:pt x="47" y="16"/>
                </a:lnTo>
                <a:lnTo>
                  <a:pt x="47" y="19"/>
                </a:lnTo>
                <a:lnTo>
                  <a:pt x="47" y="21"/>
                </a:lnTo>
                <a:lnTo>
                  <a:pt x="4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10" name="Freeform 206"/>
          <p:cNvSpPr>
            <a:spLocks/>
          </p:cNvSpPr>
          <p:nvPr/>
        </p:nvSpPr>
        <p:spPr bwMode="auto">
          <a:xfrm>
            <a:off x="1411288" y="4192588"/>
            <a:ext cx="46037" cy="130175"/>
          </a:xfrm>
          <a:custGeom>
            <a:avLst/>
            <a:gdLst>
              <a:gd name="T0" fmla="*/ 29 w 29"/>
              <a:gd name="T1" fmla="*/ 17 h 82"/>
              <a:gd name="T2" fmla="*/ 21 w 29"/>
              <a:gd name="T3" fmla="*/ 29 h 82"/>
              <a:gd name="T4" fmla="*/ 21 w 29"/>
              <a:gd name="T5" fmla="*/ 65 h 82"/>
              <a:gd name="T6" fmla="*/ 21 w 29"/>
              <a:gd name="T7" fmla="*/ 66 h 82"/>
              <a:gd name="T8" fmla="*/ 21 w 29"/>
              <a:gd name="T9" fmla="*/ 67 h 82"/>
              <a:gd name="T10" fmla="*/ 21 w 29"/>
              <a:gd name="T11" fmla="*/ 68 h 82"/>
              <a:gd name="T12" fmla="*/ 22 w 29"/>
              <a:gd name="T13" fmla="*/ 68 h 82"/>
              <a:gd name="T14" fmla="*/ 23 w 29"/>
              <a:gd name="T15" fmla="*/ 69 h 82"/>
              <a:gd name="T16" fmla="*/ 24 w 29"/>
              <a:gd name="T17" fmla="*/ 69 h 82"/>
              <a:gd name="T18" fmla="*/ 25 w 29"/>
              <a:gd name="T19" fmla="*/ 69 h 82"/>
              <a:gd name="T20" fmla="*/ 27 w 29"/>
              <a:gd name="T21" fmla="*/ 69 h 82"/>
              <a:gd name="T22" fmla="*/ 27 w 29"/>
              <a:gd name="T23" fmla="*/ 69 h 82"/>
              <a:gd name="T24" fmla="*/ 27 w 29"/>
              <a:gd name="T25" fmla="*/ 69 h 82"/>
              <a:gd name="T26" fmla="*/ 28 w 29"/>
              <a:gd name="T27" fmla="*/ 69 h 82"/>
              <a:gd name="T28" fmla="*/ 28 w 29"/>
              <a:gd name="T29" fmla="*/ 69 h 82"/>
              <a:gd name="T30" fmla="*/ 28 w 29"/>
              <a:gd name="T31" fmla="*/ 69 h 82"/>
              <a:gd name="T32" fmla="*/ 29 w 29"/>
              <a:gd name="T33" fmla="*/ 69 h 82"/>
              <a:gd name="T34" fmla="*/ 29 w 29"/>
              <a:gd name="T35" fmla="*/ 69 h 82"/>
              <a:gd name="T36" fmla="*/ 29 w 29"/>
              <a:gd name="T37" fmla="*/ 82 h 82"/>
              <a:gd name="T38" fmla="*/ 28 w 29"/>
              <a:gd name="T39" fmla="*/ 82 h 82"/>
              <a:gd name="T40" fmla="*/ 28 w 29"/>
              <a:gd name="T41" fmla="*/ 82 h 82"/>
              <a:gd name="T42" fmla="*/ 27 w 29"/>
              <a:gd name="T43" fmla="*/ 82 h 82"/>
              <a:gd name="T44" fmla="*/ 26 w 29"/>
              <a:gd name="T45" fmla="*/ 82 h 82"/>
              <a:gd name="T46" fmla="*/ 25 w 29"/>
              <a:gd name="T47" fmla="*/ 82 h 82"/>
              <a:gd name="T48" fmla="*/ 24 w 29"/>
              <a:gd name="T49" fmla="*/ 82 h 82"/>
              <a:gd name="T50" fmla="*/ 24 w 29"/>
              <a:gd name="T51" fmla="*/ 82 h 82"/>
              <a:gd name="T52" fmla="*/ 23 w 29"/>
              <a:gd name="T53" fmla="*/ 82 h 82"/>
              <a:gd name="T54" fmla="*/ 19 w 29"/>
              <a:gd name="T55" fmla="*/ 82 h 82"/>
              <a:gd name="T56" fmla="*/ 15 w 29"/>
              <a:gd name="T57" fmla="*/ 82 h 82"/>
              <a:gd name="T58" fmla="*/ 12 w 29"/>
              <a:gd name="T59" fmla="*/ 81 h 82"/>
              <a:gd name="T60" fmla="*/ 10 w 29"/>
              <a:gd name="T61" fmla="*/ 79 h 82"/>
              <a:gd name="T62" fmla="*/ 9 w 29"/>
              <a:gd name="T63" fmla="*/ 78 h 82"/>
              <a:gd name="T64" fmla="*/ 8 w 29"/>
              <a:gd name="T65" fmla="*/ 75 h 82"/>
              <a:gd name="T66" fmla="*/ 7 w 29"/>
              <a:gd name="T67" fmla="*/ 73 h 82"/>
              <a:gd name="T68" fmla="*/ 7 w 29"/>
              <a:gd name="T69" fmla="*/ 70 h 82"/>
              <a:gd name="T70" fmla="*/ 7 w 29"/>
              <a:gd name="T71" fmla="*/ 29 h 82"/>
              <a:gd name="T72" fmla="*/ 0 w 29"/>
              <a:gd name="T73" fmla="*/ 17 h 82"/>
              <a:gd name="T74" fmla="*/ 7 w 29"/>
              <a:gd name="T75" fmla="*/ 0 h 82"/>
              <a:gd name="T76" fmla="*/ 21 w 29"/>
              <a:gd name="T77"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82">
                <a:moveTo>
                  <a:pt x="21" y="17"/>
                </a:moveTo>
                <a:lnTo>
                  <a:pt x="29" y="17"/>
                </a:lnTo>
                <a:lnTo>
                  <a:pt x="29" y="29"/>
                </a:lnTo>
                <a:lnTo>
                  <a:pt x="21" y="29"/>
                </a:lnTo>
                <a:lnTo>
                  <a:pt x="21" y="64"/>
                </a:lnTo>
                <a:lnTo>
                  <a:pt x="21" y="65"/>
                </a:lnTo>
                <a:lnTo>
                  <a:pt x="21" y="66"/>
                </a:lnTo>
                <a:lnTo>
                  <a:pt x="21" y="66"/>
                </a:lnTo>
                <a:lnTo>
                  <a:pt x="21" y="67"/>
                </a:lnTo>
                <a:lnTo>
                  <a:pt x="21" y="67"/>
                </a:lnTo>
                <a:lnTo>
                  <a:pt x="21" y="68"/>
                </a:lnTo>
                <a:lnTo>
                  <a:pt x="21" y="68"/>
                </a:lnTo>
                <a:lnTo>
                  <a:pt x="21" y="68"/>
                </a:lnTo>
                <a:lnTo>
                  <a:pt x="22" y="68"/>
                </a:lnTo>
                <a:lnTo>
                  <a:pt x="22" y="69"/>
                </a:lnTo>
                <a:lnTo>
                  <a:pt x="23" y="69"/>
                </a:lnTo>
                <a:lnTo>
                  <a:pt x="23" y="69"/>
                </a:lnTo>
                <a:lnTo>
                  <a:pt x="24" y="69"/>
                </a:lnTo>
                <a:lnTo>
                  <a:pt x="25" y="69"/>
                </a:lnTo>
                <a:lnTo>
                  <a:pt x="25" y="69"/>
                </a:lnTo>
                <a:lnTo>
                  <a:pt x="26" y="70"/>
                </a:lnTo>
                <a:lnTo>
                  <a:pt x="27" y="69"/>
                </a:lnTo>
                <a:lnTo>
                  <a:pt x="27" y="69"/>
                </a:lnTo>
                <a:lnTo>
                  <a:pt x="27" y="69"/>
                </a:lnTo>
                <a:lnTo>
                  <a:pt x="27" y="69"/>
                </a:lnTo>
                <a:lnTo>
                  <a:pt x="27" y="69"/>
                </a:lnTo>
                <a:lnTo>
                  <a:pt x="27" y="69"/>
                </a:lnTo>
                <a:lnTo>
                  <a:pt x="28" y="69"/>
                </a:lnTo>
                <a:lnTo>
                  <a:pt x="28" y="69"/>
                </a:lnTo>
                <a:lnTo>
                  <a:pt x="28" y="69"/>
                </a:lnTo>
                <a:lnTo>
                  <a:pt x="28" y="69"/>
                </a:lnTo>
                <a:lnTo>
                  <a:pt x="28" y="69"/>
                </a:lnTo>
                <a:lnTo>
                  <a:pt x="29" y="69"/>
                </a:lnTo>
                <a:lnTo>
                  <a:pt x="29" y="69"/>
                </a:lnTo>
                <a:lnTo>
                  <a:pt x="29" y="69"/>
                </a:lnTo>
                <a:lnTo>
                  <a:pt x="29" y="69"/>
                </a:lnTo>
                <a:lnTo>
                  <a:pt x="29" y="69"/>
                </a:lnTo>
                <a:lnTo>
                  <a:pt x="29" y="82"/>
                </a:lnTo>
                <a:lnTo>
                  <a:pt x="29" y="82"/>
                </a:lnTo>
                <a:lnTo>
                  <a:pt x="28" y="82"/>
                </a:lnTo>
                <a:lnTo>
                  <a:pt x="28" y="82"/>
                </a:lnTo>
                <a:lnTo>
                  <a:pt x="28" y="82"/>
                </a:lnTo>
                <a:lnTo>
                  <a:pt x="27" y="82"/>
                </a:lnTo>
                <a:lnTo>
                  <a:pt x="27" y="82"/>
                </a:lnTo>
                <a:lnTo>
                  <a:pt x="26" y="82"/>
                </a:lnTo>
                <a:lnTo>
                  <a:pt x="26" y="82"/>
                </a:lnTo>
                <a:lnTo>
                  <a:pt x="26" y="82"/>
                </a:lnTo>
                <a:lnTo>
                  <a:pt x="25" y="82"/>
                </a:lnTo>
                <a:lnTo>
                  <a:pt x="25" y="82"/>
                </a:lnTo>
                <a:lnTo>
                  <a:pt x="24" y="82"/>
                </a:lnTo>
                <a:lnTo>
                  <a:pt x="24" y="82"/>
                </a:lnTo>
                <a:lnTo>
                  <a:pt x="24" y="82"/>
                </a:lnTo>
                <a:lnTo>
                  <a:pt x="23" y="82"/>
                </a:lnTo>
                <a:lnTo>
                  <a:pt x="23" y="82"/>
                </a:lnTo>
                <a:lnTo>
                  <a:pt x="21" y="82"/>
                </a:lnTo>
                <a:lnTo>
                  <a:pt x="19" y="82"/>
                </a:lnTo>
                <a:lnTo>
                  <a:pt x="17" y="82"/>
                </a:lnTo>
                <a:lnTo>
                  <a:pt x="15" y="82"/>
                </a:lnTo>
                <a:lnTo>
                  <a:pt x="14" y="81"/>
                </a:lnTo>
                <a:lnTo>
                  <a:pt x="12" y="81"/>
                </a:lnTo>
                <a:lnTo>
                  <a:pt x="11" y="80"/>
                </a:lnTo>
                <a:lnTo>
                  <a:pt x="10" y="79"/>
                </a:lnTo>
                <a:lnTo>
                  <a:pt x="9" y="78"/>
                </a:lnTo>
                <a:lnTo>
                  <a:pt x="9" y="78"/>
                </a:lnTo>
                <a:lnTo>
                  <a:pt x="8" y="76"/>
                </a:lnTo>
                <a:lnTo>
                  <a:pt x="8" y="75"/>
                </a:lnTo>
                <a:lnTo>
                  <a:pt x="7" y="74"/>
                </a:lnTo>
                <a:lnTo>
                  <a:pt x="7" y="73"/>
                </a:lnTo>
                <a:lnTo>
                  <a:pt x="7" y="71"/>
                </a:lnTo>
                <a:lnTo>
                  <a:pt x="7" y="70"/>
                </a:lnTo>
                <a:lnTo>
                  <a:pt x="7" y="68"/>
                </a:lnTo>
                <a:lnTo>
                  <a:pt x="7" y="29"/>
                </a:lnTo>
                <a:lnTo>
                  <a:pt x="0" y="29"/>
                </a:lnTo>
                <a:lnTo>
                  <a:pt x="0" y="17"/>
                </a:lnTo>
                <a:lnTo>
                  <a:pt x="7" y="17"/>
                </a:lnTo>
                <a:lnTo>
                  <a:pt x="7" y="0"/>
                </a:lnTo>
                <a:lnTo>
                  <a:pt x="21" y="0"/>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11" name="Freeform 207"/>
          <p:cNvSpPr>
            <a:spLocks/>
          </p:cNvSpPr>
          <p:nvPr/>
        </p:nvSpPr>
        <p:spPr bwMode="auto">
          <a:xfrm>
            <a:off x="1471613" y="4217988"/>
            <a:ext cx="47625" cy="104775"/>
          </a:xfrm>
          <a:custGeom>
            <a:avLst/>
            <a:gdLst>
              <a:gd name="T0" fmla="*/ 13 w 30"/>
              <a:gd name="T1" fmla="*/ 1 h 66"/>
              <a:gd name="T2" fmla="*/ 13 w 30"/>
              <a:gd name="T3" fmla="*/ 13 h 66"/>
              <a:gd name="T4" fmla="*/ 14 w 30"/>
              <a:gd name="T5" fmla="*/ 10 h 66"/>
              <a:gd name="T6" fmla="*/ 16 w 30"/>
              <a:gd name="T7" fmla="*/ 8 h 66"/>
              <a:gd name="T8" fmla="*/ 17 w 30"/>
              <a:gd name="T9" fmla="*/ 5 h 66"/>
              <a:gd name="T10" fmla="*/ 18 w 30"/>
              <a:gd name="T11" fmla="*/ 4 h 66"/>
              <a:gd name="T12" fmla="*/ 20 w 30"/>
              <a:gd name="T13" fmla="*/ 2 h 66"/>
              <a:gd name="T14" fmla="*/ 22 w 30"/>
              <a:gd name="T15" fmla="*/ 1 h 66"/>
              <a:gd name="T16" fmla="*/ 25 w 30"/>
              <a:gd name="T17" fmla="*/ 0 h 66"/>
              <a:gd name="T18" fmla="*/ 28 w 30"/>
              <a:gd name="T19" fmla="*/ 0 h 66"/>
              <a:gd name="T20" fmla="*/ 28 w 30"/>
              <a:gd name="T21" fmla="*/ 0 h 66"/>
              <a:gd name="T22" fmla="*/ 28 w 30"/>
              <a:gd name="T23" fmla="*/ 0 h 66"/>
              <a:gd name="T24" fmla="*/ 29 w 30"/>
              <a:gd name="T25" fmla="*/ 0 h 66"/>
              <a:gd name="T26" fmla="*/ 29 w 30"/>
              <a:gd name="T27" fmla="*/ 0 h 66"/>
              <a:gd name="T28" fmla="*/ 29 w 30"/>
              <a:gd name="T29" fmla="*/ 0 h 66"/>
              <a:gd name="T30" fmla="*/ 30 w 30"/>
              <a:gd name="T31" fmla="*/ 0 h 66"/>
              <a:gd name="T32" fmla="*/ 30 w 30"/>
              <a:gd name="T33" fmla="*/ 0 h 66"/>
              <a:gd name="T34" fmla="*/ 30 w 30"/>
              <a:gd name="T35" fmla="*/ 0 h 66"/>
              <a:gd name="T36" fmla="*/ 30 w 30"/>
              <a:gd name="T37" fmla="*/ 17 h 66"/>
              <a:gd name="T38" fmla="*/ 30 w 30"/>
              <a:gd name="T39" fmla="*/ 17 h 66"/>
              <a:gd name="T40" fmla="*/ 29 w 30"/>
              <a:gd name="T41" fmla="*/ 17 h 66"/>
              <a:gd name="T42" fmla="*/ 29 w 30"/>
              <a:gd name="T43" fmla="*/ 17 h 66"/>
              <a:gd name="T44" fmla="*/ 28 w 30"/>
              <a:gd name="T45" fmla="*/ 17 h 66"/>
              <a:gd name="T46" fmla="*/ 28 w 30"/>
              <a:gd name="T47" fmla="*/ 17 h 66"/>
              <a:gd name="T48" fmla="*/ 27 w 30"/>
              <a:gd name="T49" fmla="*/ 17 h 66"/>
              <a:gd name="T50" fmla="*/ 27 w 30"/>
              <a:gd name="T51" fmla="*/ 17 h 66"/>
              <a:gd name="T52" fmla="*/ 24 w 30"/>
              <a:gd name="T53" fmla="*/ 17 h 66"/>
              <a:gd name="T54" fmla="*/ 21 w 30"/>
              <a:gd name="T55" fmla="*/ 18 h 66"/>
              <a:gd name="T56" fmla="*/ 19 w 30"/>
              <a:gd name="T57" fmla="*/ 19 h 66"/>
              <a:gd name="T58" fmla="*/ 17 w 30"/>
              <a:gd name="T59" fmla="*/ 21 h 66"/>
              <a:gd name="T60" fmla="*/ 15 w 30"/>
              <a:gd name="T61" fmla="*/ 23 h 66"/>
              <a:gd name="T62" fmla="*/ 15 w 30"/>
              <a:gd name="T63" fmla="*/ 25 h 66"/>
              <a:gd name="T64" fmla="*/ 14 w 30"/>
              <a:gd name="T65" fmla="*/ 28 h 66"/>
              <a:gd name="T66" fmla="*/ 14 w 30"/>
              <a:gd name="T67" fmla="*/ 31 h 66"/>
              <a:gd name="T68" fmla="*/ 14 w 30"/>
              <a:gd name="T69" fmla="*/ 66 h 66"/>
              <a:gd name="T70" fmla="*/ 0 w 30"/>
              <a:gd name="T71"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66">
                <a:moveTo>
                  <a:pt x="0" y="1"/>
                </a:moveTo>
                <a:lnTo>
                  <a:pt x="13" y="1"/>
                </a:lnTo>
                <a:lnTo>
                  <a:pt x="13" y="13"/>
                </a:lnTo>
                <a:lnTo>
                  <a:pt x="13" y="13"/>
                </a:lnTo>
                <a:lnTo>
                  <a:pt x="14" y="11"/>
                </a:lnTo>
                <a:lnTo>
                  <a:pt x="14" y="10"/>
                </a:lnTo>
                <a:lnTo>
                  <a:pt x="15" y="9"/>
                </a:lnTo>
                <a:lnTo>
                  <a:pt x="16" y="8"/>
                </a:lnTo>
                <a:lnTo>
                  <a:pt x="16" y="7"/>
                </a:lnTo>
                <a:lnTo>
                  <a:pt x="17" y="5"/>
                </a:lnTo>
                <a:lnTo>
                  <a:pt x="18" y="5"/>
                </a:lnTo>
                <a:lnTo>
                  <a:pt x="18" y="4"/>
                </a:lnTo>
                <a:lnTo>
                  <a:pt x="19" y="3"/>
                </a:lnTo>
                <a:lnTo>
                  <a:pt x="20" y="2"/>
                </a:lnTo>
                <a:lnTo>
                  <a:pt x="21" y="1"/>
                </a:lnTo>
                <a:lnTo>
                  <a:pt x="22" y="1"/>
                </a:lnTo>
                <a:lnTo>
                  <a:pt x="23" y="0"/>
                </a:lnTo>
                <a:lnTo>
                  <a:pt x="25" y="0"/>
                </a:lnTo>
                <a:lnTo>
                  <a:pt x="26" y="0"/>
                </a:lnTo>
                <a:lnTo>
                  <a:pt x="28" y="0"/>
                </a:lnTo>
                <a:lnTo>
                  <a:pt x="28" y="0"/>
                </a:lnTo>
                <a:lnTo>
                  <a:pt x="28" y="0"/>
                </a:lnTo>
                <a:lnTo>
                  <a:pt x="28" y="0"/>
                </a:lnTo>
                <a:lnTo>
                  <a:pt x="28" y="0"/>
                </a:lnTo>
                <a:lnTo>
                  <a:pt x="28" y="0"/>
                </a:lnTo>
                <a:lnTo>
                  <a:pt x="29" y="0"/>
                </a:lnTo>
                <a:lnTo>
                  <a:pt x="29" y="0"/>
                </a:lnTo>
                <a:lnTo>
                  <a:pt x="29" y="0"/>
                </a:lnTo>
                <a:lnTo>
                  <a:pt x="29" y="0"/>
                </a:lnTo>
                <a:lnTo>
                  <a:pt x="29" y="0"/>
                </a:lnTo>
                <a:lnTo>
                  <a:pt x="29" y="0"/>
                </a:lnTo>
                <a:lnTo>
                  <a:pt x="30" y="0"/>
                </a:lnTo>
                <a:lnTo>
                  <a:pt x="30" y="0"/>
                </a:lnTo>
                <a:lnTo>
                  <a:pt x="30" y="0"/>
                </a:lnTo>
                <a:lnTo>
                  <a:pt x="30" y="0"/>
                </a:lnTo>
                <a:lnTo>
                  <a:pt x="30" y="0"/>
                </a:lnTo>
                <a:lnTo>
                  <a:pt x="30" y="17"/>
                </a:lnTo>
                <a:lnTo>
                  <a:pt x="30" y="17"/>
                </a:lnTo>
                <a:lnTo>
                  <a:pt x="30" y="17"/>
                </a:lnTo>
                <a:lnTo>
                  <a:pt x="30" y="17"/>
                </a:lnTo>
                <a:lnTo>
                  <a:pt x="29" y="17"/>
                </a:lnTo>
                <a:lnTo>
                  <a:pt x="29" y="17"/>
                </a:lnTo>
                <a:lnTo>
                  <a:pt x="29" y="17"/>
                </a:lnTo>
                <a:lnTo>
                  <a:pt x="29" y="17"/>
                </a:lnTo>
                <a:lnTo>
                  <a:pt x="28" y="17"/>
                </a:lnTo>
                <a:lnTo>
                  <a:pt x="28" y="17"/>
                </a:lnTo>
                <a:lnTo>
                  <a:pt x="28" y="17"/>
                </a:lnTo>
                <a:lnTo>
                  <a:pt x="28" y="17"/>
                </a:lnTo>
                <a:lnTo>
                  <a:pt x="27" y="17"/>
                </a:lnTo>
                <a:lnTo>
                  <a:pt x="27" y="17"/>
                </a:lnTo>
                <a:lnTo>
                  <a:pt x="27" y="17"/>
                </a:lnTo>
                <a:lnTo>
                  <a:pt x="27" y="17"/>
                </a:lnTo>
                <a:lnTo>
                  <a:pt x="26" y="17"/>
                </a:lnTo>
                <a:lnTo>
                  <a:pt x="24" y="17"/>
                </a:lnTo>
                <a:lnTo>
                  <a:pt x="23" y="17"/>
                </a:lnTo>
                <a:lnTo>
                  <a:pt x="21" y="18"/>
                </a:lnTo>
                <a:lnTo>
                  <a:pt x="20" y="18"/>
                </a:lnTo>
                <a:lnTo>
                  <a:pt x="19" y="19"/>
                </a:lnTo>
                <a:lnTo>
                  <a:pt x="18" y="20"/>
                </a:lnTo>
                <a:lnTo>
                  <a:pt x="17" y="21"/>
                </a:lnTo>
                <a:lnTo>
                  <a:pt x="16" y="22"/>
                </a:lnTo>
                <a:lnTo>
                  <a:pt x="15" y="23"/>
                </a:lnTo>
                <a:lnTo>
                  <a:pt x="15" y="24"/>
                </a:lnTo>
                <a:lnTo>
                  <a:pt x="15" y="25"/>
                </a:lnTo>
                <a:lnTo>
                  <a:pt x="14" y="27"/>
                </a:lnTo>
                <a:lnTo>
                  <a:pt x="14" y="28"/>
                </a:lnTo>
                <a:lnTo>
                  <a:pt x="14" y="29"/>
                </a:lnTo>
                <a:lnTo>
                  <a:pt x="14" y="31"/>
                </a:lnTo>
                <a:lnTo>
                  <a:pt x="14" y="32"/>
                </a:lnTo>
                <a:lnTo>
                  <a:pt x="14" y="66"/>
                </a:lnTo>
                <a:lnTo>
                  <a:pt x="0" y="66"/>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12" name="Freeform 208"/>
          <p:cNvSpPr>
            <a:spLocks noEditPoints="1"/>
          </p:cNvSpPr>
          <p:nvPr/>
        </p:nvSpPr>
        <p:spPr bwMode="auto">
          <a:xfrm>
            <a:off x="1527175" y="4217988"/>
            <a:ext cx="85725" cy="106362"/>
          </a:xfrm>
          <a:custGeom>
            <a:avLst/>
            <a:gdLst>
              <a:gd name="T0" fmla="*/ 22 w 54"/>
              <a:gd name="T1" fmla="*/ 67 h 67"/>
              <a:gd name="T2" fmla="*/ 15 w 54"/>
              <a:gd name="T3" fmla="*/ 64 h 67"/>
              <a:gd name="T4" fmla="*/ 9 w 54"/>
              <a:gd name="T5" fmla="*/ 59 h 67"/>
              <a:gd name="T6" fmla="*/ 4 w 54"/>
              <a:gd name="T7" fmla="*/ 52 h 67"/>
              <a:gd name="T8" fmla="*/ 1 w 54"/>
              <a:gd name="T9" fmla="*/ 41 h 67"/>
              <a:gd name="T10" fmla="*/ 0 w 54"/>
              <a:gd name="T11" fmla="*/ 29 h 67"/>
              <a:gd name="T12" fmla="*/ 3 w 54"/>
              <a:gd name="T13" fmla="*/ 18 h 67"/>
              <a:gd name="T14" fmla="*/ 7 w 54"/>
              <a:gd name="T15" fmla="*/ 10 h 67"/>
              <a:gd name="T16" fmla="*/ 13 w 54"/>
              <a:gd name="T17" fmla="*/ 4 h 67"/>
              <a:gd name="T18" fmla="*/ 19 w 54"/>
              <a:gd name="T19" fmla="*/ 1 h 67"/>
              <a:gd name="T20" fmla="*/ 27 w 54"/>
              <a:gd name="T21" fmla="*/ 0 h 67"/>
              <a:gd name="T22" fmla="*/ 35 w 54"/>
              <a:gd name="T23" fmla="*/ 1 h 67"/>
              <a:gd name="T24" fmla="*/ 42 w 54"/>
              <a:gd name="T25" fmla="*/ 4 h 67"/>
              <a:gd name="T26" fmla="*/ 48 w 54"/>
              <a:gd name="T27" fmla="*/ 10 h 67"/>
              <a:gd name="T28" fmla="*/ 52 w 54"/>
              <a:gd name="T29" fmla="*/ 18 h 67"/>
              <a:gd name="T30" fmla="*/ 54 w 54"/>
              <a:gd name="T31" fmla="*/ 29 h 67"/>
              <a:gd name="T32" fmla="*/ 53 w 54"/>
              <a:gd name="T33" fmla="*/ 41 h 67"/>
              <a:gd name="T34" fmla="*/ 51 w 54"/>
              <a:gd name="T35" fmla="*/ 52 h 67"/>
              <a:gd name="T36" fmla="*/ 46 w 54"/>
              <a:gd name="T37" fmla="*/ 59 h 67"/>
              <a:gd name="T38" fmla="*/ 40 w 54"/>
              <a:gd name="T39" fmla="*/ 64 h 67"/>
              <a:gd name="T40" fmla="*/ 32 w 54"/>
              <a:gd name="T41" fmla="*/ 67 h 67"/>
              <a:gd name="T42" fmla="*/ 27 w 54"/>
              <a:gd name="T43" fmla="*/ 14 h 67"/>
              <a:gd name="T44" fmla="*/ 22 w 54"/>
              <a:gd name="T45" fmla="*/ 15 h 67"/>
              <a:gd name="T46" fmla="*/ 19 w 54"/>
              <a:gd name="T47" fmla="*/ 18 h 67"/>
              <a:gd name="T48" fmla="*/ 16 w 54"/>
              <a:gd name="T49" fmla="*/ 22 h 67"/>
              <a:gd name="T50" fmla="*/ 15 w 54"/>
              <a:gd name="T51" fmla="*/ 27 h 67"/>
              <a:gd name="T52" fmla="*/ 15 w 54"/>
              <a:gd name="T53" fmla="*/ 32 h 67"/>
              <a:gd name="T54" fmla="*/ 15 w 54"/>
              <a:gd name="T55" fmla="*/ 37 h 67"/>
              <a:gd name="T56" fmla="*/ 15 w 54"/>
              <a:gd name="T57" fmla="*/ 42 h 67"/>
              <a:gd name="T58" fmla="*/ 17 w 54"/>
              <a:gd name="T59" fmla="*/ 46 h 67"/>
              <a:gd name="T60" fmla="*/ 20 w 54"/>
              <a:gd name="T61" fmla="*/ 50 h 67"/>
              <a:gd name="T62" fmla="*/ 24 w 54"/>
              <a:gd name="T63" fmla="*/ 52 h 67"/>
              <a:gd name="T64" fmla="*/ 29 w 54"/>
              <a:gd name="T65" fmla="*/ 53 h 67"/>
              <a:gd name="T66" fmla="*/ 34 w 54"/>
              <a:gd name="T67" fmla="*/ 51 h 67"/>
              <a:gd name="T68" fmla="*/ 37 w 54"/>
              <a:gd name="T69" fmla="*/ 48 h 67"/>
              <a:gd name="T70" fmla="*/ 39 w 54"/>
              <a:gd name="T71" fmla="*/ 43 h 67"/>
              <a:gd name="T72" fmla="*/ 40 w 54"/>
              <a:gd name="T73" fmla="*/ 38 h 67"/>
              <a:gd name="T74" fmla="*/ 40 w 54"/>
              <a:gd name="T75" fmla="*/ 33 h 67"/>
              <a:gd name="T76" fmla="*/ 40 w 54"/>
              <a:gd name="T77" fmla="*/ 29 h 67"/>
              <a:gd name="T78" fmla="*/ 39 w 54"/>
              <a:gd name="T79" fmla="*/ 24 h 67"/>
              <a:gd name="T80" fmla="*/ 37 w 54"/>
              <a:gd name="T81" fmla="*/ 19 h 67"/>
              <a:gd name="T82" fmla="*/ 34 w 54"/>
              <a:gd name="T83" fmla="*/ 16 h 67"/>
              <a:gd name="T84" fmla="*/ 29 w 54"/>
              <a:gd name="T85"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7">
                <a:moveTo>
                  <a:pt x="27" y="67"/>
                </a:moveTo>
                <a:lnTo>
                  <a:pt x="25" y="67"/>
                </a:lnTo>
                <a:lnTo>
                  <a:pt x="22" y="67"/>
                </a:lnTo>
                <a:lnTo>
                  <a:pt x="19" y="66"/>
                </a:lnTo>
                <a:lnTo>
                  <a:pt x="17" y="65"/>
                </a:lnTo>
                <a:lnTo>
                  <a:pt x="15" y="64"/>
                </a:lnTo>
                <a:lnTo>
                  <a:pt x="13" y="63"/>
                </a:lnTo>
                <a:lnTo>
                  <a:pt x="10" y="61"/>
                </a:lnTo>
                <a:lnTo>
                  <a:pt x="9" y="59"/>
                </a:lnTo>
                <a:lnTo>
                  <a:pt x="7" y="57"/>
                </a:lnTo>
                <a:lnTo>
                  <a:pt x="5" y="54"/>
                </a:lnTo>
                <a:lnTo>
                  <a:pt x="4" y="52"/>
                </a:lnTo>
                <a:lnTo>
                  <a:pt x="3" y="48"/>
                </a:lnTo>
                <a:lnTo>
                  <a:pt x="2" y="45"/>
                </a:lnTo>
                <a:lnTo>
                  <a:pt x="1" y="41"/>
                </a:lnTo>
                <a:lnTo>
                  <a:pt x="0" y="38"/>
                </a:lnTo>
                <a:lnTo>
                  <a:pt x="0" y="33"/>
                </a:lnTo>
                <a:lnTo>
                  <a:pt x="0" y="29"/>
                </a:lnTo>
                <a:lnTo>
                  <a:pt x="1" y="25"/>
                </a:lnTo>
                <a:lnTo>
                  <a:pt x="2" y="22"/>
                </a:lnTo>
                <a:lnTo>
                  <a:pt x="3" y="18"/>
                </a:lnTo>
                <a:lnTo>
                  <a:pt x="4" y="15"/>
                </a:lnTo>
                <a:lnTo>
                  <a:pt x="5" y="13"/>
                </a:lnTo>
                <a:lnTo>
                  <a:pt x="7" y="10"/>
                </a:lnTo>
                <a:lnTo>
                  <a:pt x="9" y="8"/>
                </a:lnTo>
                <a:lnTo>
                  <a:pt x="10" y="6"/>
                </a:lnTo>
                <a:lnTo>
                  <a:pt x="13" y="4"/>
                </a:lnTo>
                <a:lnTo>
                  <a:pt x="15" y="3"/>
                </a:lnTo>
                <a:lnTo>
                  <a:pt x="17" y="2"/>
                </a:lnTo>
                <a:lnTo>
                  <a:pt x="19" y="1"/>
                </a:lnTo>
                <a:lnTo>
                  <a:pt x="22" y="0"/>
                </a:lnTo>
                <a:lnTo>
                  <a:pt x="25" y="0"/>
                </a:lnTo>
                <a:lnTo>
                  <a:pt x="27" y="0"/>
                </a:lnTo>
                <a:lnTo>
                  <a:pt x="30" y="0"/>
                </a:lnTo>
                <a:lnTo>
                  <a:pt x="32" y="0"/>
                </a:lnTo>
                <a:lnTo>
                  <a:pt x="35" y="1"/>
                </a:lnTo>
                <a:lnTo>
                  <a:pt x="37" y="2"/>
                </a:lnTo>
                <a:lnTo>
                  <a:pt x="40" y="3"/>
                </a:lnTo>
                <a:lnTo>
                  <a:pt x="42" y="4"/>
                </a:lnTo>
                <a:lnTo>
                  <a:pt x="44" y="6"/>
                </a:lnTo>
                <a:lnTo>
                  <a:pt x="46" y="8"/>
                </a:lnTo>
                <a:lnTo>
                  <a:pt x="48" y="10"/>
                </a:lnTo>
                <a:lnTo>
                  <a:pt x="49" y="13"/>
                </a:lnTo>
                <a:lnTo>
                  <a:pt x="51" y="15"/>
                </a:lnTo>
                <a:lnTo>
                  <a:pt x="52" y="18"/>
                </a:lnTo>
                <a:lnTo>
                  <a:pt x="53" y="22"/>
                </a:lnTo>
                <a:lnTo>
                  <a:pt x="53" y="25"/>
                </a:lnTo>
                <a:lnTo>
                  <a:pt x="54" y="29"/>
                </a:lnTo>
                <a:lnTo>
                  <a:pt x="54" y="33"/>
                </a:lnTo>
                <a:lnTo>
                  <a:pt x="54" y="38"/>
                </a:lnTo>
                <a:lnTo>
                  <a:pt x="53" y="41"/>
                </a:lnTo>
                <a:lnTo>
                  <a:pt x="53" y="45"/>
                </a:lnTo>
                <a:lnTo>
                  <a:pt x="52" y="48"/>
                </a:lnTo>
                <a:lnTo>
                  <a:pt x="51" y="52"/>
                </a:lnTo>
                <a:lnTo>
                  <a:pt x="49" y="54"/>
                </a:lnTo>
                <a:lnTo>
                  <a:pt x="48" y="57"/>
                </a:lnTo>
                <a:lnTo>
                  <a:pt x="46" y="59"/>
                </a:lnTo>
                <a:lnTo>
                  <a:pt x="44" y="61"/>
                </a:lnTo>
                <a:lnTo>
                  <a:pt x="42" y="63"/>
                </a:lnTo>
                <a:lnTo>
                  <a:pt x="40" y="64"/>
                </a:lnTo>
                <a:lnTo>
                  <a:pt x="37" y="65"/>
                </a:lnTo>
                <a:lnTo>
                  <a:pt x="35" y="66"/>
                </a:lnTo>
                <a:lnTo>
                  <a:pt x="32" y="67"/>
                </a:lnTo>
                <a:lnTo>
                  <a:pt x="30" y="67"/>
                </a:lnTo>
                <a:lnTo>
                  <a:pt x="27" y="67"/>
                </a:lnTo>
                <a:close/>
                <a:moveTo>
                  <a:pt x="27" y="14"/>
                </a:moveTo>
                <a:lnTo>
                  <a:pt x="25" y="14"/>
                </a:lnTo>
                <a:lnTo>
                  <a:pt x="24" y="14"/>
                </a:lnTo>
                <a:lnTo>
                  <a:pt x="22" y="15"/>
                </a:lnTo>
                <a:lnTo>
                  <a:pt x="21" y="16"/>
                </a:lnTo>
                <a:lnTo>
                  <a:pt x="20" y="17"/>
                </a:lnTo>
                <a:lnTo>
                  <a:pt x="19" y="18"/>
                </a:lnTo>
                <a:lnTo>
                  <a:pt x="18" y="19"/>
                </a:lnTo>
                <a:lnTo>
                  <a:pt x="17" y="21"/>
                </a:lnTo>
                <a:lnTo>
                  <a:pt x="16" y="22"/>
                </a:lnTo>
                <a:lnTo>
                  <a:pt x="16" y="24"/>
                </a:lnTo>
                <a:lnTo>
                  <a:pt x="15" y="25"/>
                </a:lnTo>
                <a:lnTo>
                  <a:pt x="15" y="27"/>
                </a:lnTo>
                <a:lnTo>
                  <a:pt x="15" y="29"/>
                </a:lnTo>
                <a:lnTo>
                  <a:pt x="15" y="30"/>
                </a:lnTo>
                <a:lnTo>
                  <a:pt x="15" y="32"/>
                </a:lnTo>
                <a:lnTo>
                  <a:pt x="15" y="33"/>
                </a:lnTo>
                <a:lnTo>
                  <a:pt x="15" y="35"/>
                </a:lnTo>
                <a:lnTo>
                  <a:pt x="15" y="37"/>
                </a:lnTo>
                <a:lnTo>
                  <a:pt x="15" y="38"/>
                </a:lnTo>
                <a:lnTo>
                  <a:pt x="15" y="40"/>
                </a:lnTo>
                <a:lnTo>
                  <a:pt x="15" y="42"/>
                </a:lnTo>
                <a:lnTo>
                  <a:pt x="16" y="43"/>
                </a:lnTo>
                <a:lnTo>
                  <a:pt x="16" y="45"/>
                </a:lnTo>
                <a:lnTo>
                  <a:pt x="17" y="46"/>
                </a:lnTo>
                <a:lnTo>
                  <a:pt x="18" y="48"/>
                </a:lnTo>
                <a:lnTo>
                  <a:pt x="19" y="49"/>
                </a:lnTo>
                <a:lnTo>
                  <a:pt x="20" y="50"/>
                </a:lnTo>
                <a:lnTo>
                  <a:pt x="21" y="51"/>
                </a:lnTo>
                <a:lnTo>
                  <a:pt x="22" y="52"/>
                </a:lnTo>
                <a:lnTo>
                  <a:pt x="24" y="52"/>
                </a:lnTo>
                <a:lnTo>
                  <a:pt x="25" y="53"/>
                </a:lnTo>
                <a:lnTo>
                  <a:pt x="27" y="53"/>
                </a:lnTo>
                <a:lnTo>
                  <a:pt x="29" y="53"/>
                </a:lnTo>
                <a:lnTo>
                  <a:pt x="31" y="52"/>
                </a:lnTo>
                <a:lnTo>
                  <a:pt x="32" y="52"/>
                </a:lnTo>
                <a:lnTo>
                  <a:pt x="34" y="51"/>
                </a:lnTo>
                <a:lnTo>
                  <a:pt x="35" y="50"/>
                </a:lnTo>
                <a:lnTo>
                  <a:pt x="36" y="49"/>
                </a:lnTo>
                <a:lnTo>
                  <a:pt x="37" y="48"/>
                </a:lnTo>
                <a:lnTo>
                  <a:pt x="38" y="46"/>
                </a:lnTo>
                <a:lnTo>
                  <a:pt x="38" y="45"/>
                </a:lnTo>
                <a:lnTo>
                  <a:pt x="39" y="43"/>
                </a:lnTo>
                <a:lnTo>
                  <a:pt x="39" y="42"/>
                </a:lnTo>
                <a:lnTo>
                  <a:pt x="39" y="40"/>
                </a:lnTo>
                <a:lnTo>
                  <a:pt x="40" y="38"/>
                </a:lnTo>
                <a:lnTo>
                  <a:pt x="40" y="37"/>
                </a:lnTo>
                <a:lnTo>
                  <a:pt x="40" y="35"/>
                </a:lnTo>
                <a:lnTo>
                  <a:pt x="40" y="33"/>
                </a:lnTo>
                <a:lnTo>
                  <a:pt x="40" y="32"/>
                </a:lnTo>
                <a:lnTo>
                  <a:pt x="40" y="30"/>
                </a:lnTo>
                <a:lnTo>
                  <a:pt x="40" y="29"/>
                </a:lnTo>
                <a:lnTo>
                  <a:pt x="39" y="27"/>
                </a:lnTo>
                <a:lnTo>
                  <a:pt x="39" y="25"/>
                </a:lnTo>
                <a:lnTo>
                  <a:pt x="39" y="24"/>
                </a:lnTo>
                <a:lnTo>
                  <a:pt x="38" y="22"/>
                </a:lnTo>
                <a:lnTo>
                  <a:pt x="38" y="21"/>
                </a:lnTo>
                <a:lnTo>
                  <a:pt x="37" y="19"/>
                </a:lnTo>
                <a:lnTo>
                  <a:pt x="36" y="18"/>
                </a:lnTo>
                <a:lnTo>
                  <a:pt x="35" y="17"/>
                </a:lnTo>
                <a:lnTo>
                  <a:pt x="34" y="16"/>
                </a:lnTo>
                <a:lnTo>
                  <a:pt x="32" y="15"/>
                </a:lnTo>
                <a:lnTo>
                  <a:pt x="31" y="14"/>
                </a:lnTo>
                <a:lnTo>
                  <a:pt x="29" y="14"/>
                </a:lnTo>
                <a:lnTo>
                  <a:pt x="2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13" name="Rectangle 209"/>
          <p:cNvSpPr>
            <a:spLocks noChangeArrowheads="1"/>
          </p:cNvSpPr>
          <p:nvPr/>
        </p:nvSpPr>
        <p:spPr bwMode="auto">
          <a:xfrm>
            <a:off x="1628775" y="4184650"/>
            <a:ext cx="22225" cy="138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66514" name="Freeform 210"/>
          <p:cNvSpPr>
            <a:spLocks/>
          </p:cNvSpPr>
          <p:nvPr/>
        </p:nvSpPr>
        <p:spPr bwMode="auto">
          <a:xfrm>
            <a:off x="1717675" y="4184650"/>
            <a:ext cx="85725" cy="138113"/>
          </a:xfrm>
          <a:custGeom>
            <a:avLst/>
            <a:gdLst>
              <a:gd name="T0" fmla="*/ 52 w 54"/>
              <a:gd name="T1" fmla="*/ 15 h 87"/>
              <a:gd name="T2" fmla="*/ 14 w 54"/>
              <a:gd name="T3" fmla="*/ 15 h 87"/>
              <a:gd name="T4" fmla="*/ 14 w 54"/>
              <a:gd name="T5" fmla="*/ 34 h 87"/>
              <a:gd name="T6" fmla="*/ 49 w 54"/>
              <a:gd name="T7" fmla="*/ 34 h 87"/>
              <a:gd name="T8" fmla="*/ 49 w 54"/>
              <a:gd name="T9" fmla="*/ 49 h 87"/>
              <a:gd name="T10" fmla="*/ 14 w 54"/>
              <a:gd name="T11" fmla="*/ 49 h 87"/>
              <a:gd name="T12" fmla="*/ 14 w 54"/>
              <a:gd name="T13" fmla="*/ 71 h 87"/>
              <a:gd name="T14" fmla="*/ 54 w 54"/>
              <a:gd name="T15" fmla="*/ 71 h 87"/>
              <a:gd name="T16" fmla="*/ 54 w 54"/>
              <a:gd name="T17" fmla="*/ 87 h 87"/>
              <a:gd name="T18" fmla="*/ 0 w 54"/>
              <a:gd name="T19" fmla="*/ 87 h 87"/>
              <a:gd name="T20" fmla="*/ 0 w 54"/>
              <a:gd name="T21" fmla="*/ 0 h 87"/>
              <a:gd name="T22" fmla="*/ 52 w 54"/>
              <a:gd name="T23" fmla="*/ 0 h 87"/>
              <a:gd name="T24" fmla="*/ 52 w 54"/>
              <a:gd name="T25"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87">
                <a:moveTo>
                  <a:pt x="52" y="15"/>
                </a:moveTo>
                <a:lnTo>
                  <a:pt x="14" y="15"/>
                </a:lnTo>
                <a:lnTo>
                  <a:pt x="14" y="34"/>
                </a:lnTo>
                <a:lnTo>
                  <a:pt x="49" y="34"/>
                </a:lnTo>
                <a:lnTo>
                  <a:pt x="49" y="49"/>
                </a:lnTo>
                <a:lnTo>
                  <a:pt x="14" y="49"/>
                </a:lnTo>
                <a:lnTo>
                  <a:pt x="14" y="71"/>
                </a:lnTo>
                <a:lnTo>
                  <a:pt x="54" y="71"/>
                </a:lnTo>
                <a:lnTo>
                  <a:pt x="54" y="87"/>
                </a:lnTo>
                <a:lnTo>
                  <a:pt x="0" y="87"/>
                </a:lnTo>
                <a:lnTo>
                  <a:pt x="0" y="0"/>
                </a:lnTo>
                <a:lnTo>
                  <a:pt x="52" y="0"/>
                </a:lnTo>
                <a:lnTo>
                  <a:pt x="5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15" name="Freeform 211"/>
          <p:cNvSpPr>
            <a:spLocks/>
          </p:cNvSpPr>
          <p:nvPr/>
        </p:nvSpPr>
        <p:spPr bwMode="auto">
          <a:xfrm>
            <a:off x="1819275" y="4217988"/>
            <a:ext cx="76200" cy="104775"/>
          </a:xfrm>
          <a:custGeom>
            <a:avLst/>
            <a:gdLst>
              <a:gd name="T0" fmla="*/ 34 w 48"/>
              <a:gd name="T1" fmla="*/ 66 h 66"/>
              <a:gd name="T2" fmla="*/ 34 w 48"/>
              <a:gd name="T3" fmla="*/ 26 h 66"/>
              <a:gd name="T4" fmla="*/ 34 w 48"/>
              <a:gd name="T5" fmla="*/ 24 h 66"/>
              <a:gd name="T6" fmla="*/ 34 w 48"/>
              <a:gd name="T7" fmla="*/ 22 h 66"/>
              <a:gd name="T8" fmla="*/ 33 w 48"/>
              <a:gd name="T9" fmla="*/ 19 h 66"/>
              <a:gd name="T10" fmla="*/ 32 w 48"/>
              <a:gd name="T11" fmla="*/ 17 h 66"/>
              <a:gd name="T12" fmla="*/ 31 w 48"/>
              <a:gd name="T13" fmla="*/ 16 h 66"/>
              <a:gd name="T14" fmla="*/ 29 w 48"/>
              <a:gd name="T15" fmla="*/ 15 h 66"/>
              <a:gd name="T16" fmla="*/ 27 w 48"/>
              <a:gd name="T17" fmla="*/ 14 h 66"/>
              <a:gd name="T18" fmla="*/ 24 w 48"/>
              <a:gd name="T19" fmla="*/ 14 h 66"/>
              <a:gd name="T20" fmla="*/ 22 w 48"/>
              <a:gd name="T21" fmla="*/ 14 h 66"/>
              <a:gd name="T22" fmla="*/ 20 w 48"/>
              <a:gd name="T23" fmla="*/ 15 h 66"/>
              <a:gd name="T24" fmla="*/ 18 w 48"/>
              <a:gd name="T25" fmla="*/ 17 h 66"/>
              <a:gd name="T26" fmla="*/ 17 w 48"/>
              <a:gd name="T27" fmla="*/ 19 h 66"/>
              <a:gd name="T28" fmla="*/ 16 w 48"/>
              <a:gd name="T29" fmla="*/ 21 h 66"/>
              <a:gd name="T30" fmla="*/ 15 w 48"/>
              <a:gd name="T31" fmla="*/ 24 h 66"/>
              <a:gd name="T32" fmla="*/ 14 w 48"/>
              <a:gd name="T33" fmla="*/ 27 h 66"/>
              <a:gd name="T34" fmla="*/ 14 w 48"/>
              <a:gd name="T35" fmla="*/ 66 h 66"/>
              <a:gd name="T36" fmla="*/ 0 w 48"/>
              <a:gd name="T37" fmla="*/ 1 h 66"/>
              <a:gd name="T38" fmla="*/ 14 w 48"/>
              <a:gd name="T39" fmla="*/ 11 h 66"/>
              <a:gd name="T40" fmla="*/ 14 w 48"/>
              <a:gd name="T41" fmla="*/ 10 h 66"/>
              <a:gd name="T42" fmla="*/ 15 w 48"/>
              <a:gd name="T43" fmla="*/ 8 h 66"/>
              <a:gd name="T44" fmla="*/ 16 w 48"/>
              <a:gd name="T45" fmla="*/ 7 h 66"/>
              <a:gd name="T46" fmla="*/ 18 w 48"/>
              <a:gd name="T47" fmla="*/ 5 h 66"/>
              <a:gd name="T48" fmla="*/ 20 w 48"/>
              <a:gd name="T49" fmla="*/ 3 h 66"/>
              <a:gd name="T50" fmla="*/ 22 w 48"/>
              <a:gd name="T51" fmla="*/ 1 h 66"/>
              <a:gd name="T52" fmla="*/ 25 w 48"/>
              <a:gd name="T53" fmla="*/ 0 h 66"/>
              <a:gd name="T54" fmla="*/ 28 w 48"/>
              <a:gd name="T55" fmla="*/ 0 h 66"/>
              <a:gd name="T56" fmla="*/ 32 w 48"/>
              <a:gd name="T57" fmla="*/ 0 h 66"/>
              <a:gd name="T58" fmla="*/ 35 w 48"/>
              <a:gd name="T59" fmla="*/ 0 h 66"/>
              <a:gd name="T60" fmla="*/ 39 w 48"/>
              <a:gd name="T61" fmla="*/ 2 h 66"/>
              <a:gd name="T62" fmla="*/ 41 w 48"/>
              <a:gd name="T63" fmla="*/ 4 h 66"/>
              <a:gd name="T64" fmla="*/ 44 w 48"/>
              <a:gd name="T65" fmla="*/ 7 h 66"/>
              <a:gd name="T66" fmla="*/ 46 w 48"/>
              <a:gd name="T67" fmla="*/ 10 h 66"/>
              <a:gd name="T68" fmla="*/ 47 w 48"/>
              <a:gd name="T69" fmla="*/ 14 h 66"/>
              <a:gd name="T70" fmla="*/ 48 w 48"/>
              <a:gd name="T71" fmla="*/ 19 h 66"/>
              <a:gd name="T72" fmla="*/ 48 w 48"/>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66">
                <a:moveTo>
                  <a:pt x="48" y="66"/>
                </a:moveTo>
                <a:lnTo>
                  <a:pt x="34" y="66"/>
                </a:lnTo>
                <a:lnTo>
                  <a:pt x="34" y="27"/>
                </a:lnTo>
                <a:lnTo>
                  <a:pt x="34" y="26"/>
                </a:lnTo>
                <a:lnTo>
                  <a:pt x="34" y="25"/>
                </a:lnTo>
                <a:lnTo>
                  <a:pt x="34" y="24"/>
                </a:lnTo>
                <a:lnTo>
                  <a:pt x="34" y="23"/>
                </a:lnTo>
                <a:lnTo>
                  <a:pt x="34" y="22"/>
                </a:lnTo>
                <a:lnTo>
                  <a:pt x="34" y="21"/>
                </a:lnTo>
                <a:lnTo>
                  <a:pt x="33" y="19"/>
                </a:lnTo>
                <a:lnTo>
                  <a:pt x="33" y="18"/>
                </a:lnTo>
                <a:lnTo>
                  <a:pt x="32" y="17"/>
                </a:lnTo>
                <a:lnTo>
                  <a:pt x="32" y="17"/>
                </a:lnTo>
                <a:lnTo>
                  <a:pt x="31" y="16"/>
                </a:lnTo>
                <a:lnTo>
                  <a:pt x="30" y="15"/>
                </a:lnTo>
                <a:lnTo>
                  <a:pt x="29" y="15"/>
                </a:lnTo>
                <a:lnTo>
                  <a:pt x="28" y="14"/>
                </a:lnTo>
                <a:lnTo>
                  <a:pt x="27" y="14"/>
                </a:lnTo>
                <a:lnTo>
                  <a:pt x="25" y="14"/>
                </a:lnTo>
                <a:lnTo>
                  <a:pt x="24" y="14"/>
                </a:lnTo>
                <a:lnTo>
                  <a:pt x="23" y="14"/>
                </a:lnTo>
                <a:lnTo>
                  <a:pt x="22" y="14"/>
                </a:lnTo>
                <a:lnTo>
                  <a:pt x="21" y="15"/>
                </a:lnTo>
                <a:lnTo>
                  <a:pt x="20" y="15"/>
                </a:lnTo>
                <a:lnTo>
                  <a:pt x="19" y="16"/>
                </a:lnTo>
                <a:lnTo>
                  <a:pt x="18" y="17"/>
                </a:lnTo>
                <a:lnTo>
                  <a:pt x="17" y="18"/>
                </a:lnTo>
                <a:lnTo>
                  <a:pt x="17" y="19"/>
                </a:lnTo>
                <a:lnTo>
                  <a:pt x="16" y="20"/>
                </a:lnTo>
                <a:lnTo>
                  <a:pt x="16" y="21"/>
                </a:lnTo>
                <a:lnTo>
                  <a:pt x="15" y="22"/>
                </a:lnTo>
                <a:lnTo>
                  <a:pt x="15" y="24"/>
                </a:lnTo>
                <a:lnTo>
                  <a:pt x="14" y="25"/>
                </a:lnTo>
                <a:lnTo>
                  <a:pt x="14" y="27"/>
                </a:lnTo>
                <a:lnTo>
                  <a:pt x="14" y="29"/>
                </a:lnTo>
                <a:lnTo>
                  <a:pt x="14" y="66"/>
                </a:lnTo>
                <a:lnTo>
                  <a:pt x="0" y="66"/>
                </a:lnTo>
                <a:lnTo>
                  <a:pt x="0" y="1"/>
                </a:lnTo>
                <a:lnTo>
                  <a:pt x="14" y="1"/>
                </a:lnTo>
                <a:lnTo>
                  <a:pt x="14" y="11"/>
                </a:lnTo>
                <a:lnTo>
                  <a:pt x="14" y="11"/>
                </a:lnTo>
                <a:lnTo>
                  <a:pt x="14" y="10"/>
                </a:lnTo>
                <a:lnTo>
                  <a:pt x="15" y="9"/>
                </a:lnTo>
                <a:lnTo>
                  <a:pt x="15" y="8"/>
                </a:lnTo>
                <a:lnTo>
                  <a:pt x="16" y="7"/>
                </a:lnTo>
                <a:lnTo>
                  <a:pt x="16" y="7"/>
                </a:lnTo>
                <a:lnTo>
                  <a:pt x="17" y="6"/>
                </a:lnTo>
                <a:lnTo>
                  <a:pt x="18" y="5"/>
                </a:lnTo>
                <a:lnTo>
                  <a:pt x="19" y="4"/>
                </a:lnTo>
                <a:lnTo>
                  <a:pt x="20" y="3"/>
                </a:lnTo>
                <a:lnTo>
                  <a:pt x="21" y="2"/>
                </a:lnTo>
                <a:lnTo>
                  <a:pt x="22" y="1"/>
                </a:lnTo>
                <a:lnTo>
                  <a:pt x="23" y="1"/>
                </a:lnTo>
                <a:lnTo>
                  <a:pt x="25" y="0"/>
                </a:lnTo>
                <a:lnTo>
                  <a:pt x="26" y="0"/>
                </a:lnTo>
                <a:lnTo>
                  <a:pt x="28" y="0"/>
                </a:lnTo>
                <a:lnTo>
                  <a:pt x="30" y="0"/>
                </a:lnTo>
                <a:lnTo>
                  <a:pt x="32" y="0"/>
                </a:lnTo>
                <a:lnTo>
                  <a:pt x="33" y="0"/>
                </a:lnTo>
                <a:lnTo>
                  <a:pt x="35" y="0"/>
                </a:lnTo>
                <a:lnTo>
                  <a:pt x="37" y="1"/>
                </a:lnTo>
                <a:lnTo>
                  <a:pt x="39" y="2"/>
                </a:lnTo>
                <a:lnTo>
                  <a:pt x="40" y="3"/>
                </a:lnTo>
                <a:lnTo>
                  <a:pt x="41" y="4"/>
                </a:lnTo>
                <a:lnTo>
                  <a:pt x="43" y="5"/>
                </a:lnTo>
                <a:lnTo>
                  <a:pt x="44" y="7"/>
                </a:lnTo>
                <a:lnTo>
                  <a:pt x="45" y="8"/>
                </a:lnTo>
                <a:lnTo>
                  <a:pt x="46" y="10"/>
                </a:lnTo>
                <a:lnTo>
                  <a:pt x="47" y="12"/>
                </a:lnTo>
                <a:lnTo>
                  <a:pt x="47" y="14"/>
                </a:lnTo>
                <a:lnTo>
                  <a:pt x="48" y="16"/>
                </a:lnTo>
                <a:lnTo>
                  <a:pt x="48" y="19"/>
                </a:lnTo>
                <a:lnTo>
                  <a:pt x="48" y="21"/>
                </a:lnTo>
                <a:lnTo>
                  <a:pt x="4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16" name="Freeform 212"/>
          <p:cNvSpPr>
            <a:spLocks/>
          </p:cNvSpPr>
          <p:nvPr/>
        </p:nvSpPr>
        <p:spPr bwMode="auto">
          <a:xfrm>
            <a:off x="1908175" y="4219575"/>
            <a:ext cx="82550" cy="103188"/>
          </a:xfrm>
          <a:custGeom>
            <a:avLst/>
            <a:gdLst>
              <a:gd name="T0" fmla="*/ 33 w 52"/>
              <a:gd name="T1" fmla="*/ 65 h 65"/>
              <a:gd name="T2" fmla="*/ 19 w 52"/>
              <a:gd name="T3" fmla="*/ 65 h 65"/>
              <a:gd name="T4" fmla="*/ 0 w 52"/>
              <a:gd name="T5" fmla="*/ 0 h 65"/>
              <a:gd name="T6" fmla="*/ 15 w 52"/>
              <a:gd name="T7" fmla="*/ 0 h 65"/>
              <a:gd name="T8" fmla="*/ 26 w 52"/>
              <a:gd name="T9" fmla="*/ 48 h 65"/>
              <a:gd name="T10" fmla="*/ 26 w 52"/>
              <a:gd name="T11" fmla="*/ 48 h 65"/>
              <a:gd name="T12" fmla="*/ 37 w 52"/>
              <a:gd name="T13" fmla="*/ 0 h 65"/>
              <a:gd name="T14" fmla="*/ 52 w 52"/>
              <a:gd name="T15" fmla="*/ 0 h 65"/>
              <a:gd name="T16" fmla="*/ 33 w 5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5">
                <a:moveTo>
                  <a:pt x="33" y="65"/>
                </a:moveTo>
                <a:lnTo>
                  <a:pt x="19" y="65"/>
                </a:lnTo>
                <a:lnTo>
                  <a:pt x="0" y="0"/>
                </a:lnTo>
                <a:lnTo>
                  <a:pt x="15" y="0"/>
                </a:lnTo>
                <a:lnTo>
                  <a:pt x="26" y="48"/>
                </a:lnTo>
                <a:lnTo>
                  <a:pt x="26" y="48"/>
                </a:lnTo>
                <a:lnTo>
                  <a:pt x="37" y="0"/>
                </a:lnTo>
                <a:lnTo>
                  <a:pt x="52" y="0"/>
                </a:lnTo>
                <a:lnTo>
                  <a:pt x="3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17" name="Freeform 213"/>
          <p:cNvSpPr>
            <a:spLocks noEditPoints="1"/>
          </p:cNvSpPr>
          <p:nvPr/>
        </p:nvSpPr>
        <p:spPr bwMode="auto">
          <a:xfrm>
            <a:off x="2003425" y="4183063"/>
            <a:ext cx="22225" cy="139700"/>
          </a:xfrm>
          <a:custGeom>
            <a:avLst/>
            <a:gdLst>
              <a:gd name="T0" fmla="*/ 14 w 14"/>
              <a:gd name="T1" fmla="*/ 23 h 88"/>
              <a:gd name="T2" fmla="*/ 14 w 14"/>
              <a:gd name="T3" fmla="*/ 88 h 88"/>
              <a:gd name="T4" fmla="*/ 0 w 14"/>
              <a:gd name="T5" fmla="*/ 88 h 88"/>
              <a:gd name="T6" fmla="*/ 0 w 14"/>
              <a:gd name="T7" fmla="*/ 23 h 88"/>
              <a:gd name="T8" fmla="*/ 14 w 14"/>
              <a:gd name="T9" fmla="*/ 23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3"/>
                </a:moveTo>
                <a:lnTo>
                  <a:pt x="14" y="88"/>
                </a:lnTo>
                <a:lnTo>
                  <a:pt x="0" y="88"/>
                </a:lnTo>
                <a:lnTo>
                  <a:pt x="0" y="23"/>
                </a:lnTo>
                <a:lnTo>
                  <a:pt x="14" y="23"/>
                </a:lnTo>
                <a:close/>
                <a:moveTo>
                  <a:pt x="14" y="16"/>
                </a:moveTo>
                <a:lnTo>
                  <a:pt x="0" y="16"/>
                </a:lnTo>
                <a:lnTo>
                  <a:pt x="0" y="0"/>
                </a:lnTo>
                <a:lnTo>
                  <a:pt x="14" y="0"/>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18" name="Freeform 214"/>
          <p:cNvSpPr>
            <a:spLocks/>
          </p:cNvSpPr>
          <p:nvPr/>
        </p:nvSpPr>
        <p:spPr bwMode="auto">
          <a:xfrm>
            <a:off x="2046288" y="4217988"/>
            <a:ext cx="49212" cy="104775"/>
          </a:xfrm>
          <a:custGeom>
            <a:avLst/>
            <a:gdLst>
              <a:gd name="T0" fmla="*/ 13 w 31"/>
              <a:gd name="T1" fmla="*/ 1 h 66"/>
              <a:gd name="T2" fmla="*/ 13 w 31"/>
              <a:gd name="T3" fmla="*/ 13 h 66"/>
              <a:gd name="T4" fmla="*/ 15 w 31"/>
              <a:gd name="T5" fmla="*/ 10 h 66"/>
              <a:gd name="T6" fmla="*/ 16 w 31"/>
              <a:gd name="T7" fmla="*/ 8 h 66"/>
              <a:gd name="T8" fmla="*/ 17 w 31"/>
              <a:gd name="T9" fmla="*/ 5 h 66"/>
              <a:gd name="T10" fmla="*/ 19 w 31"/>
              <a:gd name="T11" fmla="*/ 4 h 66"/>
              <a:gd name="T12" fmla="*/ 20 w 31"/>
              <a:gd name="T13" fmla="*/ 2 h 66"/>
              <a:gd name="T14" fmla="*/ 23 w 31"/>
              <a:gd name="T15" fmla="*/ 1 h 66"/>
              <a:gd name="T16" fmla="*/ 25 w 31"/>
              <a:gd name="T17" fmla="*/ 0 h 66"/>
              <a:gd name="T18" fmla="*/ 28 w 31"/>
              <a:gd name="T19" fmla="*/ 0 h 66"/>
              <a:gd name="T20" fmla="*/ 28 w 31"/>
              <a:gd name="T21" fmla="*/ 0 h 66"/>
              <a:gd name="T22" fmla="*/ 29 w 31"/>
              <a:gd name="T23" fmla="*/ 0 h 66"/>
              <a:gd name="T24" fmla="*/ 29 w 31"/>
              <a:gd name="T25" fmla="*/ 0 h 66"/>
              <a:gd name="T26" fmla="*/ 29 w 31"/>
              <a:gd name="T27" fmla="*/ 0 h 66"/>
              <a:gd name="T28" fmla="*/ 30 w 31"/>
              <a:gd name="T29" fmla="*/ 0 h 66"/>
              <a:gd name="T30" fmla="*/ 30 w 31"/>
              <a:gd name="T31" fmla="*/ 0 h 66"/>
              <a:gd name="T32" fmla="*/ 30 w 31"/>
              <a:gd name="T33" fmla="*/ 0 h 66"/>
              <a:gd name="T34" fmla="*/ 31 w 31"/>
              <a:gd name="T35" fmla="*/ 0 h 66"/>
              <a:gd name="T36" fmla="*/ 30 w 31"/>
              <a:gd name="T37" fmla="*/ 17 h 66"/>
              <a:gd name="T38" fmla="*/ 30 w 31"/>
              <a:gd name="T39" fmla="*/ 17 h 66"/>
              <a:gd name="T40" fmla="*/ 29 w 31"/>
              <a:gd name="T41" fmla="*/ 17 h 66"/>
              <a:gd name="T42" fmla="*/ 29 w 31"/>
              <a:gd name="T43" fmla="*/ 17 h 66"/>
              <a:gd name="T44" fmla="*/ 28 w 31"/>
              <a:gd name="T45" fmla="*/ 17 h 66"/>
              <a:gd name="T46" fmla="*/ 28 w 31"/>
              <a:gd name="T47" fmla="*/ 17 h 66"/>
              <a:gd name="T48" fmla="*/ 27 w 31"/>
              <a:gd name="T49" fmla="*/ 17 h 66"/>
              <a:gd name="T50" fmla="*/ 27 w 31"/>
              <a:gd name="T51" fmla="*/ 17 h 66"/>
              <a:gd name="T52" fmla="*/ 25 w 31"/>
              <a:gd name="T53" fmla="*/ 17 h 66"/>
              <a:gd name="T54" fmla="*/ 21 w 31"/>
              <a:gd name="T55" fmla="*/ 18 h 66"/>
              <a:gd name="T56" fmla="*/ 19 w 31"/>
              <a:gd name="T57" fmla="*/ 19 h 66"/>
              <a:gd name="T58" fmla="*/ 17 w 31"/>
              <a:gd name="T59" fmla="*/ 21 h 66"/>
              <a:gd name="T60" fmla="*/ 16 w 31"/>
              <a:gd name="T61" fmla="*/ 23 h 66"/>
              <a:gd name="T62" fmla="*/ 15 w 31"/>
              <a:gd name="T63" fmla="*/ 25 h 66"/>
              <a:gd name="T64" fmla="*/ 14 w 31"/>
              <a:gd name="T65" fmla="*/ 28 h 66"/>
              <a:gd name="T66" fmla="*/ 14 w 31"/>
              <a:gd name="T67" fmla="*/ 31 h 66"/>
              <a:gd name="T68" fmla="*/ 14 w 31"/>
              <a:gd name="T69" fmla="*/ 66 h 66"/>
              <a:gd name="T70" fmla="*/ 0 w 31"/>
              <a:gd name="T71"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66">
                <a:moveTo>
                  <a:pt x="0" y="1"/>
                </a:moveTo>
                <a:lnTo>
                  <a:pt x="13" y="1"/>
                </a:lnTo>
                <a:lnTo>
                  <a:pt x="13" y="13"/>
                </a:lnTo>
                <a:lnTo>
                  <a:pt x="13" y="13"/>
                </a:lnTo>
                <a:lnTo>
                  <a:pt x="14" y="11"/>
                </a:lnTo>
                <a:lnTo>
                  <a:pt x="15" y="10"/>
                </a:lnTo>
                <a:lnTo>
                  <a:pt x="15" y="9"/>
                </a:lnTo>
                <a:lnTo>
                  <a:pt x="16" y="8"/>
                </a:lnTo>
                <a:lnTo>
                  <a:pt x="16" y="7"/>
                </a:lnTo>
                <a:lnTo>
                  <a:pt x="17" y="5"/>
                </a:lnTo>
                <a:lnTo>
                  <a:pt x="18" y="5"/>
                </a:lnTo>
                <a:lnTo>
                  <a:pt x="19" y="4"/>
                </a:lnTo>
                <a:lnTo>
                  <a:pt x="20" y="3"/>
                </a:lnTo>
                <a:lnTo>
                  <a:pt x="20" y="2"/>
                </a:lnTo>
                <a:lnTo>
                  <a:pt x="21" y="1"/>
                </a:lnTo>
                <a:lnTo>
                  <a:pt x="23" y="1"/>
                </a:lnTo>
                <a:lnTo>
                  <a:pt x="24" y="0"/>
                </a:lnTo>
                <a:lnTo>
                  <a:pt x="25" y="0"/>
                </a:lnTo>
                <a:lnTo>
                  <a:pt x="26" y="0"/>
                </a:lnTo>
                <a:lnTo>
                  <a:pt x="28" y="0"/>
                </a:lnTo>
                <a:lnTo>
                  <a:pt x="28" y="0"/>
                </a:lnTo>
                <a:lnTo>
                  <a:pt x="28" y="0"/>
                </a:lnTo>
                <a:lnTo>
                  <a:pt x="28" y="0"/>
                </a:lnTo>
                <a:lnTo>
                  <a:pt x="29" y="0"/>
                </a:lnTo>
                <a:lnTo>
                  <a:pt x="29" y="0"/>
                </a:lnTo>
                <a:lnTo>
                  <a:pt x="29" y="0"/>
                </a:lnTo>
                <a:lnTo>
                  <a:pt x="29" y="0"/>
                </a:lnTo>
                <a:lnTo>
                  <a:pt x="29" y="0"/>
                </a:lnTo>
                <a:lnTo>
                  <a:pt x="29" y="0"/>
                </a:lnTo>
                <a:lnTo>
                  <a:pt x="30" y="0"/>
                </a:lnTo>
                <a:lnTo>
                  <a:pt x="30" y="0"/>
                </a:lnTo>
                <a:lnTo>
                  <a:pt x="30" y="0"/>
                </a:lnTo>
                <a:lnTo>
                  <a:pt x="30" y="0"/>
                </a:lnTo>
                <a:lnTo>
                  <a:pt x="30" y="0"/>
                </a:lnTo>
                <a:lnTo>
                  <a:pt x="30" y="0"/>
                </a:lnTo>
                <a:lnTo>
                  <a:pt x="31" y="0"/>
                </a:lnTo>
                <a:lnTo>
                  <a:pt x="31" y="17"/>
                </a:lnTo>
                <a:lnTo>
                  <a:pt x="30" y="17"/>
                </a:lnTo>
                <a:lnTo>
                  <a:pt x="30" y="17"/>
                </a:lnTo>
                <a:lnTo>
                  <a:pt x="30" y="17"/>
                </a:lnTo>
                <a:lnTo>
                  <a:pt x="30" y="17"/>
                </a:lnTo>
                <a:lnTo>
                  <a:pt x="29" y="17"/>
                </a:lnTo>
                <a:lnTo>
                  <a:pt x="29" y="17"/>
                </a:lnTo>
                <a:lnTo>
                  <a:pt x="29" y="17"/>
                </a:lnTo>
                <a:lnTo>
                  <a:pt x="29" y="17"/>
                </a:lnTo>
                <a:lnTo>
                  <a:pt x="28" y="17"/>
                </a:lnTo>
                <a:lnTo>
                  <a:pt x="28" y="17"/>
                </a:lnTo>
                <a:lnTo>
                  <a:pt x="28" y="17"/>
                </a:lnTo>
                <a:lnTo>
                  <a:pt x="28" y="17"/>
                </a:lnTo>
                <a:lnTo>
                  <a:pt x="27" y="17"/>
                </a:lnTo>
                <a:lnTo>
                  <a:pt x="27" y="17"/>
                </a:lnTo>
                <a:lnTo>
                  <a:pt x="27" y="17"/>
                </a:lnTo>
                <a:lnTo>
                  <a:pt x="27" y="17"/>
                </a:lnTo>
                <a:lnTo>
                  <a:pt x="25" y="17"/>
                </a:lnTo>
                <a:lnTo>
                  <a:pt x="23" y="17"/>
                </a:lnTo>
                <a:lnTo>
                  <a:pt x="21" y="18"/>
                </a:lnTo>
                <a:lnTo>
                  <a:pt x="20" y="18"/>
                </a:lnTo>
                <a:lnTo>
                  <a:pt x="19" y="19"/>
                </a:lnTo>
                <a:lnTo>
                  <a:pt x="18" y="20"/>
                </a:lnTo>
                <a:lnTo>
                  <a:pt x="17" y="21"/>
                </a:lnTo>
                <a:lnTo>
                  <a:pt x="16" y="22"/>
                </a:lnTo>
                <a:lnTo>
                  <a:pt x="16" y="23"/>
                </a:lnTo>
                <a:lnTo>
                  <a:pt x="15" y="24"/>
                </a:lnTo>
                <a:lnTo>
                  <a:pt x="15" y="25"/>
                </a:lnTo>
                <a:lnTo>
                  <a:pt x="14" y="27"/>
                </a:lnTo>
                <a:lnTo>
                  <a:pt x="14" y="28"/>
                </a:lnTo>
                <a:lnTo>
                  <a:pt x="14" y="29"/>
                </a:lnTo>
                <a:lnTo>
                  <a:pt x="14" y="31"/>
                </a:lnTo>
                <a:lnTo>
                  <a:pt x="14" y="32"/>
                </a:lnTo>
                <a:lnTo>
                  <a:pt x="14" y="66"/>
                </a:lnTo>
                <a:lnTo>
                  <a:pt x="0" y="66"/>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19" name="Freeform 215"/>
          <p:cNvSpPr>
            <a:spLocks noEditPoints="1"/>
          </p:cNvSpPr>
          <p:nvPr/>
        </p:nvSpPr>
        <p:spPr bwMode="auto">
          <a:xfrm>
            <a:off x="2103438" y="4217988"/>
            <a:ext cx="84137" cy="106362"/>
          </a:xfrm>
          <a:custGeom>
            <a:avLst/>
            <a:gdLst>
              <a:gd name="T0" fmla="*/ 21 w 53"/>
              <a:gd name="T1" fmla="*/ 67 h 67"/>
              <a:gd name="T2" fmla="*/ 14 w 53"/>
              <a:gd name="T3" fmla="*/ 64 h 67"/>
              <a:gd name="T4" fmla="*/ 8 w 53"/>
              <a:gd name="T5" fmla="*/ 59 h 67"/>
              <a:gd name="T6" fmla="*/ 3 w 53"/>
              <a:gd name="T7" fmla="*/ 52 h 67"/>
              <a:gd name="T8" fmla="*/ 0 w 53"/>
              <a:gd name="T9" fmla="*/ 41 h 67"/>
              <a:gd name="T10" fmla="*/ 0 w 53"/>
              <a:gd name="T11" fmla="*/ 29 h 67"/>
              <a:gd name="T12" fmla="*/ 2 w 53"/>
              <a:gd name="T13" fmla="*/ 18 h 67"/>
              <a:gd name="T14" fmla="*/ 6 w 53"/>
              <a:gd name="T15" fmla="*/ 10 h 67"/>
              <a:gd name="T16" fmla="*/ 12 w 53"/>
              <a:gd name="T17" fmla="*/ 4 h 67"/>
              <a:gd name="T18" fmla="*/ 19 w 53"/>
              <a:gd name="T19" fmla="*/ 1 h 67"/>
              <a:gd name="T20" fmla="*/ 26 w 53"/>
              <a:gd name="T21" fmla="*/ 0 h 67"/>
              <a:gd name="T22" fmla="*/ 34 w 53"/>
              <a:gd name="T23" fmla="*/ 1 h 67"/>
              <a:gd name="T24" fmla="*/ 41 w 53"/>
              <a:gd name="T25" fmla="*/ 4 h 67"/>
              <a:gd name="T26" fmla="*/ 47 w 53"/>
              <a:gd name="T27" fmla="*/ 10 h 67"/>
              <a:gd name="T28" fmla="*/ 51 w 53"/>
              <a:gd name="T29" fmla="*/ 18 h 67"/>
              <a:gd name="T30" fmla="*/ 53 w 53"/>
              <a:gd name="T31" fmla="*/ 29 h 67"/>
              <a:gd name="T32" fmla="*/ 53 w 53"/>
              <a:gd name="T33" fmla="*/ 41 h 67"/>
              <a:gd name="T34" fmla="*/ 50 w 53"/>
              <a:gd name="T35" fmla="*/ 52 h 67"/>
              <a:gd name="T36" fmla="*/ 45 w 53"/>
              <a:gd name="T37" fmla="*/ 59 h 67"/>
              <a:gd name="T38" fmla="*/ 39 w 53"/>
              <a:gd name="T39" fmla="*/ 64 h 67"/>
              <a:gd name="T40" fmla="*/ 32 w 53"/>
              <a:gd name="T41" fmla="*/ 67 h 67"/>
              <a:gd name="T42" fmla="*/ 26 w 53"/>
              <a:gd name="T43" fmla="*/ 14 h 67"/>
              <a:gd name="T44" fmla="*/ 21 w 53"/>
              <a:gd name="T45" fmla="*/ 15 h 67"/>
              <a:gd name="T46" fmla="*/ 18 w 53"/>
              <a:gd name="T47" fmla="*/ 18 h 67"/>
              <a:gd name="T48" fmla="*/ 15 w 53"/>
              <a:gd name="T49" fmla="*/ 22 h 67"/>
              <a:gd name="T50" fmla="*/ 14 w 53"/>
              <a:gd name="T51" fmla="*/ 27 h 67"/>
              <a:gd name="T52" fmla="*/ 14 w 53"/>
              <a:gd name="T53" fmla="*/ 32 h 67"/>
              <a:gd name="T54" fmla="*/ 14 w 53"/>
              <a:gd name="T55" fmla="*/ 37 h 67"/>
              <a:gd name="T56" fmla="*/ 15 w 53"/>
              <a:gd name="T57" fmla="*/ 42 h 67"/>
              <a:gd name="T58" fmla="*/ 16 w 53"/>
              <a:gd name="T59" fmla="*/ 46 h 67"/>
              <a:gd name="T60" fmla="*/ 19 w 53"/>
              <a:gd name="T61" fmla="*/ 50 h 67"/>
              <a:gd name="T62" fmla="*/ 23 w 53"/>
              <a:gd name="T63" fmla="*/ 52 h 67"/>
              <a:gd name="T64" fmla="*/ 28 w 53"/>
              <a:gd name="T65" fmla="*/ 53 h 67"/>
              <a:gd name="T66" fmla="*/ 33 w 53"/>
              <a:gd name="T67" fmla="*/ 51 h 67"/>
              <a:gd name="T68" fmla="*/ 36 w 53"/>
              <a:gd name="T69" fmla="*/ 48 h 67"/>
              <a:gd name="T70" fmla="*/ 38 w 53"/>
              <a:gd name="T71" fmla="*/ 43 h 67"/>
              <a:gd name="T72" fmla="*/ 39 w 53"/>
              <a:gd name="T73" fmla="*/ 38 h 67"/>
              <a:gd name="T74" fmla="*/ 39 w 53"/>
              <a:gd name="T75" fmla="*/ 33 h 67"/>
              <a:gd name="T76" fmla="*/ 39 w 53"/>
              <a:gd name="T77" fmla="*/ 29 h 67"/>
              <a:gd name="T78" fmla="*/ 38 w 53"/>
              <a:gd name="T79" fmla="*/ 24 h 67"/>
              <a:gd name="T80" fmla="*/ 36 w 53"/>
              <a:gd name="T81" fmla="*/ 19 h 67"/>
              <a:gd name="T82" fmla="*/ 33 w 53"/>
              <a:gd name="T83" fmla="*/ 16 h 67"/>
              <a:gd name="T84" fmla="*/ 28 w 53"/>
              <a:gd name="T85"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7">
                <a:moveTo>
                  <a:pt x="26" y="67"/>
                </a:moveTo>
                <a:lnTo>
                  <a:pt x="24" y="67"/>
                </a:lnTo>
                <a:lnTo>
                  <a:pt x="21" y="67"/>
                </a:lnTo>
                <a:lnTo>
                  <a:pt x="19" y="66"/>
                </a:lnTo>
                <a:lnTo>
                  <a:pt x="16" y="65"/>
                </a:lnTo>
                <a:lnTo>
                  <a:pt x="14" y="64"/>
                </a:lnTo>
                <a:lnTo>
                  <a:pt x="12" y="63"/>
                </a:lnTo>
                <a:lnTo>
                  <a:pt x="10" y="61"/>
                </a:lnTo>
                <a:lnTo>
                  <a:pt x="8" y="59"/>
                </a:lnTo>
                <a:lnTo>
                  <a:pt x="6" y="57"/>
                </a:lnTo>
                <a:lnTo>
                  <a:pt x="4" y="54"/>
                </a:lnTo>
                <a:lnTo>
                  <a:pt x="3" y="52"/>
                </a:lnTo>
                <a:lnTo>
                  <a:pt x="2" y="48"/>
                </a:lnTo>
                <a:lnTo>
                  <a:pt x="1" y="45"/>
                </a:lnTo>
                <a:lnTo>
                  <a:pt x="0" y="41"/>
                </a:lnTo>
                <a:lnTo>
                  <a:pt x="0" y="38"/>
                </a:lnTo>
                <a:lnTo>
                  <a:pt x="0" y="33"/>
                </a:lnTo>
                <a:lnTo>
                  <a:pt x="0" y="29"/>
                </a:lnTo>
                <a:lnTo>
                  <a:pt x="0" y="25"/>
                </a:lnTo>
                <a:lnTo>
                  <a:pt x="1" y="22"/>
                </a:lnTo>
                <a:lnTo>
                  <a:pt x="2" y="18"/>
                </a:lnTo>
                <a:lnTo>
                  <a:pt x="3" y="15"/>
                </a:lnTo>
                <a:lnTo>
                  <a:pt x="4" y="13"/>
                </a:lnTo>
                <a:lnTo>
                  <a:pt x="6" y="10"/>
                </a:lnTo>
                <a:lnTo>
                  <a:pt x="8" y="8"/>
                </a:lnTo>
                <a:lnTo>
                  <a:pt x="10" y="6"/>
                </a:lnTo>
                <a:lnTo>
                  <a:pt x="12" y="4"/>
                </a:lnTo>
                <a:lnTo>
                  <a:pt x="14" y="3"/>
                </a:lnTo>
                <a:lnTo>
                  <a:pt x="16" y="2"/>
                </a:lnTo>
                <a:lnTo>
                  <a:pt x="19" y="1"/>
                </a:lnTo>
                <a:lnTo>
                  <a:pt x="21" y="0"/>
                </a:lnTo>
                <a:lnTo>
                  <a:pt x="24" y="0"/>
                </a:lnTo>
                <a:lnTo>
                  <a:pt x="26" y="0"/>
                </a:lnTo>
                <a:lnTo>
                  <a:pt x="29" y="0"/>
                </a:lnTo>
                <a:lnTo>
                  <a:pt x="32" y="0"/>
                </a:lnTo>
                <a:lnTo>
                  <a:pt x="34" y="1"/>
                </a:lnTo>
                <a:lnTo>
                  <a:pt x="36" y="2"/>
                </a:lnTo>
                <a:lnTo>
                  <a:pt x="39" y="3"/>
                </a:lnTo>
                <a:lnTo>
                  <a:pt x="41" y="4"/>
                </a:lnTo>
                <a:lnTo>
                  <a:pt x="43" y="6"/>
                </a:lnTo>
                <a:lnTo>
                  <a:pt x="45" y="8"/>
                </a:lnTo>
                <a:lnTo>
                  <a:pt x="47" y="10"/>
                </a:lnTo>
                <a:lnTo>
                  <a:pt x="48" y="13"/>
                </a:lnTo>
                <a:lnTo>
                  <a:pt x="50" y="15"/>
                </a:lnTo>
                <a:lnTo>
                  <a:pt x="51" y="18"/>
                </a:lnTo>
                <a:lnTo>
                  <a:pt x="52" y="22"/>
                </a:lnTo>
                <a:lnTo>
                  <a:pt x="53" y="25"/>
                </a:lnTo>
                <a:lnTo>
                  <a:pt x="53" y="29"/>
                </a:lnTo>
                <a:lnTo>
                  <a:pt x="53" y="33"/>
                </a:lnTo>
                <a:lnTo>
                  <a:pt x="53" y="38"/>
                </a:lnTo>
                <a:lnTo>
                  <a:pt x="53" y="41"/>
                </a:lnTo>
                <a:lnTo>
                  <a:pt x="52" y="45"/>
                </a:lnTo>
                <a:lnTo>
                  <a:pt x="51" y="48"/>
                </a:lnTo>
                <a:lnTo>
                  <a:pt x="50" y="52"/>
                </a:lnTo>
                <a:lnTo>
                  <a:pt x="48" y="54"/>
                </a:lnTo>
                <a:lnTo>
                  <a:pt x="47" y="57"/>
                </a:lnTo>
                <a:lnTo>
                  <a:pt x="45" y="59"/>
                </a:lnTo>
                <a:lnTo>
                  <a:pt x="43" y="61"/>
                </a:lnTo>
                <a:lnTo>
                  <a:pt x="41" y="63"/>
                </a:lnTo>
                <a:lnTo>
                  <a:pt x="39" y="64"/>
                </a:lnTo>
                <a:lnTo>
                  <a:pt x="36" y="65"/>
                </a:lnTo>
                <a:lnTo>
                  <a:pt x="34" y="66"/>
                </a:lnTo>
                <a:lnTo>
                  <a:pt x="32" y="67"/>
                </a:lnTo>
                <a:lnTo>
                  <a:pt x="29" y="67"/>
                </a:lnTo>
                <a:lnTo>
                  <a:pt x="26" y="67"/>
                </a:lnTo>
                <a:close/>
                <a:moveTo>
                  <a:pt x="26" y="14"/>
                </a:moveTo>
                <a:lnTo>
                  <a:pt x="24" y="14"/>
                </a:lnTo>
                <a:lnTo>
                  <a:pt x="23" y="14"/>
                </a:lnTo>
                <a:lnTo>
                  <a:pt x="21" y="15"/>
                </a:lnTo>
                <a:lnTo>
                  <a:pt x="20" y="16"/>
                </a:lnTo>
                <a:lnTo>
                  <a:pt x="19" y="17"/>
                </a:lnTo>
                <a:lnTo>
                  <a:pt x="18" y="18"/>
                </a:lnTo>
                <a:lnTo>
                  <a:pt x="17" y="19"/>
                </a:lnTo>
                <a:lnTo>
                  <a:pt x="16" y="21"/>
                </a:lnTo>
                <a:lnTo>
                  <a:pt x="15" y="22"/>
                </a:lnTo>
                <a:lnTo>
                  <a:pt x="15" y="24"/>
                </a:lnTo>
                <a:lnTo>
                  <a:pt x="15" y="25"/>
                </a:lnTo>
                <a:lnTo>
                  <a:pt x="14" y="27"/>
                </a:lnTo>
                <a:lnTo>
                  <a:pt x="14" y="29"/>
                </a:lnTo>
                <a:lnTo>
                  <a:pt x="14" y="30"/>
                </a:lnTo>
                <a:lnTo>
                  <a:pt x="14" y="32"/>
                </a:lnTo>
                <a:lnTo>
                  <a:pt x="14" y="33"/>
                </a:lnTo>
                <a:lnTo>
                  <a:pt x="14" y="35"/>
                </a:lnTo>
                <a:lnTo>
                  <a:pt x="14" y="37"/>
                </a:lnTo>
                <a:lnTo>
                  <a:pt x="14" y="38"/>
                </a:lnTo>
                <a:lnTo>
                  <a:pt x="14" y="40"/>
                </a:lnTo>
                <a:lnTo>
                  <a:pt x="15" y="42"/>
                </a:lnTo>
                <a:lnTo>
                  <a:pt x="15" y="43"/>
                </a:lnTo>
                <a:lnTo>
                  <a:pt x="15" y="45"/>
                </a:lnTo>
                <a:lnTo>
                  <a:pt x="16" y="46"/>
                </a:lnTo>
                <a:lnTo>
                  <a:pt x="17" y="48"/>
                </a:lnTo>
                <a:lnTo>
                  <a:pt x="18" y="49"/>
                </a:lnTo>
                <a:lnTo>
                  <a:pt x="19" y="50"/>
                </a:lnTo>
                <a:lnTo>
                  <a:pt x="20" y="51"/>
                </a:lnTo>
                <a:lnTo>
                  <a:pt x="21" y="52"/>
                </a:lnTo>
                <a:lnTo>
                  <a:pt x="23" y="52"/>
                </a:lnTo>
                <a:lnTo>
                  <a:pt x="24" y="53"/>
                </a:lnTo>
                <a:lnTo>
                  <a:pt x="26" y="53"/>
                </a:lnTo>
                <a:lnTo>
                  <a:pt x="28" y="53"/>
                </a:lnTo>
                <a:lnTo>
                  <a:pt x="30" y="52"/>
                </a:lnTo>
                <a:lnTo>
                  <a:pt x="31" y="52"/>
                </a:lnTo>
                <a:lnTo>
                  <a:pt x="33" y="51"/>
                </a:lnTo>
                <a:lnTo>
                  <a:pt x="34" y="50"/>
                </a:lnTo>
                <a:lnTo>
                  <a:pt x="35" y="49"/>
                </a:lnTo>
                <a:lnTo>
                  <a:pt x="36" y="48"/>
                </a:lnTo>
                <a:lnTo>
                  <a:pt x="37" y="46"/>
                </a:lnTo>
                <a:lnTo>
                  <a:pt x="37" y="45"/>
                </a:lnTo>
                <a:lnTo>
                  <a:pt x="38" y="43"/>
                </a:lnTo>
                <a:lnTo>
                  <a:pt x="38" y="42"/>
                </a:lnTo>
                <a:lnTo>
                  <a:pt x="38" y="40"/>
                </a:lnTo>
                <a:lnTo>
                  <a:pt x="39" y="38"/>
                </a:lnTo>
                <a:lnTo>
                  <a:pt x="39" y="37"/>
                </a:lnTo>
                <a:lnTo>
                  <a:pt x="39" y="35"/>
                </a:lnTo>
                <a:lnTo>
                  <a:pt x="39" y="33"/>
                </a:lnTo>
                <a:lnTo>
                  <a:pt x="39" y="32"/>
                </a:lnTo>
                <a:lnTo>
                  <a:pt x="39" y="30"/>
                </a:lnTo>
                <a:lnTo>
                  <a:pt x="39" y="29"/>
                </a:lnTo>
                <a:lnTo>
                  <a:pt x="38" y="27"/>
                </a:lnTo>
                <a:lnTo>
                  <a:pt x="38" y="25"/>
                </a:lnTo>
                <a:lnTo>
                  <a:pt x="38" y="24"/>
                </a:lnTo>
                <a:lnTo>
                  <a:pt x="37" y="22"/>
                </a:lnTo>
                <a:lnTo>
                  <a:pt x="37" y="21"/>
                </a:lnTo>
                <a:lnTo>
                  <a:pt x="36" y="19"/>
                </a:lnTo>
                <a:lnTo>
                  <a:pt x="35" y="18"/>
                </a:lnTo>
                <a:lnTo>
                  <a:pt x="34" y="17"/>
                </a:lnTo>
                <a:lnTo>
                  <a:pt x="33" y="16"/>
                </a:lnTo>
                <a:lnTo>
                  <a:pt x="31" y="15"/>
                </a:lnTo>
                <a:lnTo>
                  <a:pt x="30" y="14"/>
                </a:lnTo>
                <a:lnTo>
                  <a:pt x="28" y="14"/>
                </a:lnTo>
                <a:lnTo>
                  <a:pt x="2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20" name="Freeform 216"/>
          <p:cNvSpPr>
            <a:spLocks/>
          </p:cNvSpPr>
          <p:nvPr/>
        </p:nvSpPr>
        <p:spPr bwMode="auto">
          <a:xfrm>
            <a:off x="2203450" y="4217988"/>
            <a:ext cx="74613" cy="104775"/>
          </a:xfrm>
          <a:custGeom>
            <a:avLst/>
            <a:gdLst>
              <a:gd name="T0" fmla="*/ 34 w 47"/>
              <a:gd name="T1" fmla="*/ 66 h 66"/>
              <a:gd name="T2" fmla="*/ 33 w 47"/>
              <a:gd name="T3" fmla="*/ 26 h 66"/>
              <a:gd name="T4" fmla="*/ 33 w 47"/>
              <a:gd name="T5" fmla="*/ 24 h 66"/>
              <a:gd name="T6" fmla="*/ 33 w 47"/>
              <a:gd name="T7" fmla="*/ 22 h 66"/>
              <a:gd name="T8" fmla="*/ 33 w 47"/>
              <a:gd name="T9" fmla="*/ 19 h 66"/>
              <a:gd name="T10" fmla="*/ 32 w 47"/>
              <a:gd name="T11" fmla="*/ 17 h 66"/>
              <a:gd name="T12" fmla="*/ 31 w 47"/>
              <a:gd name="T13" fmla="*/ 16 h 66"/>
              <a:gd name="T14" fmla="*/ 29 w 47"/>
              <a:gd name="T15" fmla="*/ 15 h 66"/>
              <a:gd name="T16" fmla="*/ 26 w 47"/>
              <a:gd name="T17" fmla="*/ 14 h 66"/>
              <a:gd name="T18" fmla="*/ 23 w 47"/>
              <a:gd name="T19" fmla="*/ 14 h 66"/>
              <a:gd name="T20" fmla="*/ 21 w 47"/>
              <a:gd name="T21" fmla="*/ 14 h 66"/>
              <a:gd name="T22" fmla="*/ 19 w 47"/>
              <a:gd name="T23" fmla="*/ 15 h 66"/>
              <a:gd name="T24" fmla="*/ 18 w 47"/>
              <a:gd name="T25" fmla="*/ 17 h 66"/>
              <a:gd name="T26" fmla="*/ 16 w 47"/>
              <a:gd name="T27" fmla="*/ 19 h 66"/>
              <a:gd name="T28" fmla="*/ 15 w 47"/>
              <a:gd name="T29" fmla="*/ 21 h 66"/>
              <a:gd name="T30" fmla="*/ 14 w 47"/>
              <a:gd name="T31" fmla="*/ 24 h 66"/>
              <a:gd name="T32" fmla="*/ 14 w 47"/>
              <a:gd name="T33" fmla="*/ 27 h 66"/>
              <a:gd name="T34" fmla="*/ 14 w 47"/>
              <a:gd name="T35" fmla="*/ 66 h 66"/>
              <a:gd name="T36" fmla="*/ 0 w 47"/>
              <a:gd name="T37" fmla="*/ 1 h 66"/>
              <a:gd name="T38" fmla="*/ 13 w 47"/>
              <a:gd name="T39" fmla="*/ 11 h 66"/>
              <a:gd name="T40" fmla="*/ 14 w 47"/>
              <a:gd name="T41" fmla="*/ 10 h 66"/>
              <a:gd name="T42" fmla="*/ 15 w 47"/>
              <a:gd name="T43" fmla="*/ 8 h 66"/>
              <a:gd name="T44" fmla="*/ 16 w 47"/>
              <a:gd name="T45" fmla="*/ 7 h 66"/>
              <a:gd name="T46" fmla="*/ 17 w 47"/>
              <a:gd name="T47" fmla="*/ 5 h 66"/>
              <a:gd name="T48" fmla="*/ 19 w 47"/>
              <a:gd name="T49" fmla="*/ 3 h 66"/>
              <a:gd name="T50" fmla="*/ 21 w 47"/>
              <a:gd name="T51" fmla="*/ 1 h 66"/>
              <a:gd name="T52" fmla="*/ 24 w 47"/>
              <a:gd name="T53" fmla="*/ 0 h 66"/>
              <a:gd name="T54" fmla="*/ 27 w 47"/>
              <a:gd name="T55" fmla="*/ 0 h 66"/>
              <a:gd name="T56" fmla="*/ 31 w 47"/>
              <a:gd name="T57" fmla="*/ 0 h 66"/>
              <a:gd name="T58" fmla="*/ 35 w 47"/>
              <a:gd name="T59" fmla="*/ 0 h 66"/>
              <a:gd name="T60" fmla="*/ 38 w 47"/>
              <a:gd name="T61" fmla="*/ 2 h 66"/>
              <a:gd name="T62" fmla="*/ 41 w 47"/>
              <a:gd name="T63" fmla="*/ 4 h 66"/>
              <a:gd name="T64" fmla="*/ 43 w 47"/>
              <a:gd name="T65" fmla="*/ 7 h 66"/>
              <a:gd name="T66" fmla="*/ 45 w 47"/>
              <a:gd name="T67" fmla="*/ 10 h 66"/>
              <a:gd name="T68" fmla="*/ 47 w 47"/>
              <a:gd name="T69" fmla="*/ 14 h 66"/>
              <a:gd name="T70" fmla="*/ 47 w 47"/>
              <a:gd name="T71" fmla="*/ 19 h 66"/>
              <a:gd name="T72" fmla="*/ 47 w 47"/>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66">
                <a:moveTo>
                  <a:pt x="47" y="66"/>
                </a:moveTo>
                <a:lnTo>
                  <a:pt x="34" y="66"/>
                </a:lnTo>
                <a:lnTo>
                  <a:pt x="34" y="27"/>
                </a:lnTo>
                <a:lnTo>
                  <a:pt x="33" y="26"/>
                </a:lnTo>
                <a:lnTo>
                  <a:pt x="33" y="25"/>
                </a:lnTo>
                <a:lnTo>
                  <a:pt x="33" y="24"/>
                </a:lnTo>
                <a:lnTo>
                  <a:pt x="33" y="23"/>
                </a:lnTo>
                <a:lnTo>
                  <a:pt x="33" y="22"/>
                </a:lnTo>
                <a:lnTo>
                  <a:pt x="33" y="21"/>
                </a:lnTo>
                <a:lnTo>
                  <a:pt x="33" y="19"/>
                </a:lnTo>
                <a:lnTo>
                  <a:pt x="32" y="18"/>
                </a:lnTo>
                <a:lnTo>
                  <a:pt x="32" y="17"/>
                </a:lnTo>
                <a:lnTo>
                  <a:pt x="31" y="17"/>
                </a:lnTo>
                <a:lnTo>
                  <a:pt x="31" y="16"/>
                </a:lnTo>
                <a:lnTo>
                  <a:pt x="30" y="15"/>
                </a:lnTo>
                <a:lnTo>
                  <a:pt x="29" y="15"/>
                </a:lnTo>
                <a:lnTo>
                  <a:pt x="28" y="14"/>
                </a:lnTo>
                <a:lnTo>
                  <a:pt x="26" y="14"/>
                </a:lnTo>
                <a:lnTo>
                  <a:pt x="25" y="14"/>
                </a:lnTo>
                <a:lnTo>
                  <a:pt x="23" y="14"/>
                </a:lnTo>
                <a:lnTo>
                  <a:pt x="22" y="14"/>
                </a:lnTo>
                <a:lnTo>
                  <a:pt x="21" y="14"/>
                </a:lnTo>
                <a:lnTo>
                  <a:pt x="20" y="15"/>
                </a:lnTo>
                <a:lnTo>
                  <a:pt x="19" y="15"/>
                </a:lnTo>
                <a:lnTo>
                  <a:pt x="18" y="16"/>
                </a:lnTo>
                <a:lnTo>
                  <a:pt x="18" y="17"/>
                </a:lnTo>
                <a:lnTo>
                  <a:pt x="17" y="18"/>
                </a:lnTo>
                <a:lnTo>
                  <a:pt x="16" y="19"/>
                </a:lnTo>
                <a:lnTo>
                  <a:pt x="16" y="20"/>
                </a:lnTo>
                <a:lnTo>
                  <a:pt x="15" y="21"/>
                </a:lnTo>
                <a:lnTo>
                  <a:pt x="15" y="22"/>
                </a:lnTo>
                <a:lnTo>
                  <a:pt x="14" y="24"/>
                </a:lnTo>
                <a:lnTo>
                  <a:pt x="14" y="25"/>
                </a:lnTo>
                <a:lnTo>
                  <a:pt x="14" y="27"/>
                </a:lnTo>
                <a:lnTo>
                  <a:pt x="14" y="29"/>
                </a:lnTo>
                <a:lnTo>
                  <a:pt x="14" y="66"/>
                </a:lnTo>
                <a:lnTo>
                  <a:pt x="0" y="66"/>
                </a:lnTo>
                <a:lnTo>
                  <a:pt x="0" y="1"/>
                </a:lnTo>
                <a:lnTo>
                  <a:pt x="13" y="1"/>
                </a:lnTo>
                <a:lnTo>
                  <a:pt x="13" y="11"/>
                </a:lnTo>
                <a:lnTo>
                  <a:pt x="13" y="11"/>
                </a:lnTo>
                <a:lnTo>
                  <a:pt x="14" y="10"/>
                </a:lnTo>
                <a:lnTo>
                  <a:pt x="14" y="9"/>
                </a:lnTo>
                <a:lnTo>
                  <a:pt x="15" y="8"/>
                </a:lnTo>
                <a:lnTo>
                  <a:pt x="15" y="7"/>
                </a:lnTo>
                <a:lnTo>
                  <a:pt x="16" y="7"/>
                </a:lnTo>
                <a:lnTo>
                  <a:pt x="17" y="6"/>
                </a:lnTo>
                <a:lnTo>
                  <a:pt x="17" y="5"/>
                </a:lnTo>
                <a:lnTo>
                  <a:pt x="18" y="4"/>
                </a:lnTo>
                <a:lnTo>
                  <a:pt x="19" y="3"/>
                </a:lnTo>
                <a:lnTo>
                  <a:pt x="20" y="2"/>
                </a:lnTo>
                <a:lnTo>
                  <a:pt x="21" y="1"/>
                </a:lnTo>
                <a:lnTo>
                  <a:pt x="23" y="1"/>
                </a:lnTo>
                <a:lnTo>
                  <a:pt x="24" y="0"/>
                </a:lnTo>
                <a:lnTo>
                  <a:pt x="26" y="0"/>
                </a:lnTo>
                <a:lnTo>
                  <a:pt x="27" y="0"/>
                </a:lnTo>
                <a:lnTo>
                  <a:pt x="29" y="0"/>
                </a:lnTo>
                <a:lnTo>
                  <a:pt x="31" y="0"/>
                </a:lnTo>
                <a:lnTo>
                  <a:pt x="33" y="0"/>
                </a:lnTo>
                <a:lnTo>
                  <a:pt x="35" y="0"/>
                </a:lnTo>
                <a:lnTo>
                  <a:pt x="36" y="1"/>
                </a:lnTo>
                <a:lnTo>
                  <a:pt x="38" y="2"/>
                </a:lnTo>
                <a:lnTo>
                  <a:pt x="39" y="3"/>
                </a:lnTo>
                <a:lnTo>
                  <a:pt x="41" y="4"/>
                </a:lnTo>
                <a:lnTo>
                  <a:pt x="42" y="5"/>
                </a:lnTo>
                <a:lnTo>
                  <a:pt x="43" y="7"/>
                </a:lnTo>
                <a:lnTo>
                  <a:pt x="44" y="8"/>
                </a:lnTo>
                <a:lnTo>
                  <a:pt x="45" y="10"/>
                </a:lnTo>
                <a:lnTo>
                  <a:pt x="46" y="12"/>
                </a:lnTo>
                <a:lnTo>
                  <a:pt x="47" y="14"/>
                </a:lnTo>
                <a:lnTo>
                  <a:pt x="47" y="16"/>
                </a:lnTo>
                <a:lnTo>
                  <a:pt x="47" y="19"/>
                </a:lnTo>
                <a:lnTo>
                  <a:pt x="47" y="21"/>
                </a:lnTo>
                <a:lnTo>
                  <a:pt x="4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21" name="Freeform 217"/>
          <p:cNvSpPr>
            <a:spLocks/>
          </p:cNvSpPr>
          <p:nvPr/>
        </p:nvSpPr>
        <p:spPr bwMode="auto">
          <a:xfrm>
            <a:off x="2298700" y="4217988"/>
            <a:ext cx="120650" cy="104775"/>
          </a:xfrm>
          <a:custGeom>
            <a:avLst/>
            <a:gdLst>
              <a:gd name="T0" fmla="*/ 62 w 76"/>
              <a:gd name="T1" fmla="*/ 27 h 66"/>
              <a:gd name="T2" fmla="*/ 61 w 76"/>
              <a:gd name="T3" fmla="*/ 22 h 66"/>
              <a:gd name="T4" fmla="*/ 60 w 76"/>
              <a:gd name="T5" fmla="*/ 18 h 66"/>
              <a:gd name="T6" fmla="*/ 59 w 76"/>
              <a:gd name="T7" fmla="*/ 16 h 66"/>
              <a:gd name="T8" fmla="*/ 57 w 76"/>
              <a:gd name="T9" fmla="*/ 15 h 66"/>
              <a:gd name="T10" fmla="*/ 55 w 76"/>
              <a:gd name="T11" fmla="*/ 14 h 66"/>
              <a:gd name="T12" fmla="*/ 52 w 76"/>
              <a:gd name="T13" fmla="*/ 14 h 66"/>
              <a:gd name="T14" fmla="*/ 49 w 76"/>
              <a:gd name="T15" fmla="*/ 15 h 66"/>
              <a:gd name="T16" fmla="*/ 47 w 76"/>
              <a:gd name="T17" fmla="*/ 18 h 66"/>
              <a:gd name="T18" fmla="*/ 46 w 76"/>
              <a:gd name="T19" fmla="*/ 21 h 66"/>
              <a:gd name="T20" fmla="*/ 45 w 76"/>
              <a:gd name="T21" fmla="*/ 24 h 66"/>
              <a:gd name="T22" fmla="*/ 45 w 76"/>
              <a:gd name="T23" fmla="*/ 66 h 66"/>
              <a:gd name="T24" fmla="*/ 31 w 76"/>
              <a:gd name="T25" fmla="*/ 26 h 66"/>
              <a:gd name="T26" fmla="*/ 31 w 76"/>
              <a:gd name="T27" fmla="*/ 23 h 66"/>
              <a:gd name="T28" fmla="*/ 30 w 76"/>
              <a:gd name="T29" fmla="*/ 19 h 66"/>
              <a:gd name="T30" fmla="*/ 29 w 76"/>
              <a:gd name="T31" fmla="*/ 17 h 66"/>
              <a:gd name="T32" fmla="*/ 26 w 76"/>
              <a:gd name="T33" fmla="*/ 15 h 66"/>
              <a:gd name="T34" fmla="*/ 23 w 76"/>
              <a:gd name="T35" fmla="*/ 14 h 66"/>
              <a:gd name="T36" fmla="*/ 19 w 76"/>
              <a:gd name="T37" fmla="*/ 14 h 66"/>
              <a:gd name="T38" fmla="*/ 17 w 76"/>
              <a:gd name="T39" fmla="*/ 16 h 66"/>
              <a:gd name="T40" fmla="*/ 15 w 76"/>
              <a:gd name="T41" fmla="*/ 18 h 66"/>
              <a:gd name="T42" fmla="*/ 14 w 76"/>
              <a:gd name="T43" fmla="*/ 21 h 66"/>
              <a:gd name="T44" fmla="*/ 14 w 76"/>
              <a:gd name="T45" fmla="*/ 25 h 66"/>
              <a:gd name="T46" fmla="*/ 0 w 76"/>
              <a:gd name="T47" fmla="*/ 66 h 66"/>
              <a:gd name="T48" fmla="*/ 14 w 76"/>
              <a:gd name="T49" fmla="*/ 11 h 66"/>
              <a:gd name="T50" fmla="*/ 14 w 76"/>
              <a:gd name="T51" fmla="*/ 9 h 66"/>
              <a:gd name="T52" fmla="*/ 16 w 76"/>
              <a:gd name="T53" fmla="*/ 6 h 66"/>
              <a:gd name="T54" fmla="*/ 18 w 76"/>
              <a:gd name="T55" fmla="*/ 4 h 66"/>
              <a:gd name="T56" fmla="*/ 21 w 76"/>
              <a:gd name="T57" fmla="*/ 1 h 66"/>
              <a:gd name="T58" fmla="*/ 25 w 76"/>
              <a:gd name="T59" fmla="*/ 0 h 66"/>
              <a:gd name="T60" fmla="*/ 30 w 76"/>
              <a:gd name="T61" fmla="*/ 0 h 66"/>
              <a:gd name="T62" fmla="*/ 33 w 76"/>
              <a:gd name="T63" fmla="*/ 0 h 66"/>
              <a:gd name="T64" fmla="*/ 36 w 76"/>
              <a:gd name="T65" fmla="*/ 2 h 66"/>
              <a:gd name="T66" fmla="*/ 39 w 76"/>
              <a:gd name="T67" fmla="*/ 4 h 66"/>
              <a:gd name="T68" fmla="*/ 41 w 76"/>
              <a:gd name="T69" fmla="*/ 6 h 66"/>
              <a:gd name="T70" fmla="*/ 43 w 76"/>
              <a:gd name="T71" fmla="*/ 10 h 66"/>
              <a:gd name="T72" fmla="*/ 44 w 76"/>
              <a:gd name="T73" fmla="*/ 8 h 66"/>
              <a:gd name="T74" fmla="*/ 46 w 76"/>
              <a:gd name="T75" fmla="*/ 5 h 66"/>
              <a:gd name="T76" fmla="*/ 48 w 76"/>
              <a:gd name="T77" fmla="*/ 3 h 66"/>
              <a:gd name="T78" fmla="*/ 52 w 76"/>
              <a:gd name="T79" fmla="*/ 1 h 66"/>
              <a:gd name="T80" fmla="*/ 56 w 76"/>
              <a:gd name="T81" fmla="*/ 0 h 66"/>
              <a:gd name="T82" fmla="*/ 61 w 76"/>
              <a:gd name="T83" fmla="*/ 0 h 66"/>
              <a:gd name="T84" fmla="*/ 66 w 76"/>
              <a:gd name="T85" fmla="*/ 2 h 66"/>
              <a:gd name="T86" fmla="*/ 70 w 76"/>
              <a:gd name="T87" fmla="*/ 5 h 66"/>
              <a:gd name="T88" fmla="*/ 73 w 76"/>
              <a:gd name="T89" fmla="*/ 10 h 66"/>
              <a:gd name="T90" fmla="*/ 75 w 76"/>
              <a:gd name="T91" fmla="*/ 16 h 66"/>
              <a:gd name="T92" fmla="*/ 76 w 76"/>
              <a:gd name="T9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 h="66">
                <a:moveTo>
                  <a:pt x="76" y="66"/>
                </a:moveTo>
                <a:lnTo>
                  <a:pt x="62" y="66"/>
                </a:lnTo>
                <a:lnTo>
                  <a:pt x="62" y="27"/>
                </a:lnTo>
                <a:lnTo>
                  <a:pt x="61" y="25"/>
                </a:lnTo>
                <a:lnTo>
                  <a:pt x="61" y="23"/>
                </a:lnTo>
                <a:lnTo>
                  <a:pt x="61" y="22"/>
                </a:lnTo>
                <a:lnTo>
                  <a:pt x="61" y="21"/>
                </a:lnTo>
                <a:lnTo>
                  <a:pt x="61" y="19"/>
                </a:lnTo>
                <a:lnTo>
                  <a:pt x="60" y="18"/>
                </a:lnTo>
                <a:lnTo>
                  <a:pt x="60" y="17"/>
                </a:lnTo>
                <a:lnTo>
                  <a:pt x="59" y="17"/>
                </a:lnTo>
                <a:lnTo>
                  <a:pt x="59" y="16"/>
                </a:lnTo>
                <a:lnTo>
                  <a:pt x="58" y="15"/>
                </a:lnTo>
                <a:lnTo>
                  <a:pt x="58" y="15"/>
                </a:lnTo>
                <a:lnTo>
                  <a:pt x="57" y="15"/>
                </a:lnTo>
                <a:lnTo>
                  <a:pt x="56" y="14"/>
                </a:lnTo>
                <a:lnTo>
                  <a:pt x="55" y="14"/>
                </a:lnTo>
                <a:lnTo>
                  <a:pt x="55" y="14"/>
                </a:lnTo>
                <a:lnTo>
                  <a:pt x="54" y="14"/>
                </a:lnTo>
                <a:lnTo>
                  <a:pt x="53" y="14"/>
                </a:lnTo>
                <a:lnTo>
                  <a:pt x="52" y="14"/>
                </a:lnTo>
                <a:lnTo>
                  <a:pt x="51" y="14"/>
                </a:lnTo>
                <a:lnTo>
                  <a:pt x="50" y="15"/>
                </a:lnTo>
                <a:lnTo>
                  <a:pt x="49" y="15"/>
                </a:lnTo>
                <a:lnTo>
                  <a:pt x="48" y="16"/>
                </a:lnTo>
                <a:lnTo>
                  <a:pt x="47" y="17"/>
                </a:lnTo>
                <a:lnTo>
                  <a:pt x="47" y="18"/>
                </a:lnTo>
                <a:lnTo>
                  <a:pt x="46" y="19"/>
                </a:lnTo>
                <a:lnTo>
                  <a:pt x="46" y="19"/>
                </a:lnTo>
                <a:lnTo>
                  <a:pt x="46" y="21"/>
                </a:lnTo>
                <a:lnTo>
                  <a:pt x="45" y="22"/>
                </a:lnTo>
                <a:lnTo>
                  <a:pt x="45" y="23"/>
                </a:lnTo>
                <a:lnTo>
                  <a:pt x="45" y="24"/>
                </a:lnTo>
                <a:lnTo>
                  <a:pt x="45" y="26"/>
                </a:lnTo>
                <a:lnTo>
                  <a:pt x="45" y="27"/>
                </a:lnTo>
                <a:lnTo>
                  <a:pt x="45" y="66"/>
                </a:lnTo>
                <a:lnTo>
                  <a:pt x="31" y="66"/>
                </a:lnTo>
                <a:lnTo>
                  <a:pt x="31" y="27"/>
                </a:lnTo>
                <a:lnTo>
                  <a:pt x="31" y="26"/>
                </a:lnTo>
                <a:lnTo>
                  <a:pt x="31" y="25"/>
                </a:lnTo>
                <a:lnTo>
                  <a:pt x="31" y="24"/>
                </a:lnTo>
                <a:lnTo>
                  <a:pt x="31" y="23"/>
                </a:lnTo>
                <a:lnTo>
                  <a:pt x="31" y="21"/>
                </a:lnTo>
                <a:lnTo>
                  <a:pt x="30" y="20"/>
                </a:lnTo>
                <a:lnTo>
                  <a:pt x="30" y="19"/>
                </a:lnTo>
                <a:lnTo>
                  <a:pt x="30" y="18"/>
                </a:lnTo>
                <a:lnTo>
                  <a:pt x="29" y="17"/>
                </a:lnTo>
                <a:lnTo>
                  <a:pt x="29" y="17"/>
                </a:lnTo>
                <a:lnTo>
                  <a:pt x="28" y="16"/>
                </a:lnTo>
                <a:lnTo>
                  <a:pt x="27" y="15"/>
                </a:lnTo>
                <a:lnTo>
                  <a:pt x="26" y="15"/>
                </a:lnTo>
                <a:lnTo>
                  <a:pt x="25" y="14"/>
                </a:lnTo>
                <a:lnTo>
                  <a:pt x="24" y="14"/>
                </a:lnTo>
                <a:lnTo>
                  <a:pt x="23" y="14"/>
                </a:lnTo>
                <a:lnTo>
                  <a:pt x="21" y="14"/>
                </a:lnTo>
                <a:lnTo>
                  <a:pt x="20" y="14"/>
                </a:lnTo>
                <a:lnTo>
                  <a:pt x="19" y="14"/>
                </a:lnTo>
                <a:lnTo>
                  <a:pt x="19" y="15"/>
                </a:lnTo>
                <a:lnTo>
                  <a:pt x="18" y="15"/>
                </a:lnTo>
                <a:lnTo>
                  <a:pt x="17" y="16"/>
                </a:lnTo>
                <a:lnTo>
                  <a:pt x="16" y="17"/>
                </a:lnTo>
                <a:lnTo>
                  <a:pt x="16" y="17"/>
                </a:lnTo>
                <a:lnTo>
                  <a:pt x="15" y="18"/>
                </a:lnTo>
                <a:lnTo>
                  <a:pt x="15" y="19"/>
                </a:lnTo>
                <a:lnTo>
                  <a:pt x="15" y="20"/>
                </a:lnTo>
                <a:lnTo>
                  <a:pt x="14" y="21"/>
                </a:lnTo>
                <a:lnTo>
                  <a:pt x="14" y="23"/>
                </a:lnTo>
                <a:lnTo>
                  <a:pt x="14" y="24"/>
                </a:lnTo>
                <a:lnTo>
                  <a:pt x="14" y="25"/>
                </a:lnTo>
                <a:lnTo>
                  <a:pt x="14" y="27"/>
                </a:lnTo>
                <a:lnTo>
                  <a:pt x="14" y="66"/>
                </a:lnTo>
                <a:lnTo>
                  <a:pt x="0" y="66"/>
                </a:lnTo>
                <a:lnTo>
                  <a:pt x="0" y="1"/>
                </a:lnTo>
                <a:lnTo>
                  <a:pt x="14" y="1"/>
                </a:lnTo>
                <a:lnTo>
                  <a:pt x="14" y="11"/>
                </a:lnTo>
                <a:lnTo>
                  <a:pt x="14" y="11"/>
                </a:lnTo>
                <a:lnTo>
                  <a:pt x="14" y="10"/>
                </a:lnTo>
                <a:lnTo>
                  <a:pt x="14" y="9"/>
                </a:lnTo>
                <a:lnTo>
                  <a:pt x="15" y="8"/>
                </a:lnTo>
                <a:lnTo>
                  <a:pt x="15" y="7"/>
                </a:lnTo>
                <a:lnTo>
                  <a:pt x="16" y="6"/>
                </a:lnTo>
                <a:lnTo>
                  <a:pt x="17" y="5"/>
                </a:lnTo>
                <a:lnTo>
                  <a:pt x="17" y="5"/>
                </a:lnTo>
                <a:lnTo>
                  <a:pt x="18" y="4"/>
                </a:lnTo>
                <a:lnTo>
                  <a:pt x="19" y="3"/>
                </a:lnTo>
                <a:lnTo>
                  <a:pt x="20" y="2"/>
                </a:lnTo>
                <a:lnTo>
                  <a:pt x="21" y="1"/>
                </a:lnTo>
                <a:lnTo>
                  <a:pt x="23" y="1"/>
                </a:lnTo>
                <a:lnTo>
                  <a:pt x="24" y="0"/>
                </a:lnTo>
                <a:lnTo>
                  <a:pt x="25" y="0"/>
                </a:lnTo>
                <a:lnTo>
                  <a:pt x="27" y="0"/>
                </a:lnTo>
                <a:lnTo>
                  <a:pt x="29" y="0"/>
                </a:lnTo>
                <a:lnTo>
                  <a:pt x="30" y="0"/>
                </a:lnTo>
                <a:lnTo>
                  <a:pt x="31" y="0"/>
                </a:lnTo>
                <a:lnTo>
                  <a:pt x="32" y="0"/>
                </a:lnTo>
                <a:lnTo>
                  <a:pt x="33" y="0"/>
                </a:lnTo>
                <a:lnTo>
                  <a:pt x="34" y="1"/>
                </a:lnTo>
                <a:lnTo>
                  <a:pt x="35" y="1"/>
                </a:lnTo>
                <a:lnTo>
                  <a:pt x="36" y="2"/>
                </a:lnTo>
                <a:lnTo>
                  <a:pt x="37" y="2"/>
                </a:lnTo>
                <a:lnTo>
                  <a:pt x="38" y="3"/>
                </a:lnTo>
                <a:lnTo>
                  <a:pt x="39" y="4"/>
                </a:lnTo>
                <a:lnTo>
                  <a:pt x="40" y="5"/>
                </a:lnTo>
                <a:lnTo>
                  <a:pt x="40" y="5"/>
                </a:lnTo>
                <a:lnTo>
                  <a:pt x="41" y="6"/>
                </a:lnTo>
                <a:lnTo>
                  <a:pt x="42" y="7"/>
                </a:lnTo>
                <a:lnTo>
                  <a:pt x="42" y="9"/>
                </a:lnTo>
                <a:lnTo>
                  <a:pt x="43" y="10"/>
                </a:lnTo>
                <a:lnTo>
                  <a:pt x="43" y="9"/>
                </a:lnTo>
                <a:lnTo>
                  <a:pt x="44" y="9"/>
                </a:lnTo>
                <a:lnTo>
                  <a:pt x="44" y="8"/>
                </a:lnTo>
                <a:lnTo>
                  <a:pt x="45" y="7"/>
                </a:lnTo>
                <a:lnTo>
                  <a:pt x="45" y="6"/>
                </a:lnTo>
                <a:lnTo>
                  <a:pt x="46" y="5"/>
                </a:lnTo>
                <a:lnTo>
                  <a:pt x="47" y="4"/>
                </a:lnTo>
                <a:lnTo>
                  <a:pt x="48" y="4"/>
                </a:lnTo>
                <a:lnTo>
                  <a:pt x="48" y="3"/>
                </a:lnTo>
                <a:lnTo>
                  <a:pt x="49" y="2"/>
                </a:lnTo>
                <a:lnTo>
                  <a:pt x="50" y="1"/>
                </a:lnTo>
                <a:lnTo>
                  <a:pt x="52" y="1"/>
                </a:lnTo>
                <a:lnTo>
                  <a:pt x="53" y="0"/>
                </a:lnTo>
                <a:lnTo>
                  <a:pt x="54" y="0"/>
                </a:lnTo>
                <a:lnTo>
                  <a:pt x="56" y="0"/>
                </a:lnTo>
                <a:lnTo>
                  <a:pt x="57" y="0"/>
                </a:lnTo>
                <a:lnTo>
                  <a:pt x="59" y="0"/>
                </a:lnTo>
                <a:lnTo>
                  <a:pt x="61" y="0"/>
                </a:lnTo>
                <a:lnTo>
                  <a:pt x="63" y="0"/>
                </a:lnTo>
                <a:lnTo>
                  <a:pt x="64" y="1"/>
                </a:lnTo>
                <a:lnTo>
                  <a:pt x="66" y="2"/>
                </a:lnTo>
                <a:lnTo>
                  <a:pt x="67" y="3"/>
                </a:lnTo>
                <a:lnTo>
                  <a:pt x="69" y="4"/>
                </a:lnTo>
                <a:lnTo>
                  <a:pt x="70" y="5"/>
                </a:lnTo>
                <a:lnTo>
                  <a:pt x="71" y="7"/>
                </a:lnTo>
                <a:lnTo>
                  <a:pt x="72" y="8"/>
                </a:lnTo>
                <a:lnTo>
                  <a:pt x="73" y="10"/>
                </a:lnTo>
                <a:lnTo>
                  <a:pt x="74" y="12"/>
                </a:lnTo>
                <a:lnTo>
                  <a:pt x="75" y="14"/>
                </a:lnTo>
                <a:lnTo>
                  <a:pt x="75" y="16"/>
                </a:lnTo>
                <a:lnTo>
                  <a:pt x="75" y="19"/>
                </a:lnTo>
                <a:lnTo>
                  <a:pt x="76" y="21"/>
                </a:lnTo>
                <a:lnTo>
                  <a:pt x="7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22" name="Freeform 218"/>
          <p:cNvSpPr>
            <a:spLocks noEditPoints="1"/>
          </p:cNvSpPr>
          <p:nvPr/>
        </p:nvSpPr>
        <p:spPr bwMode="auto">
          <a:xfrm>
            <a:off x="2432050" y="4217988"/>
            <a:ext cx="79375" cy="106362"/>
          </a:xfrm>
          <a:custGeom>
            <a:avLst/>
            <a:gdLst>
              <a:gd name="T0" fmla="*/ 47 w 50"/>
              <a:gd name="T1" fmla="*/ 52 h 67"/>
              <a:gd name="T2" fmla="*/ 44 w 50"/>
              <a:gd name="T3" fmla="*/ 58 h 67"/>
              <a:gd name="T4" fmla="*/ 40 w 50"/>
              <a:gd name="T5" fmla="*/ 63 h 67"/>
              <a:gd name="T6" fmla="*/ 35 w 50"/>
              <a:gd name="T7" fmla="*/ 66 h 67"/>
              <a:gd name="T8" fmla="*/ 29 w 50"/>
              <a:gd name="T9" fmla="*/ 67 h 67"/>
              <a:gd name="T10" fmla="*/ 23 w 50"/>
              <a:gd name="T11" fmla="*/ 67 h 67"/>
              <a:gd name="T12" fmla="*/ 16 w 50"/>
              <a:gd name="T13" fmla="*/ 66 h 67"/>
              <a:gd name="T14" fmla="*/ 9 w 50"/>
              <a:gd name="T15" fmla="*/ 62 h 67"/>
              <a:gd name="T16" fmla="*/ 4 w 50"/>
              <a:gd name="T17" fmla="*/ 55 h 67"/>
              <a:gd name="T18" fmla="*/ 1 w 50"/>
              <a:gd name="T19" fmla="*/ 45 h 67"/>
              <a:gd name="T20" fmla="*/ 0 w 50"/>
              <a:gd name="T21" fmla="*/ 32 h 67"/>
              <a:gd name="T22" fmla="*/ 0 w 50"/>
              <a:gd name="T23" fmla="*/ 26 h 67"/>
              <a:gd name="T24" fmla="*/ 2 w 50"/>
              <a:gd name="T25" fmla="*/ 19 h 67"/>
              <a:gd name="T26" fmla="*/ 5 w 50"/>
              <a:gd name="T27" fmla="*/ 10 h 67"/>
              <a:gd name="T28" fmla="*/ 11 w 50"/>
              <a:gd name="T29" fmla="*/ 4 h 67"/>
              <a:gd name="T30" fmla="*/ 21 w 50"/>
              <a:gd name="T31" fmla="*/ 0 h 67"/>
              <a:gd name="T32" fmla="*/ 29 w 50"/>
              <a:gd name="T33" fmla="*/ 0 h 67"/>
              <a:gd name="T34" fmla="*/ 35 w 50"/>
              <a:gd name="T35" fmla="*/ 2 h 67"/>
              <a:gd name="T36" fmla="*/ 41 w 50"/>
              <a:gd name="T37" fmla="*/ 6 h 67"/>
              <a:gd name="T38" fmla="*/ 46 w 50"/>
              <a:gd name="T39" fmla="*/ 14 h 67"/>
              <a:gd name="T40" fmla="*/ 49 w 50"/>
              <a:gd name="T41" fmla="*/ 25 h 67"/>
              <a:gd name="T42" fmla="*/ 50 w 50"/>
              <a:gd name="T43" fmla="*/ 38 h 67"/>
              <a:gd name="T44" fmla="*/ 14 w 50"/>
              <a:gd name="T45" fmla="*/ 40 h 67"/>
              <a:gd name="T46" fmla="*/ 14 w 50"/>
              <a:gd name="T47" fmla="*/ 44 h 67"/>
              <a:gd name="T48" fmla="*/ 16 w 50"/>
              <a:gd name="T49" fmla="*/ 48 h 67"/>
              <a:gd name="T50" fmla="*/ 18 w 50"/>
              <a:gd name="T51" fmla="*/ 51 h 67"/>
              <a:gd name="T52" fmla="*/ 22 w 50"/>
              <a:gd name="T53" fmla="*/ 53 h 67"/>
              <a:gd name="T54" fmla="*/ 27 w 50"/>
              <a:gd name="T55" fmla="*/ 54 h 67"/>
              <a:gd name="T56" fmla="*/ 29 w 50"/>
              <a:gd name="T57" fmla="*/ 53 h 67"/>
              <a:gd name="T58" fmla="*/ 31 w 50"/>
              <a:gd name="T59" fmla="*/ 52 h 67"/>
              <a:gd name="T60" fmla="*/ 33 w 50"/>
              <a:gd name="T61" fmla="*/ 51 h 67"/>
              <a:gd name="T62" fmla="*/ 34 w 50"/>
              <a:gd name="T63" fmla="*/ 49 h 67"/>
              <a:gd name="T64" fmla="*/ 35 w 50"/>
              <a:gd name="T65" fmla="*/ 47 h 67"/>
              <a:gd name="T66" fmla="*/ 35 w 50"/>
              <a:gd name="T67" fmla="*/ 25 h 67"/>
              <a:gd name="T68" fmla="*/ 34 w 50"/>
              <a:gd name="T69" fmla="*/ 21 h 67"/>
              <a:gd name="T70" fmla="*/ 32 w 50"/>
              <a:gd name="T71" fmla="*/ 17 h 67"/>
              <a:gd name="T72" fmla="*/ 30 w 50"/>
              <a:gd name="T73" fmla="*/ 15 h 67"/>
              <a:gd name="T74" fmla="*/ 27 w 50"/>
              <a:gd name="T75" fmla="*/ 14 h 67"/>
              <a:gd name="T76" fmla="*/ 25 w 50"/>
              <a:gd name="T77" fmla="*/ 14 h 67"/>
              <a:gd name="T78" fmla="*/ 22 w 50"/>
              <a:gd name="T79" fmla="*/ 14 h 67"/>
              <a:gd name="T80" fmla="*/ 19 w 50"/>
              <a:gd name="T81" fmla="*/ 16 h 67"/>
              <a:gd name="T82" fmla="*/ 17 w 50"/>
              <a:gd name="T83" fmla="*/ 18 h 67"/>
              <a:gd name="T84" fmla="*/ 15 w 50"/>
              <a:gd name="T85" fmla="*/ 21 h 67"/>
              <a:gd name="T86" fmla="*/ 14 w 50"/>
              <a:gd name="T87" fmla="*/ 2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67">
                <a:moveTo>
                  <a:pt x="49" y="47"/>
                </a:moveTo>
                <a:lnTo>
                  <a:pt x="48" y="49"/>
                </a:lnTo>
                <a:lnTo>
                  <a:pt x="47" y="52"/>
                </a:lnTo>
                <a:lnTo>
                  <a:pt x="46" y="54"/>
                </a:lnTo>
                <a:lnTo>
                  <a:pt x="45" y="56"/>
                </a:lnTo>
                <a:lnTo>
                  <a:pt x="44" y="58"/>
                </a:lnTo>
                <a:lnTo>
                  <a:pt x="43" y="60"/>
                </a:lnTo>
                <a:lnTo>
                  <a:pt x="41" y="62"/>
                </a:lnTo>
                <a:lnTo>
                  <a:pt x="40" y="63"/>
                </a:lnTo>
                <a:lnTo>
                  <a:pt x="38" y="64"/>
                </a:lnTo>
                <a:lnTo>
                  <a:pt x="36" y="65"/>
                </a:lnTo>
                <a:lnTo>
                  <a:pt x="35" y="66"/>
                </a:lnTo>
                <a:lnTo>
                  <a:pt x="33" y="66"/>
                </a:lnTo>
                <a:lnTo>
                  <a:pt x="31" y="67"/>
                </a:lnTo>
                <a:lnTo>
                  <a:pt x="29" y="67"/>
                </a:lnTo>
                <a:lnTo>
                  <a:pt x="28" y="67"/>
                </a:lnTo>
                <a:lnTo>
                  <a:pt x="26" y="67"/>
                </a:lnTo>
                <a:lnTo>
                  <a:pt x="23" y="67"/>
                </a:lnTo>
                <a:lnTo>
                  <a:pt x="21" y="67"/>
                </a:lnTo>
                <a:lnTo>
                  <a:pt x="18" y="66"/>
                </a:lnTo>
                <a:lnTo>
                  <a:pt x="16" y="66"/>
                </a:lnTo>
                <a:lnTo>
                  <a:pt x="13" y="64"/>
                </a:lnTo>
                <a:lnTo>
                  <a:pt x="11" y="63"/>
                </a:lnTo>
                <a:lnTo>
                  <a:pt x="9" y="62"/>
                </a:lnTo>
                <a:lnTo>
                  <a:pt x="7" y="60"/>
                </a:lnTo>
                <a:lnTo>
                  <a:pt x="6" y="57"/>
                </a:lnTo>
                <a:lnTo>
                  <a:pt x="4" y="55"/>
                </a:lnTo>
                <a:lnTo>
                  <a:pt x="3" y="52"/>
                </a:lnTo>
                <a:lnTo>
                  <a:pt x="2" y="49"/>
                </a:lnTo>
                <a:lnTo>
                  <a:pt x="1" y="45"/>
                </a:lnTo>
                <a:lnTo>
                  <a:pt x="0" y="41"/>
                </a:lnTo>
                <a:lnTo>
                  <a:pt x="0" y="37"/>
                </a:lnTo>
                <a:lnTo>
                  <a:pt x="0" y="32"/>
                </a:lnTo>
                <a:lnTo>
                  <a:pt x="0" y="30"/>
                </a:lnTo>
                <a:lnTo>
                  <a:pt x="0" y="29"/>
                </a:lnTo>
                <a:lnTo>
                  <a:pt x="0" y="26"/>
                </a:lnTo>
                <a:lnTo>
                  <a:pt x="1" y="24"/>
                </a:lnTo>
                <a:lnTo>
                  <a:pt x="1" y="21"/>
                </a:lnTo>
                <a:lnTo>
                  <a:pt x="2" y="19"/>
                </a:lnTo>
                <a:lnTo>
                  <a:pt x="3" y="16"/>
                </a:lnTo>
                <a:lnTo>
                  <a:pt x="4" y="13"/>
                </a:lnTo>
                <a:lnTo>
                  <a:pt x="5" y="10"/>
                </a:lnTo>
                <a:lnTo>
                  <a:pt x="7" y="8"/>
                </a:lnTo>
                <a:lnTo>
                  <a:pt x="9" y="6"/>
                </a:lnTo>
                <a:lnTo>
                  <a:pt x="11" y="4"/>
                </a:lnTo>
                <a:lnTo>
                  <a:pt x="14" y="2"/>
                </a:lnTo>
                <a:lnTo>
                  <a:pt x="17" y="1"/>
                </a:lnTo>
                <a:lnTo>
                  <a:pt x="21" y="0"/>
                </a:lnTo>
                <a:lnTo>
                  <a:pt x="25" y="0"/>
                </a:lnTo>
                <a:lnTo>
                  <a:pt x="27" y="0"/>
                </a:lnTo>
                <a:lnTo>
                  <a:pt x="29" y="0"/>
                </a:lnTo>
                <a:lnTo>
                  <a:pt x="31" y="0"/>
                </a:lnTo>
                <a:lnTo>
                  <a:pt x="33" y="1"/>
                </a:lnTo>
                <a:lnTo>
                  <a:pt x="35" y="2"/>
                </a:lnTo>
                <a:lnTo>
                  <a:pt x="37" y="3"/>
                </a:lnTo>
                <a:lnTo>
                  <a:pt x="39" y="5"/>
                </a:lnTo>
                <a:lnTo>
                  <a:pt x="41" y="6"/>
                </a:lnTo>
                <a:lnTo>
                  <a:pt x="43" y="9"/>
                </a:lnTo>
                <a:lnTo>
                  <a:pt x="45" y="11"/>
                </a:lnTo>
                <a:lnTo>
                  <a:pt x="46" y="14"/>
                </a:lnTo>
                <a:lnTo>
                  <a:pt x="47" y="17"/>
                </a:lnTo>
                <a:lnTo>
                  <a:pt x="48" y="21"/>
                </a:lnTo>
                <a:lnTo>
                  <a:pt x="49" y="25"/>
                </a:lnTo>
                <a:lnTo>
                  <a:pt x="50" y="30"/>
                </a:lnTo>
                <a:lnTo>
                  <a:pt x="50" y="35"/>
                </a:lnTo>
                <a:lnTo>
                  <a:pt x="50" y="38"/>
                </a:lnTo>
                <a:lnTo>
                  <a:pt x="14" y="38"/>
                </a:lnTo>
                <a:lnTo>
                  <a:pt x="14" y="39"/>
                </a:lnTo>
                <a:lnTo>
                  <a:pt x="14" y="40"/>
                </a:lnTo>
                <a:lnTo>
                  <a:pt x="14" y="41"/>
                </a:lnTo>
                <a:lnTo>
                  <a:pt x="14" y="42"/>
                </a:lnTo>
                <a:lnTo>
                  <a:pt x="14" y="44"/>
                </a:lnTo>
                <a:lnTo>
                  <a:pt x="15" y="45"/>
                </a:lnTo>
                <a:lnTo>
                  <a:pt x="15" y="46"/>
                </a:lnTo>
                <a:lnTo>
                  <a:pt x="16" y="48"/>
                </a:lnTo>
                <a:lnTo>
                  <a:pt x="16" y="49"/>
                </a:lnTo>
                <a:lnTo>
                  <a:pt x="17" y="50"/>
                </a:lnTo>
                <a:lnTo>
                  <a:pt x="18" y="51"/>
                </a:lnTo>
                <a:lnTo>
                  <a:pt x="19" y="52"/>
                </a:lnTo>
                <a:lnTo>
                  <a:pt x="21" y="53"/>
                </a:lnTo>
                <a:lnTo>
                  <a:pt x="22" y="53"/>
                </a:lnTo>
                <a:lnTo>
                  <a:pt x="24" y="54"/>
                </a:lnTo>
                <a:lnTo>
                  <a:pt x="26" y="54"/>
                </a:lnTo>
                <a:lnTo>
                  <a:pt x="27" y="54"/>
                </a:lnTo>
                <a:lnTo>
                  <a:pt x="27" y="54"/>
                </a:lnTo>
                <a:lnTo>
                  <a:pt x="28" y="53"/>
                </a:lnTo>
                <a:lnTo>
                  <a:pt x="29" y="53"/>
                </a:lnTo>
                <a:lnTo>
                  <a:pt x="30" y="53"/>
                </a:lnTo>
                <a:lnTo>
                  <a:pt x="30" y="53"/>
                </a:lnTo>
                <a:lnTo>
                  <a:pt x="31" y="52"/>
                </a:lnTo>
                <a:lnTo>
                  <a:pt x="32" y="52"/>
                </a:lnTo>
                <a:lnTo>
                  <a:pt x="32" y="51"/>
                </a:lnTo>
                <a:lnTo>
                  <a:pt x="33" y="51"/>
                </a:lnTo>
                <a:lnTo>
                  <a:pt x="33" y="50"/>
                </a:lnTo>
                <a:lnTo>
                  <a:pt x="34" y="50"/>
                </a:lnTo>
                <a:lnTo>
                  <a:pt x="34" y="49"/>
                </a:lnTo>
                <a:lnTo>
                  <a:pt x="34" y="48"/>
                </a:lnTo>
                <a:lnTo>
                  <a:pt x="35" y="48"/>
                </a:lnTo>
                <a:lnTo>
                  <a:pt x="35" y="47"/>
                </a:lnTo>
                <a:lnTo>
                  <a:pt x="49" y="47"/>
                </a:lnTo>
                <a:close/>
                <a:moveTo>
                  <a:pt x="36" y="27"/>
                </a:moveTo>
                <a:lnTo>
                  <a:pt x="35" y="25"/>
                </a:lnTo>
                <a:lnTo>
                  <a:pt x="35" y="23"/>
                </a:lnTo>
                <a:lnTo>
                  <a:pt x="35" y="22"/>
                </a:lnTo>
                <a:lnTo>
                  <a:pt x="34" y="21"/>
                </a:lnTo>
                <a:lnTo>
                  <a:pt x="34" y="19"/>
                </a:lnTo>
                <a:lnTo>
                  <a:pt x="33" y="18"/>
                </a:lnTo>
                <a:lnTo>
                  <a:pt x="32" y="17"/>
                </a:lnTo>
                <a:lnTo>
                  <a:pt x="32" y="16"/>
                </a:lnTo>
                <a:lnTo>
                  <a:pt x="31" y="16"/>
                </a:lnTo>
                <a:lnTo>
                  <a:pt x="30" y="15"/>
                </a:lnTo>
                <a:lnTo>
                  <a:pt x="29" y="15"/>
                </a:lnTo>
                <a:lnTo>
                  <a:pt x="28" y="14"/>
                </a:lnTo>
                <a:lnTo>
                  <a:pt x="27" y="14"/>
                </a:lnTo>
                <a:lnTo>
                  <a:pt x="27" y="14"/>
                </a:lnTo>
                <a:lnTo>
                  <a:pt x="26" y="14"/>
                </a:lnTo>
                <a:lnTo>
                  <a:pt x="25" y="14"/>
                </a:lnTo>
                <a:lnTo>
                  <a:pt x="24" y="14"/>
                </a:lnTo>
                <a:lnTo>
                  <a:pt x="23" y="14"/>
                </a:lnTo>
                <a:lnTo>
                  <a:pt x="22" y="14"/>
                </a:lnTo>
                <a:lnTo>
                  <a:pt x="21" y="15"/>
                </a:lnTo>
                <a:lnTo>
                  <a:pt x="20" y="15"/>
                </a:lnTo>
                <a:lnTo>
                  <a:pt x="19" y="16"/>
                </a:lnTo>
                <a:lnTo>
                  <a:pt x="18" y="16"/>
                </a:lnTo>
                <a:lnTo>
                  <a:pt x="17" y="17"/>
                </a:lnTo>
                <a:lnTo>
                  <a:pt x="17" y="18"/>
                </a:lnTo>
                <a:lnTo>
                  <a:pt x="16" y="19"/>
                </a:lnTo>
                <a:lnTo>
                  <a:pt x="16" y="20"/>
                </a:lnTo>
                <a:lnTo>
                  <a:pt x="15" y="21"/>
                </a:lnTo>
                <a:lnTo>
                  <a:pt x="15" y="23"/>
                </a:lnTo>
                <a:lnTo>
                  <a:pt x="14" y="24"/>
                </a:lnTo>
                <a:lnTo>
                  <a:pt x="14" y="25"/>
                </a:lnTo>
                <a:lnTo>
                  <a:pt x="14" y="27"/>
                </a:lnTo>
                <a:lnTo>
                  <a:pt x="3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23" name="Freeform 219"/>
          <p:cNvSpPr>
            <a:spLocks/>
          </p:cNvSpPr>
          <p:nvPr/>
        </p:nvSpPr>
        <p:spPr bwMode="auto">
          <a:xfrm>
            <a:off x="2525713" y="4217988"/>
            <a:ext cx="74612" cy="104775"/>
          </a:xfrm>
          <a:custGeom>
            <a:avLst/>
            <a:gdLst>
              <a:gd name="T0" fmla="*/ 34 w 47"/>
              <a:gd name="T1" fmla="*/ 66 h 66"/>
              <a:gd name="T2" fmla="*/ 34 w 47"/>
              <a:gd name="T3" fmla="*/ 26 h 66"/>
              <a:gd name="T4" fmla="*/ 34 w 47"/>
              <a:gd name="T5" fmla="*/ 24 h 66"/>
              <a:gd name="T6" fmla="*/ 33 w 47"/>
              <a:gd name="T7" fmla="*/ 22 h 66"/>
              <a:gd name="T8" fmla="*/ 33 w 47"/>
              <a:gd name="T9" fmla="*/ 19 h 66"/>
              <a:gd name="T10" fmla="*/ 32 w 47"/>
              <a:gd name="T11" fmla="*/ 17 h 66"/>
              <a:gd name="T12" fmla="*/ 31 w 47"/>
              <a:gd name="T13" fmla="*/ 16 h 66"/>
              <a:gd name="T14" fmla="*/ 29 w 47"/>
              <a:gd name="T15" fmla="*/ 15 h 66"/>
              <a:gd name="T16" fmla="*/ 26 w 47"/>
              <a:gd name="T17" fmla="*/ 14 h 66"/>
              <a:gd name="T18" fmla="*/ 24 w 47"/>
              <a:gd name="T19" fmla="*/ 14 h 66"/>
              <a:gd name="T20" fmla="*/ 21 w 47"/>
              <a:gd name="T21" fmla="*/ 14 h 66"/>
              <a:gd name="T22" fmla="*/ 19 w 47"/>
              <a:gd name="T23" fmla="*/ 15 h 66"/>
              <a:gd name="T24" fmla="*/ 18 w 47"/>
              <a:gd name="T25" fmla="*/ 17 h 66"/>
              <a:gd name="T26" fmla="*/ 16 w 47"/>
              <a:gd name="T27" fmla="*/ 19 h 66"/>
              <a:gd name="T28" fmla="*/ 15 w 47"/>
              <a:gd name="T29" fmla="*/ 21 h 66"/>
              <a:gd name="T30" fmla="*/ 14 w 47"/>
              <a:gd name="T31" fmla="*/ 24 h 66"/>
              <a:gd name="T32" fmla="*/ 14 w 47"/>
              <a:gd name="T33" fmla="*/ 27 h 66"/>
              <a:gd name="T34" fmla="*/ 14 w 47"/>
              <a:gd name="T35" fmla="*/ 66 h 66"/>
              <a:gd name="T36" fmla="*/ 0 w 47"/>
              <a:gd name="T37" fmla="*/ 1 h 66"/>
              <a:gd name="T38" fmla="*/ 13 w 47"/>
              <a:gd name="T39" fmla="*/ 11 h 66"/>
              <a:gd name="T40" fmla="*/ 14 w 47"/>
              <a:gd name="T41" fmla="*/ 10 h 66"/>
              <a:gd name="T42" fmla="*/ 15 w 47"/>
              <a:gd name="T43" fmla="*/ 8 h 66"/>
              <a:gd name="T44" fmla="*/ 16 w 47"/>
              <a:gd name="T45" fmla="*/ 7 h 66"/>
              <a:gd name="T46" fmla="*/ 17 w 47"/>
              <a:gd name="T47" fmla="*/ 5 h 66"/>
              <a:gd name="T48" fmla="*/ 19 w 47"/>
              <a:gd name="T49" fmla="*/ 3 h 66"/>
              <a:gd name="T50" fmla="*/ 22 w 47"/>
              <a:gd name="T51" fmla="*/ 1 h 66"/>
              <a:gd name="T52" fmla="*/ 24 w 47"/>
              <a:gd name="T53" fmla="*/ 0 h 66"/>
              <a:gd name="T54" fmla="*/ 27 w 47"/>
              <a:gd name="T55" fmla="*/ 0 h 66"/>
              <a:gd name="T56" fmla="*/ 31 w 47"/>
              <a:gd name="T57" fmla="*/ 0 h 66"/>
              <a:gd name="T58" fmla="*/ 35 w 47"/>
              <a:gd name="T59" fmla="*/ 0 h 66"/>
              <a:gd name="T60" fmla="*/ 38 w 47"/>
              <a:gd name="T61" fmla="*/ 2 h 66"/>
              <a:gd name="T62" fmla="*/ 41 w 47"/>
              <a:gd name="T63" fmla="*/ 4 h 66"/>
              <a:gd name="T64" fmla="*/ 43 w 47"/>
              <a:gd name="T65" fmla="*/ 7 h 66"/>
              <a:gd name="T66" fmla="*/ 45 w 47"/>
              <a:gd name="T67" fmla="*/ 10 h 66"/>
              <a:gd name="T68" fmla="*/ 47 w 47"/>
              <a:gd name="T69" fmla="*/ 14 h 66"/>
              <a:gd name="T70" fmla="*/ 47 w 47"/>
              <a:gd name="T71" fmla="*/ 19 h 66"/>
              <a:gd name="T72" fmla="*/ 47 w 47"/>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66">
                <a:moveTo>
                  <a:pt x="47" y="66"/>
                </a:moveTo>
                <a:lnTo>
                  <a:pt x="34" y="66"/>
                </a:lnTo>
                <a:lnTo>
                  <a:pt x="34" y="27"/>
                </a:lnTo>
                <a:lnTo>
                  <a:pt x="34" y="26"/>
                </a:lnTo>
                <a:lnTo>
                  <a:pt x="34" y="25"/>
                </a:lnTo>
                <a:lnTo>
                  <a:pt x="34" y="24"/>
                </a:lnTo>
                <a:lnTo>
                  <a:pt x="33" y="23"/>
                </a:lnTo>
                <a:lnTo>
                  <a:pt x="33" y="22"/>
                </a:lnTo>
                <a:lnTo>
                  <a:pt x="33" y="21"/>
                </a:lnTo>
                <a:lnTo>
                  <a:pt x="33" y="19"/>
                </a:lnTo>
                <a:lnTo>
                  <a:pt x="32" y="18"/>
                </a:lnTo>
                <a:lnTo>
                  <a:pt x="32" y="17"/>
                </a:lnTo>
                <a:lnTo>
                  <a:pt x="31" y="17"/>
                </a:lnTo>
                <a:lnTo>
                  <a:pt x="31" y="16"/>
                </a:lnTo>
                <a:lnTo>
                  <a:pt x="30" y="15"/>
                </a:lnTo>
                <a:lnTo>
                  <a:pt x="29" y="15"/>
                </a:lnTo>
                <a:lnTo>
                  <a:pt x="28" y="14"/>
                </a:lnTo>
                <a:lnTo>
                  <a:pt x="26" y="14"/>
                </a:lnTo>
                <a:lnTo>
                  <a:pt x="25" y="14"/>
                </a:lnTo>
                <a:lnTo>
                  <a:pt x="24" y="14"/>
                </a:lnTo>
                <a:lnTo>
                  <a:pt x="22" y="14"/>
                </a:lnTo>
                <a:lnTo>
                  <a:pt x="21" y="14"/>
                </a:lnTo>
                <a:lnTo>
                  <a:pt x="20" y="15"/>
                </a:lnTo>
                <a:lnTo>
                  <a:pt x="19" y="15"/>
                </a:lnTo>
                <a:lnTo>
                  <a:pt x="18" y="16"/>
                </a:lnTo>
                <a:lnTo>
                  <a:pt x="18" y="17"/>
                </a:lnTo>
                <a:lnTo>
                  <a:pt x="17" y="18"/>
                </a:lnTo>
                <a:lnTo>
                  <a:pt x="16" y="19"/>
                </a:lnTo>
                <a:lnTo>
                  <a:pt x="16" y="20"/>
                </a:lnTo>
                <a:lnTo>
                  <a:pt x="15" y="21"/>
                </a:lnTo>
                <a:lnTo>
                  <a:pt x="15" y="22"/>
                </a:lnTo>
                <a:lnTo>
                  <a:pt x="14" y="24"/>
                </a:lnTo>
                <a:lnTo>
                  <a:pt x="14" y="25"/>
                </a:lnTo>
                <a:lnTo>
                  <a:pt x="14" y="27"/>
                </a:lnTo>
                <a:lnTo>
                  <a:pt x="14" y="29"/>
                </a:lnTo>
                <a:lnTo>
                  <a:pt x="14" y="66"/>
                </a:lnTo>
                <a:lnTo>
                  <a:pt x="0" y="66"/>
                </a:lnTo>
                <a:lnTo>
                  <a:pt x="0" y="1"/>
                </a:lnTo>
                <a:lnTo>
                  <a:pt x="13" y="1"/>
                </a:lnTo>
                <a:lnTo>
                  <a:pt x="13" y="11"/>
                </a:lnTo>
                <a:lnTo>
                  <a:pt x="13" y="11"/>
                </a:lnTo>
                <a:lnTo>
                  <a:pt x="14" y="10"/>
                </a:lnTo>
                <a:lnTo>
                  <a:pt x="14" y="9"/>
                </a:lnTo>
                <a:lnTo>
                  <a:pt x="15" y="8"/>
                </a:lnTo>
                <a:lnTo>
                  <a:pt x="15" y="7"/>
                </a:lnTo>
                <a:lnTo>
                  <a:pt x="16" y="7"/>
                </a:lnTo>
                <a:lnTo>
                  <a:pt x="17" y="6"/>
                </a:lnTo>
                <a:lnTo>
                  <a:pt x="17" y="5"/>
                </a:lnTo>
                <a:lnTo>
                  <a:pt x="18" y="4"/>
                </a:lnTo>
                <a:lnTo>
                  <a:pt x="19" y="3"/>
                </a:lnTo>
                <a:lnTo>
                  <a:pt x="20" y="2"/>
                </a:lnTo>
                <a:lnTo>
                  <a:pt x="22" y="1"/>
                </a:lnTo>
                <a:lnTo>
                  <a:pt x="23" y="1"/>
                </a:lnTo>
                <a:lnTo>
                  <a:pt x="24" y="0"/>
                </a:lnTo>
                <a:lnTo>
                  <a:pt x="26" y="0"/>
                </a:lnTo>
                <a:lnTo>
                  <a:pt x="27" y="0"/>
                </a:lnTo>
                <a:lnTo>
                  <a:pt x="29" y="0"/>
                </a:lnTo>
                <a:lnTo>
                  <a:pt x="31" y="0"/>
                </a:lnTo>
                <a:lnTo>
                  <a:pt x="33" y="0"/>
                </a:lnTo>
                <a:lnTo>
                  <a:pt x="35" y="0"/>
                </a:lnTo>
                <a:lnTo>
                  <a:pt x="36" y="1"/>
                </a:lnTo>
                <a:lnTo>
                  <a:pt x="38" y="2"/>
                </a:lnTo>
                <a:lnTo>
                  <a:pt x="39" y="3"/>
                </a:lnTo>
                <a:lnTo>
                  <a:pt x="41" y="4"/>
                </a:lnTo>
                <a:lnTo>
                  <a:pt x="42" y="5"/>
                </a:lnTo>
                <a:lnTo>
                  <a:pt x="43" y="7"/>
                </a:lnTo>
                <a:lnTo>
                  <a:pt x="44" y="8"/>
                </a:lnTo>
                <a:lnTo>
                  <a:pt x="45" y="10"/>
                </a:lnTo>
                <a:lnTo>
                  <a:pt x="46" y="12"/>
                </a:lnTo>
                <a:lnTo>
                  <a:pt x="47" y="14"/>
                </a:lnTo>
                <a:lnTo>
                  <a:pt x="47" y="16"/>
                </a:lnTo>
                <a:lnTo>
                  <a:pt x="47" y="19"/>
                </a:lnTo>
                <a:lnTo>
                  <a:pt x="47" y="21"/>
                </a:lnTo>
                <a:lnTo>
                  <a:pt x="4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24" name="Freeform 220"/>
          <p:cNvSpPr>
            <a:spLocks/>
          </p:cNvSpPr>
          <p:nvPr/>
        </p:nvSpPr>
        <p:spPr bwMode="auto">
          <a:xfrm>
            <a:off x="2613025" y="4192588"/>
            <a:ext cx="46038" cy="130175"/>
          </a:xfrm>
          <a:custGeom>
            <a:avLst/>
            <a:gdLst>
              <a:gd name="T0" fmla="*/ 29 w 29"/>
              <a:gd name="T1" fmla="*/ 17 h 82"/>
              <a:gd name="T2" fmla="*/ 21 w 29"/>
              <a:gd name="T3" fmla="*/ 29 h 82"/>
              <a:gd name="T4" fmla="*/ 21 w 29"/>
              <a:gd name="T5" fmla="*/ 65 h 82"/>
              <a:gd name="T6" fmla="*/ 21 w 29"/>
              <a:gd name="T7" fmla="*/ 66 h 82"/>
              <a:gd name="T8" fmla="*/ 21 w 29"/>
              <a:gd name="T9" fmla="*/ 67 h 82"/>
              <a:gd name="T10" fmla="*/ 21 w 29"/>
              <a:gd name="T11" fmla="*/ 68 h 82"/>
              <a:gd name="T12" fmla="*/ 22 w 29"/>
              <a:gd name="T13" fmla="*/ 68 h 82"/>
              <a:gd name="T14" fmla="*/ 23 w 29"/>
              <a:gd name="T15" fmla="*/ 69 h 82"/>
              <a:gd name="T16" fmla="*/ 24 w 29"/>
              <a:gd name="T17" fmla="*/ 69 h 82"/>
              <a:gd name="T18" fmla="*/ 26 w 29"/>
              <a:gd name="T19" fmla="*/ 69 h 82"/>
              <a:gd name="T20" fmla="*/ 27 w 29"/>
              <a:gd name="T21" fmla="*/ 69 h 82"/>
              <a:gd name="T22" fmla="*/ 27 w 29"/>
              <a:gd name="T23" fmla="*/ 69 h 82"/>
              <a:gd name="T24" fmla="*/ 27 w 29"/>
              <a:gd name="T25" fmla="*/ 69 h 82"/>
              <a:gd name="T26" fmla="*/ 28 w 29"/>
              <a:gd name="T27" fmla="*/ 69 h 82"/>
              <a:gd name="T28" fmla="*/ 28 w 29"/>
              <a:gd name="T29" fmla="*/ 69 h 82"/>
              <a:gd name="T30" fmla="*/ 29 w 29"/>
              <a:gd name="T31" fmla="*/ 69 h 82"/>
              <a:gd name="T32" fmla="*/ 29 w 29"/>
              <a:gd name="T33" fmla="*/ 69 h 82"/>
              <a:gd name="T34" fmla="*/ 29 w 29"/>
              <a:gd name="T35" fmla="*/ 69 h 82"/>
              <a:gd name="T36" fmla="*/ 29 w 29"/>
              <a:gd name="T37" fmla="*/ 82 h 82"/>
              <a:gd name="T38" fmla="*/ 29 w 29"/>
              <a:gd name="T39" fmla="*/ 82 h 82"/>
              <a:gd name="T40" fmla="*/ 28 w 29"/>
              <a:gd name="T41" fmla="*/ 82 h 82"/>
              <a:gd name="T42" fmla="*/ 27 w 29"/>
              <a:gd name="T43" fmla="*/ 82 h 82"/>
              <a:gd name="T44" fmla="*/ 26 w 29"/>
              <a:gd name="T45" fmla="*/ 82 h 82"/>
              <a:gd name="T46" fmla="*/ 25 w 29"/>
              <a:gd name="T47" fmla="*/ 82 h 82"/>
              <a:gd name="T48" fmla="*/ 24 w 29"/>
              <a:gd name="T49" fmla="*/ 82 h 82"/>
              <a:gd name="T50" fmla="*/ 24 w 29"/>
              <a:gd name="T51" fmla="*/ 82 h 82"/>
              <a:gd name="T52" fmla="*/ 23 w 29"/>
              <a:gd name="T53" fmla="*/ 82 h 82"/>
              <a:gd name="T54" fmla="*/ 19 w 29"/>
              <a:gd name="T55" fmla="*/ 82 h 82"/>
              <a:gd name="T56" fmla="*/ 15 w 29"/>
              <a:gd name="T57" fmla="*/ 82 h 82"/>
              <a:gd name="T58" fmla="*/ 12 w 29"/>
              <a:gd name="T59" fmla="*/ 81 h 82"/>
              <a:gd name="T60" fmla="*/ 10 w 29"/>
              <a:gd name="T61" fmla="*/ 79 h 82"/>
              <a:gd name="T62" fmla="*/ 9 w 29"/>
              <a:gd name="T63" fmla="*/ 78 h 82"/>
              <a:gd name="T64" fmla="*/ 8 w 29"/>
              <a:gd name="T65" fmla="*/ 75 h 82"/>
              <a:gd name="T66" fmla="*/ 7 w 29"/>
              <a:gd name="T67" fmla="*/ 73 h 82"/>
              <a:gd name="T68" fmla="*/ 7 w 29"/>
              <a:gd name="T69" fmla="*/ 70 h 82"/>
              <a:gd name="T70" fmla="*/ 7 w 29"/>
              <a:gd name="T71" fmla="*/ 29 h 82"/>
              <a:gd name="T72" fmla="*/ 0 w 29"/>
              <a:gd name="T73" fmla="*/ 17 h 82"/>
              <a:gd name="T74" fmla="*/ 7 w 29"/>
              <a:gd name="T75" fmla="*/ 0 h 82"/>
              <a:gd name="T76" fmla="*/ 21 w 29"/>
              <a:gd name="T77"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82">
                <a:moveTo>
                  <a:pt x="21" y="17"/>
                </a:moveTo>
                <a:lnTo>
                  <a:pt x="29" y="17"/>
                </a:lnTo>
                <a:lnTo>
                  <a:pt x="29" y="29"/>
                </a:lnTo>
                <a:lnTo>
                  <a:pt x="21" y="29"/>
                </a:lnTo>
                <a:lnTo>
                  <a:pt x="21" y="64"/>
                </a:lnTo>
                <a:lnTo>
                  <a:pt x="21" y="65"/>
                </a:lnTo>
                <a:lnTo>
                  <a:pt x="21" y="66"/>
                </a:lnTo>
                <a:lnTo>
                  <a:pt x="21" y="66"/>
                </a:lnTo>
                <a:lnTo>
                  <a:pt x="21" y="67"/>
                </a:lnTo>
                <a:lnTo>
                  <a:pt x="21" y="67"/>
                </a:lnTo>
                <a:lnTo>
                  <a:pt x="21" y="68"/>
                </a:lnTo>
                <a:lnTo>
                  <a:pt x="21" y="68"/>
                </a:lnTo>
                <a:lnTo>
                  <a:pt x="22" y="68"/>
                </a:lnTo>
                <a:lnTo>
                  <a:pt x="22" y="68"/>
                </a:lnTo>
                <a:lnTo>
                  <a:pt x="22" y="69"/>
                </a:lnTo>
                <a:lnTo>
                  <a:pt x="23" y="69"/>
                </a:lnTo>
                <a:lnTo>
                  <a:pt x="23" y="69"/>
                </a:lnTo>
                <a:lnTo>
                  <a:pt x="24" y="69"/>
                </a:lnTo>
                <a:lnTo>
                  <a:pt x="25" y="69"/>
                </a:lnTo>
                <a:lnTo>
                  <a:pt x="26" y="69"/>
                </a:lnTo>
                <a:lnTo>
                  <a:pt x="27" y="70"/>
                </a:lnTo>
                <a:lnTo>
                  <a:pt x="27" y="69"/>
                </a:lnTo>
                <a:lnTo>
                  <a:pt x="27" y="69"/>
                </a:lnTo>
                <a:lnTo>
                  <a:pt x="27" y="69"/>
                </a:lnTo>
                <a:lnTo>
                  <a:pt x="27" y="69"/>
                </a:lnTo>
                <a:lnTo>
                  <a:pt x="27" y="69"/>
                </a:lnTo>
                <a:lnTo>
                  <a:pt x="28" y="69"/>
                </a:lnTo>
                <a:lnTo>
                  <a:pt x="28" y="69"/>
                </a:lnTo>
                <a:lnTo>
                  <a:pt x="28" y="69"/>
                </a:lnTo>
                <a:lnTo>
                  <a:pt x="28" y="69"/>
                </a:lnTo>
                <a:lnTo>
                  <a:pt x="28" y="69"/>
                </a:lnTo>
                <a:lnTo>
                  <a:pt x="29" y="69"/>
                </a:lnTo>
                <a:lnTo>
                  <a:pt x="29" y="69"/>
                </a:lnTo>
                <a:lnTo>
                  <a:pt x="29" y="69"/>
                </a:lnTo>
                <a:lnTo>
                  <a:pt x="29" y="69"/>
                </a:lnTo>
                <a:lnTo>
                  <a:pt x="29" y="69"/>
                </a:lnTo>
                <a:lnTo>
                  <a:pt x="29" y="69"/>
                </a:lnTo>
                <a:lnTo>
                  <a:pt x="29" y="82"/>
                </a:lnTo>
                <a:lnTo>
                  <a:pt x="29" y="82"/>
                </a:lnTo>
                <a:lnTo>
                  <a:pt x="29" y="82"/>
                </a:lnTo>
                <a:lnTo>
                  <a:pt x="28" y="82"/>
                </a:lnTo>
                <a:lnTo>
                  <a:pt x="28" y="82"/>
                </a:lnTo>
                <a:lnTo>
                  <a:pt x="27" y="82"/>
                </a:lnTo>
                <a:lnTo>
                  <a:pt x="27" y="82"/>
                </a:lnTo>
                <a:lnTo>
                  <a:pt x="26" y="82"/>
                </a:lnTo>
                <a:lnTo>
                  <a:pt x="26" y="82"/>
                </a:lnTo>
                <a:lnTo>
                  <a:pt x="26" y="82"/>
                </a:lnTo>
                <a:lnTo>
                  <a:pt x="25" y="82"/>
                </a:lnTo>
                <a:lnTo>
                  <a:pt x="25" y="82"/>
                </a:lnTo>
                <a:lnTo>
                  <a:pt x="24" y="82"/>
                </a:lnTo>
                <a:lnTo>
                  <a:pt x="24" y="82"/>
                </a:lnTo>
                <a:lnTo>
                  <a:pt x="24" y="82"/>
                </a:lnTo>
                <a:lnTo>
                  <a:pt x="23" y="82"/>
                </a:lnTo>
                <a:lnTo>
                  <a:pt x="23" y="82"/>
                </a:lnTo>
                <a:lnTo>
                  <a:pt x="21" y="82"/>
                </a:lnTo>
                <a:lnTo>
                  <a:pt x="19" y="82"/>
                </a:lnTo>
                <a:lnTo>
                  <a:pt x="17" y="82"/>
                </a:lnTo>
                <a:lnTo>
                  <a:pt x="15" y="82"/>
                </a:lnTo>
                <a:lnTo>
                  <a:pt x="14" y="81"/>
                </a:lnTo>
                <a:lnTo>
                  <a:pt x="12" y="81"/>
                </a:lnTo>
                <a:lnTo>
                  <a:pt x="11" y="80"/>
                </a:lnTo>
                <a:lnTo>
                  <a:pt x="10" y="79"/>
                </a:lnTo>
                <a:lnTo>
                  <a:pt x="9" y="78"/>
                </a:lnTo>
                <a:lnTo>
                  <a:pt x="9" y="78"/>
                </a:lnTo>
                <a:lnTo>
                  <a:pt x="8" y="76"/>
                </a:lnTo>
                <a:lnTo>
                  <a:pt x="8" y="75"/>
                </a:lnTo>
                <a:lnTo>
                  <a:pt x="7" y="74"/>
                </a:lnTo>
                <a:lnTo>
                  <a:pt x="7" y="73"/>
                </a:lnTo>
                <a:lnTo>
                  <a:pt x="7" y="71"/>
                </a:lnTo>
                <a:lnTo>
                  <a:pt x="7" y="70"/>
                </a:lnTo>
                <a:lnTo>
                  <a:pt x="7" y="68"/>
                </a:lnTo>
                <a:lnTo>
                  <a:pt x="7" y="29"/>
                </a:lnTo>
                <a:lnTo>
                  <a:pt x="0" y="29"/>
                </a:lnTo>
                <a:lnTo>
                  <a:pt x="0" y="17"/>
                </a:lnTo>
                <a:lnTo>
                  <a:pt x="7" y="17"/>
                </a:lnTo>
                <a:lnTo>
                  <a:pt x="7" y="0"/>
                </a:lnTo>
                <a:lnTo>
                  <a:pt x="21" y="0"/>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25" name="Rectangle 221"/>
          <p:cNvSpPr>
            <a:spLocks noChangeArrowheads="1"/>
          </p:cNvSpPr>
          <p:nvPr/>
        </p:nvSpPr>
        <p:spPr bwMode="auto">
          <a:xfrm>
            <a:off x="1409700" y="2559050"/>
            <a:ext cx="22225" cy="138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66526" name="Freeform 222"/>
          <p:cNvSpPr>
            <a:spLocks/>
          </p:cNvSpPr>
          <p:nvPr/>
        </p:nvSpPr>
        <p:spPr bwMode="auto">
          <a:xfrm>
            <a:off x="1452563" y="2592388"/>
            <a:ext cx="74612" cy="104775"/>
          </a:xfrm>
          <a:custGeom>
            <a:avLst/>
            <a:gdLst>
              <a:gd name="T0" fmla="*/ 34 w 47"/>
              <a:gd name="T1" fmla="*/ 66 h 66"/>
              <a:gd name="T2" fmla="*/ 34 w 47"/>
              <a:gd name="T3" fmla="*/ 26 h 66"/>
              <a:gd name="T4" fmla="*/ 34 w 47"/>
              <a:gd name="T5" fmla="*/ 24 h 66"/>
              <a:gd name="T6" fmla="*/ 33 w 47"/>
              <a:gd name="T7" fmla="*/ 22 h 66"/>
              <a:gd name="T8" fmla="*/ 33 w 47"/>
              <a:gd name="T9" fmla="*/ 20 h 66"/>
              <a:gd name="T10" fmla="*/ 32 w 47"/>
              <a:gd name="T11" fmla="*/ 18 h 66"/>
              <a:gd name="T12" fmla="*/ 31 w 47"/>
              <a:gd name="T13" fmla="*/ 16 h 66"/>
              <a:gd name="T14" fmla="*/ 29 w 47"/>
              <a:gd name="T15" fmla="*/ 15 h 66"/>
              <a:gd name="T16" fmla="*/ 26 w 47"/>
              <a:gd name="T17" fmla="*/ 15 h 66"/>
              <a:gd name="T18" fmla="*/ 24 w 47"/>
              <a:gd name="T19" fmla="*/ 15 h 66"/>
              <a:gd name="T20" fmla="*/ 21 w 47"/>
              <a:gd name="T21" fmla="*/ 15 h 66"/>
              <a:gd name="T22" fmla="*/ 20 w 47"/>
              <a:gd name="T23" fmla="*/ 16 h 66"/>
              <a:gd name="T24" fmla="*/ 18 w 47"/>
              <a:gd name="T25" fmla="*/ 17 h 66"/>
              <a:gd name="T26" fmla="*/ 16 w 47"/>
              <a:gd name="T27" fmla="*/ 19 h 66"/>
              <a:gd name="T28" fmla="*/ 15 w 47"/>
              <a:gd name="T29" fmla="*/ 21 h 66"/>
              <a:gd name="T30" fmla="*/ 14 w 47"/>
              <a:gd name="T31" fmla="*/ 24 h 66"/>
              <a:gd name="T32" fmla="*/ 14 w 47"/>
              <a:gd name="T33" fmla="*/ 27 h 66"/>
              <a:gd name="T34" fmla="*/ 14 w 47"/>
              <a:gd name="T35" fmla="*/ 66 h 66"/>
              <a:gd name="T36" fmla="*/ 0 w 47"/>
              <a:gd name="T37" fmla="*/ 2 h 66"/>
              <a:gd name="T38" fmla="*/ 13 w 47"/>
              <a:gd name="T39" fmla="*/ 11 h 66"/>
              <a:gd name="T40" fmla="*/ 14 w 47"/>
              <a:gd name="T41" fmla="*/ 11 h 66"/>
              <a:gd name="T42" fmla="*/ 15 w 47"/>
              <a:gd name="T43" fmla="*/ 9 h 66"/>
              <a:gd name="T44" fmla="*/ 16 w 47"/>
              <a:gd name="T45" fmla="*/ 7 h 66"/>
              <a:gd name="T46" fmla="*/ 17 w 47"/>
              <a:gd name="T47" fmla="*/ 5 h 66"/>
              <a:gd name="T48" fmla="*/ 19 w 47"/>
              <a:gd name="T49" fmla="*/ 3 h 66"/>
              <a:gd name="T50" fmla="*/ 22 w 47"/>
              <a:gd name="T51" fmla="*/ 2 h 66"/>
              <a:gd name="T52" fmla="*/ 24 w 47"/>
              <a:gd name="T53" fmla="*/ 1 h 66"/>
              <a:gd name="T54" fmla="*/ 27 w 47"/>
              <a:gd name="T55" fmla="*/ 0 h 66"/>
              <a:gd name="T56" fmla="*/ 31 w 47"/>
              <a:gd name="T57" fmla="*/ 0 h 66"/>
              <a:gd name="T58" fmla="*/ 35 w 47"/>
              <a:gd name="T59" fmla="*/ 1 h 66"/>
              <a:gd name="T60" fmla="*/ 38 w 47"/>
              <a:gd name="T61" fmla="*/ 2 h 66"/>
              <a:gd name="T62" fmla="*/ 41 w 47"/>
              <a:gd name="T63" fmla="*/ 4 h 66"/>
              <a:gd name="T64" fmla="*/ 43 w 47"/>
              <a:gd name="T65" fmla="*/ 7 h 66"/>
              <a:gd name="T66" fmla="*/ 45 w 47"/>
              <a:gd name="T67" fmla="*/ 10 h 66"/>
              <a:gd name="T68" fmla="*/ 47 w 47"/>
              <a:gd name="T69" fmla="*/ 14 h 66"/>
              <a:gd name="T70" fmla="*/ 47 w 47"/>
              <a:gd name="T71" fmla="*/ 19 h 66"/>
              <a:gd name="T72" fmla="*/ 47 w 47"/>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66">
                <a:moveTo>
                  <a:pt x="47" y="66"/>
                </a:moveTo>
                <a:lnTo>
                  <a:pt x="34" y="66"/>
                </a:lnTo>
                <a:lnTo>
                  <a:pt x="34" y="27"/>
                </a:lnTo>
                <a:lnTo>
                  <a:pt x="34" y="26"/>
                </a:lnTo>
                <a:lnTo>
                  <a:pt x="34" y="25"/>
                </a:lnTo>
                <a:lnTo>
                  <a:pt x="34" y="24"/>
                </a:lnTo>
                <a:lnTo>
                  <a:pt x="33" y="23"/>
                </a:lnTo>
                <a:lnTo>
                  <a:pt x="33" y="22"/>
                </a:lnTo>
                <a:lnTo>
                  <a:pt x="33" y="21"/>
                </a:lnTo>
                <a:lnTo>
                  <a:pt x="33" y="20"/>
                </a:lnTo>
                <a:lnTo>
                  <a:pt x="32" y="19"/>
                </a:lnTo>
                <a:lnTo>
                  <a:pt x="32" y="18"/>
                </a:lnTo>
                <a:lnTo>
                  <a:pt x="31" y="17"/>
                </a:lnTo>
                <a:lnTo>
                  <a:pt x="31" y="16"/>
                </a:lnTo>
                <a:lnTo>
                  <a:pt x="30" y="16"/>
                </a:lnTo>
                <a:lnTo>
                  <a:pt x="29" y="15"/>
                </a:lnTo>
                <a:lnTo>
                  <a:pt x="28" y="15"/>
                </a:lnTo>
                <a:lnTo>
                  <a:pt x="26" y="15"/>
                </a:lnTo>
                <a:lnTo>
                  <a:pt x="25" y="15"/>
                </a:lnTo>
                <a:lnTo>
                  <a:pt x="24" y="15"/>
                </a:lnTo>
                <a:lnTo>
                  <a:pt x="23" y="15"/>
                </a:lnTo>
                <a:lnTo>
                  <a:pt x="21" y="15"/>
                </a:lnTo>
                <a:lnTo>
                  <a:pt x="20" y="15"/>
                </a:lnTo>
                <a:lnTo>
                  <a:pt x="20" y="16"/>
                </a:lnTo>
                <a:lnTo>
                  <a:pt x="19" y="17"/>
                </a:lnTo>
                <a:lnTo>
                  <a:pt x="18" y="17"/>
                </a:lnTo>
                <a:lnTo>
                  <a:pt x="17" y="18"/>
                </a:lnTo>
                <a:lnTo>
                  <a:pt x="16" y="19"/>
                </a:lnTo>
                <a:lnTo>
                  <a:pt x="16" y="20"/>
                </a:lnTo>
                <a:lnTo>
                  <a:pt x="15" y="21"/>
                </a:lnTo>
                <a:lnTo>
                  <a:pt x="15" y="23"/>
                </a:lnTo>
                <a:lnTo>
                  <a:pt x="14" y="24"/>
                </a:lnTo>
                <a:lnTo>
                  <a:pt x="14" y="26"/>
                </a:lnTo>
                <a:lnTo>
                  <a:pt x="14" y="27"/>
                </a:lnTo>
                <a:lnTo>
                  <a:pt x="14" y="29"/>
                </a:lnTo>
                <a:lnTo>
                  <a:pt x="14" y="66"/>
                </a:lnTo>
                <a:lnTo>
                  <a:pt x="0" y="66"/>
                </a:lnTo>
                <a:lnTo>
                  <a:pt x="0" y="2"/>
                </a:lnTo>
                <a:lnTo>
                  <a:pt x="13" y="2"/>
                </a:lnTo>
                <a:lnTo>
                  <a:pt x="13" y="11"/>
                </a:lnTo>
                <a:lnTo>
                  <a:pt x="13" y="11"/>
                </a:lnTo>
                <a:lnTo>
                  <a:pt x="14" y="11"/>
                </a:lnTo>
                <a:lnTo>
                  <a:pt x="14" y="10"/>
                </a:lnTo>
                <a:lnTo>
                  <a:pt x="15" y="9"/>
                </a:lnTo>
                <a:lnTo>
                  <a:pt x="15" y="8"/>
                </a:lnTo>
                <a:lnTo>
                  <a:pt x="16" y="7"/>
                </a:lnTo>
                <a:lnTo>
                  <a:pt x="17" y="6"/>
                </a:lnTo>
                <a:lnTo>
                  <a:pt x="17" y="5"/>
                </a:lnTo>
                <a:lnTo>
                  <a:pt x="18" y="4"/>
                </a:lnTo>
                <a:lnTo>
                  <a:pt x="19" y="3"/>
                </a:lnTo>
                <a:lnTo>
                  <a:pt x="20" y="3"/>
                </a:lnTo>
                <a:lnTo>
                  <a:pt x="22" y="2"/>
                </a:lnTo>
                <a:lnTo>
                  <a:pt x="23" y="1"/>
                </a:lnTo>
                <a:lnTo>
                  <a:pt x="24" y="1"/>
                </a:lnTo>
                <a:lnTo>
                  <a:pt x="26" y="1"/>
                </a:lnTo>
                <a:lnTo>
                  <a:pt x="27" y="0"/>
                </a:lnTo>
                <a:lnTo>
                  <a:pt x="29" y="0"/>
                </a:lnTo>
                <a:lnTo>
                  <a:pt x="31" y="0"/>
                </a:lnTo>
                <a:lnTo>
                  <a:pt x="33" y="1"/>
                </a:lnTo>
                <a:lnTo>
                  <a:pt x="35" y="1"/>
                </a:lnTo>
                <a:lnTo>
                  <a:pt x="36" y="1"/>
                </a:lnTo>
                <a:lnTo>
                  <a:pt x="38" y="2"/>
                </a:lnTo>
                <a:lnTo>
                  <a:pt x="39" y="3"/>
                </a:lnTo>
                <a:lnTo>
                  <a:pt x="41" y="4"/>
                </a:lnTo>
                <a:lnTo>
                  <a:pt x="42" y="6"/>
                </a:lnTo>
                <a:lnTo>
                  <a:pt x="43" y="7"/>
                </a:lnTo>
                <a:lnTo>
                  <a:pt x="44" y="9"/>
                </a:lnTo>
                <a:lnTo>
                  <a:pt x="45" y="10"/>
                </a:lnTo>
                <a:lnTo>
                  <a:pt x="46" y="12"/>
                </a:lnTo>
                <a:lnTo>
                  <a:pt x="47" y="14"/>
                </a:lnTo>
                <a:lnTo>
                  <a:pt x="47" y="17"/>
                </a:lnTo>
                <a:lnTo>
                  <a:pt x="47" y="19"/>
                </a:lnTo>
                <a:lnTo>
                  <a:pt x="47" y="22"/>
                </a:lnTo>
                <a:lnTo>
                  <a:pt x="4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27" name="Freeform 223"/>
          <p:cNvSpPr>
            <a:spLocks/>
          </p:cNvSpPr>
          <p:nvPr/>
        </p:nvSpPr>
        <p:spPr bwMode="auto">
          <a:xfrm>
            <a:off x="1539875" y="2557463"/>
            <a:ext cx="47625" cy="139700"/>
          </a:xfrm>
          <a:custGeom>
            <a:avLst/>
            <a:gdLst>
              <a:gd name="T0" fmla="*/ 21 w 30"/>
              <a:gd name="T1" fmla="*/ 88 h 88"/>
              <a:gd name="T2" fmla="*/ 8 w 30"/>
              <a:gd name="T3" fmla="*/ 88 h 88"/>
              <a:gd name="T4" fmla="*/ 8 w 30"/>
              <a:gd name="T5" fmla="*/ 36 h 88"/>
              <a:gd name="T6" fmla="*/ 0 w 30"/>
              <a:gd name="T7" fmla="*/ 36 h 88"/>
              <a:gd name="T8" fmla="*/ 0 w 30"/>
              <a:gd name="T9" fmla="*/ 24 h 88"/>
              <a:gd name="T10" fmla="*/ 8 w 30"/>
              <a:gd name="T11" fmla="*/ 24 h 88"/>
              <a:gd name="T12" fmla="*/ 8 w 30"/>
              <a:gd name="T13" fmla="*/ 19 h 88"/>
              <a:gd name="T14" fmla="*/ 8 w 30"/>
              <a:gd name="T15" fmla="*/ 16 h 88"/>
              <a:gd name="T16" fmla="*/ 8 w 30"/>
              <a:gd name="T17" fmla="*/ 14 h 88"/>
              <a:gd name="T18" fmla="*/ 8 w 30"/>
              <a:gd name="T19" fmla="*/ 12 h 88"/>
              <a:gd name="T20" fmla="*/ 9 w 30"/>
              <a:gd name="T21" fmla="*/ 10 h 88"/>
              <a:gd name="T22" fmla="*/ 9 w 30"/>
              <a:gd name="T23" fmla="*/ 8 h 88"/>
              <a:gd name="T24" fmla="*/ 10 w 30"/>
              <a:gd name="T25" fmla="*/ 7 h 88"/>
              <a:gd name="T26" fmla="*/ 11 w 30"/>
              <a:gd name="T27" fmla="*/ 6 h 88"/>
              <a:gd name="T28" fmla="*/ 12 w 30"/>
              <a:gd name="T29" fmla="*/ 4 h 88"/>
              <a:gd name="T30" fmla="*/ 13 w 30"/>
              <a:gd name="T31" fmla="*/ 3 h 88"/>
              <a:gd name="T32" fmla="*/ 14 w 30"/>
              <a:gd name="T33" fmla="*/ 3 h 88"/>
              <a:gd name="T34" fmla="*/ 15 w 30"/>
              <a:gd name="T35" fmla="*/ 2 h 88"/>
              <a:gd name="T36" fmla="*/ 17 w 30"/>
              <a:gd name="T37" fmla="*/ 1 h 88"/>
              <a:gd name="T38" fmla="*/ 18 w 30"/>
              <a:gd name="T39" fmla="*/ 1 h 88"/>
              <a:gd name="T40" fmla="*/ 20 w 30"/>
              <a:gd name="T41" fmla="*/ 0 h 88"/>
              <a:gd name="T42" fmla="*/ 21 w 30"/>
              <a:gd name="T43" fmla="*/ 0 h 88"/>
              <a:gd name="T44" fmla="*/ 23 w 30"/>
              <a:gd name="T45" fmla="*/ 0 h 88"/>
              <a:gd name="T46" fmla="*/ 24 w 30"/>
              <a:gd name="T47" fmla="*/ 0 h 88"/>
              <a:gd name="T48" fmla="*/ 24 w 30"/>
              <a:gd name="T49" fmla="*/ 0 h 88"/>
              <a:gd name="T50" fmla="*/ 25 w 30"/>
              <a:gd name="T51" fmla="*/ 0 h 88"/>
              <a:gd name="T52" fmla="*/ 26 w 30"/>
              <a:gd name="T53" fmla="*/ 0 h 88"/>
              <a:gd name="T54" fmla="*/ 26 w 30"/>
              <a:gd name="T55" fmla="*/ 0 h 88"/>
              <a:gd name="T56" fmla="*/ 27 w 30"/>
              <a:gd name="T57" fmla="*/ 0 h 88"/>
              <a:gd name="T58" fmla="*/ 27 w 30"/>
              <a:gd name="T59" fmla="*/ 0 h 88"/>
              <a:gd name="T60" fmla="*/ 28 w 30"/>
              <a:gd name="T61" fmla="*/ 0 h 88"/>
              <a:gd name="T62" fmla="*/ 28 w 30"/>
              <a:gd name="T63" fmla="*/ 0 h 88"/>
              <a:gd name="T64" fmla="*/ 28 w 30"/>
              <a:gd name="T65" fmla="*/ 0 h 88"/>
              <a:gd name="T66" fmla="*/ 29 w 30"/>
              <a:gd name="T67" fmla="*/ 0 h 88"/>
              <a:gd name="T68" fmla="*/ 29 w 30"/>
              <a:gd name="T69" fmla="*/ 0 h 88"/>
              <a:gd name="T70" fmla="*/ 29 w 30"/>
              <a:gd name="T71" fmla="*/ 0 h 88"/>
              <a:gd name="T72" fmla="*/ 30 w 30"/>
              <a:gd name="T73" fmla="*/ 0 h 88"/>
              <a:gd name="T74" fmla="*/ 30 w 30"/>
              <a:gd name="T75" fmla="*/ 0 h 88"/>
              <a:gd name="T76" fmla="*/ 30 w 30"/>
              <a:gd name="T77" fmla="*/ 0 h 88"/>
              <a:gd name="T78" fmla="*/ 30 w 30"/>
              <a:gd name="T79" fmla="*/ 14 h 88"/>
              <a:gd name="T80" fmla="*/ 26 w 30"/>
              <a:gd name="T81" fmla="*/ 14 h 88"/>
              <a:gd name="T82" fmla="*/ 25 w 30"/>
              <a:gd name="T83" fmla="*/ 14 h 88"/>
              <a:gd name="T84" fmla="*/ 25 w 30"/>
              <a:gd name="T85" fmla="*/ 14 h 88"/>
              <a:gd name="T86" fmla="*/ 24 w 30"/>
              <a:gd name="T87" fmla="*/ 14 h 88"/>
              <a:gd name="T88" fmla="*/ 23 w 30"/>
              <a:gd name="T89" fmla="*/ 15 h 88"/>
              <a:gd name="T90" fmla="*/ 23 w 30"/>
              <a:gd name="T91" fmla="*/ 15 h 88"/>
              <a:gd name="T92" fmla="*/ 23 w 30"/>
              <a:gd name="T93" fmla="*/ 15 h 88"/>
              <a:gd name="T94" fmla="*/ 22 w 30"/>
              <a:gd name="T95" fmla="*/ 15 h 88"/>
              <a:gd name="T96" fmla="*/ 22 w 30"/>
              <a:gd name="T97" fmla="*/ 16 h 88"/>
              <a:gd name="T98" fmla="*/ 22 w 30"/>
              <a:gd name="T99" fmla="*/ 16 h 88"/>
              <a:gd name="T100" fmla="*/ 22 w 30"/>
              <a:gd name="T101" fmla="*/ 17 h 88"/>
              <a:gd name="T102" fmla="*/ 22 w 30"/>
              <a:gd name="T103" fmla="*/ 17 h 88"/>
              <a:gd name="T104" fmla="*/ 21 w 30"/>
              <a:gd name="T105" fmla="*/ 18 h 88"/>
              <a:gd name="T106" fmla="*/ 21 w 30"/>
              <a:gd name="T107" fmla="*/ 19 h 88"/>
              <a:gd name="T108" fmla="*/ 21 w 30"/>
              <a:gd name="T109" fmla="*/ 19 h 88"/>
              <a:gd name="T110" fmla="*/ 21 w 30"/>
              <a:gd name="T111" fmla="*/ 20 h 88"/>
              <a:gd name="T112" fmla="*/ 21 w 30"/>
              <a:gd name="T113" fmla="*/ 21 h 88"/>
              <a:gd name="T114" fmla="*/ 21 w 30"/>
              <a:gd name="T115" fmla="*/ 24 h 88"/>
              <a:gd name="T116" fmla="*/ 30 w 30"/>
              <a:gd name="T117" fmla="*/ 24 h 88"/>
              <a:gd name="T118" fmla="*/ 30 w 30"/>
              <a:gd name="T119" fmla="*/ 36 h 88"/>
              <a:gd name="T120" fmla="*/ 21 w 30"/>
              <a:gd name="T121" fmla="*/ 36 h 88"/>
              <a:gd name="T122" fmla="*/ 21 w 30"/>
              <a:gd name="T1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88">
                <a:moveTo>
                  <a:pt x="21" y="88"/>
                </a:moveTo>
                <a:lnTo>
                  <a:pt x="8" y="88"/>
                </a:lnTo>
                <a:lnTo>
                  <a:pt x="8" y="36"/>
                </a:lnTo>
                <a:lnTo>
                  <a:pt x="0" y="36"/>
                </a:lnTo>
                <a:lnTo>
                  <a:pt x="0" y="24"/>
                </a:lnTo>
                <a:lnTo>
                  <a:pt x="8" y="24"/>
                </a:lnTo>
                <a:lnTo>
                  <a:pt x="8" y="19"/>
                </a:lnTo>
                <a:lnTo>
                  <a:pt x="8" y="16"/>
                </a:lnTo>
                <a:lnTo>
                  <a:pt x="8" y="14"/>
                </a:lnTo>
                <a:lnTo>
                  <a:pt x="8" y="12"/>
                </a:lnTo>
                <a:lnTo>
                  <a:pt x="9" y="10"/>
                </a:lnTo>
                <a:lnTo>
                  <a:pt x="9" y="8"/>
                </a:lnTo>
                <a:lnTo>
                  <a:pt x="10" y="7"/>
                </a:lnTo>
                <a:lnTo>
                  <a:pt x="11" y="6"/>
                </a:lnTo>
                <a:lnTo>
                  <a:pt x="12" y="4"/>
                </a:lnTo>
                <a:lnTo>
                  <a:pt x="13" y="3"/>
                </a:lnTo>
                <a:lnTo>
                  <a:pt x="14" y="3"/>
                </a:lnTo>
                <a:lnTo>
                  <a:pt x="15" y="2"/>
                </a:lnTo>
                <a:lnTo>
                  <a:pt x="17" y="1"/>
                </a:lnTo>
                <a:lnTo>
                  <a:pt x="18" y="1"/>
                </a:lnTo>
                <a:lnTo>
                  <a:pt x="20" y="0"/>
                </a:lnTo>
                <a:lnTo>
                  <a:pt x="21" y="0"/>
                </a:lnTo>
                <a:lnTo>
                  <a:pt x="23" y="0"/>
                </a:lnTo>
                <a:lnTo>
                  <a:pt x="24" y="0"/>
                </a:lnTo>
                <a:lnTo>
                  <a:pt x="24" y="0"/>
                </a:lnTo>
                <a:lnTo>
                  <a:pt x="25" y="0"/>
                </a:lnTo>
                <a:lnTo>
                  <a:pt x="26" y="0"/>
                </a:lnTo>
                <a:lnTo>
                  <a:pt x="26" y="0"/>
                </a:lnTo>
                <a:lnTo>
                  <a:pt x="27" y="0"/>
                </a:lnTo>
                <a:lnTo>
                  <a:pt x="27" y="0"/>
                </a:lnTo>
                <a:lnTo>
                  <a:pt x="28" y="0"/>
                </a:lnTo>
                <a:lnTo>
                  <a:pt x="28" y="0"/>
                </a:lnTo>
                <a:lnTo>
                  <a:pt x="28" y="0"/>
                </a:lnTo>
                <a:lnTo>
                  <a:pt x="29" y="0"/>
                </a:lnTo>
                <a:lnTo>
                  <a:pt x="29" y="0"/>
                </a:lnTo>
                <a:lnTo>
                  <a:pt x="29" y="0"/>
                </a:lnTo>
                <a:lnTo>
                  <a:pt x="30" y="0"/>
                </a:lnTo>
                <a:lnTo>
                  <a:pt x="30" y="0"/>
                </a:lnTo>
                <a:lnTo>
                  <a:pt x="30" y="0"/>
                </a:lnTo>
                <a:lnTo>
                  <a:pt x="30" y="14"/>
                </a:lnTo>
                <a:lnTo>
                  <a:pt x="26" y="14"/>
                </a:lnTo>
                <a:lnTo>
                  <a:pt x="25" y="14"/>
                </a:lnTo>
                <a:lnTo>
                  <a:pt x="25" y="14"/>
                </a:lnTo>
                <a:lnTo>
                  <a:pt x="24" y="14"/>
                </a:lnTo>
                <a:lnTo>
                  <a:pt x="23" y="15"/>
                </a:lnTo>
                <a:lnTo>
                  <a:pt x="23" y="15"/>
                </a:lnTo>
                <a:lnTo>
                  <a:pt x="23" y="15"/>
                </a:lnTo>
                <a:lnTo>
                  <a:pt x="22" y="15"/>
                </a:lnTo>
                <a:lnTo>
                  <a:pt x="22" y="16"/>
                </a:lnTo>
                <a:lnTo>
                  <a:pt x="22" y="16"/>
                </a:lnTo>
                <a:lnTo>
                  <a:pt x="22" y="17"/>
                </a:lnTo>
                <a:lnTo>
                  <a:pt x="22" y="17"/>
                </a:lnTo>
                <a:lnTo>
                  <a:pt x="21" y="18"/>
                </a:lnTo>
                <a:lnTo>
                  <a:pt x="21" y="19"/>
                </a:lnTo>
                <a:lnTo>
                  <a:pt x="21" y="19"/>
                </a:lnTo>
                <a:lnTo>
                  <a:pt x="21" y="20"/>
                </a:lnTo>
                <a:lnTo>
                  <a:pt x="21" y="21"/>
                </a:lnTo>
                <a:lnTo>
                  <a:pt x="21" y="24"/>
                </a:lnTo>
                <a:lnTo>
                  <a:pt x="30" y="24"/>
                </a:lnTo>
                <a:lnTo>
                  <a:pt x="30" y="36"/>
                </a:lnTo>
                <a:lnTo>
                  <a:pt x="21" y="36"/>
                </a:lnTo>
                <a:lnTo>
                  <a:pt x="21"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28" name="Freeform 224"/>
          <p:cNvSpPr>
            <a:spLocks noEditPoints="1"/>
          </p:cNvSpPr>
          <p:nvPr/>
        </p:nvSpPr>
        <p:spPr bwMode="auto">
          <a:xfrm>
            <a:off x="1595438" y="2592388"/>
            <a:ext cx="85725" cy="107950"/>
          </a:xfrm>
          <a:custGeom>
            <a:avLst/>
            <a:gdLst>
              <a:gd name="T0" fmla="*/ 22 w 54"/>
              <a:gd name="T1" fmla="*/ 67 h 68"/>
              <a:gd name="T2" fmla="*/ 14 w 54"/>
              <a:gd name="T3" fmla="*/ 65 h 68"/>
              <a:gd name="T4" fmla="*/ 8 w 54"/>
              <a:gd name="T5" fmla="*/ 60 h 68"/>
              <a:gd name="T6" fmla="*/ 4 w 54"/>
              <a:gd name="T7" fmla="*/ 52 h 68"/>
              <a:gd name="T8" fmla="*/ 1 w 54"/>
              <a:gd name="T9" fmla="*/ 42 h 68"/>
              <a:gd name="T10" fmla="*/ 0 w 54"/>
              <a:gd name="T11" fmla="*/ 30 h 68"/>
              <a:gd name="T12" fmla="*/ 2 w 54"/>
              <a:gd name="T13" fmla="*/ 19 h 68"/>
              <a:gd name="T14" fmla="*/ 6 w 54"/>
              <a:gd name="T15" fmla="*/ 11 h 68"/>
              <a:gd name="T16" fmla="*/ 12 w 54"/>
              <a:gd name="T17" fmla="*/ 5 h 68"/>
              <a:gd name="T18" fmla="*/ 19 w 54"/>
              <a:gd name="T19" fmla="*/ 1 h 68"/>
              <a:gd name="T20" fmla="*/ 27 w 54"/>
              <a:gd name="T21" fmla="*/ 0 h 68"/>
              <a:gd name="T22" fmla="*/ 35 w 54"/>
              <a:gd name="T23" fmla="*/ 1 h 68"/>
              <a:gd name="T24" fmla="*/ 42 w 54"/>
              <a:gd name="T25" fmla="*/ 5 h 68"/>
              <a:gd name="T26" fmla="*/ 48 w 54"/>
              <a:gd name="T27" fmla="*/ 11 h 68"/>
              <a:gd name="T28" fmla="*/ 52 w 54"/>
              <a:gd name="T29" fmla="*/ 19 h 68"/>
              <a:gd name="T30" fmla="*/ 54 w 54"/>
              <a:gd name="T31" fmla="*/ 30 h 68"/>
              <a:gd name="T32" fmla="*/ 53 w 54"/>
              <a:gd name="T33" fmla="*/ 42 h 68"/>
              <a:gd name="T34" fmla="*/ 50 w 54"/>
              <a:gd name="T35" fmla="*/ 52 h 68"/>
              <a:gd name="T36" fmla="*/ 46 w 54"/>
              <a:gd name="T37" fmla="*/ 60 h 68"/>
              <a:gd name="T38" fmla="*/ 39 w 54"/>
              <a:gd name="T39" fmla="*/ 65 h 68"/>
              <a:gd name="T40" fmla="*/ 32 w 54"/>
              <a:gd name="T41" fmla="*/ 67 h 68"/>
              <a:gd name="T42" fmla="*/ 27 w 54"/>
              <a:gd name="T43" fmla="*/ 15 h 68"/>
              <a:gd name="T44" fmla="*/ 22 w 54"/>
              <a:gd name="T45" fmla="*/ 16 h 68"/>
              <a:gd name="T46" fmla="*/ 18 w 54"/>
              <a:gd name="T47" fmla="*/ 18 h 68"/>
              <a:gd name="T48" fmla="*/ 16 w 54"/>
              <a:gd name="T49" fmla="*/ 22 h 68"/>
              <a:gd name="T50" fmla="*/ 15 w 54"/>
              <a:gd name="T51" fmla="*/ 27 h 68"/>
              <a:gd name="T52" fmla="*/ 14 w 54"/>
              <a:gd name="T53" fmla="*/ 32 h 68"/>
              <a:gd name="T54" fmla="*/ 14 w 54"/>
              <a:gd name="T55" fmla="*/ 37 h 68"/>
              <a:gd name="T56" fmla="*/ 15 w 54"/>
              <a:gd name="T57" fmla="*/ 42 h 68"/>
              <a:gd name="T58" fmla="*/ 17 w 54"/>
              <a:gd name="T59" fmla="*/ 47 h 68"/>
              <a:gd name="T60" fmla="*/ 19 w 54"/>
              <a:gd name="T61" fmla="*/ 51 h 68"/>
              <a:gd name="T62" fmla="*/ 23 w 54"/>
              <a:gd name="T63" fmla="*/ 53 h 68"/>
              <a:gd name="T64" fmla="*/ 29 w 54"/>
              <a:gd name="T65" fmla="*/ 53 h 68"/>
              <a:gd name="T66" fmla="*/ 34 w 54"/>
              <a:gd name="T67" fmla="*/ 52 h 68"/>
              <a:gd name="T68" fmla="*/ 37 w 54"/>
              <a:gd name="T69" fmla="*/ 48 h 68"/>
              <a:gd name="T70" fmla="*/ 39 w 54"/>
              <a:gd name="T71" fmla="*/ 44 h 68"/>
              <a:gd name="T72" fmla="*/ 39 w 54"/>
              <a:gd name="T73" fmla="*/ 39 h 68"/>
              <a:gd name="T74" fmla="*/ 40 w 54"/>
              <a:gd name="T75" fmla="*/ 34 h 68"/>
              <a:gd name="T76" fmla="*/ 39 w 54"/>
              <a:gd name="T77" fmla="*/ 29 h 68"/>
              <a:gd name="T78" fmla="*/ 39 w 54"/>
              <a:gd name="T79" fmla="*/ 24 h 68"/>
              <a:gd name="T80" fmla="*/ 37 w 54"/>
              <a:gd name="T81" fmla="*/ 20 h 68"/>
              <a:gd name="T82" fmla="*/ 34 w 54"/>
              <a:gd name="T83" fmla="*/ 16 h 68"/>
              <a:gd name="T84" fmla="*/ 29 w 54"/>
              <a:gd name="T85"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8">
                <a:moveTo>
                  <a:pt x="27" y="68"/>
                </a:moveTo>
                <a:lnTo>
                  <a:pt x="24" y="68"/>
                </a:lnTo>
                <a:lnTo>
                  <a:pt x="22" y="67"/>
                </a:lnTo>
                <a:lnTo>
                  <a:pt x="19" y="67"/>
                </a:lnTo>
                <a:lnTo>
                  <a:pt x="17" y="66"/>
                </a:lnTo>
                <a:lnTo>
                  <a:pt x="14" y="65"/>
                </a:lnTo>
                <a:lnTo>
                  <a:pt x="12" y="63"/>
                </a:lnTo>
                <a:lnTo>
                  <a:pt x="10" y="62"/>
                </a:lnTo>
                <a:lnTo>
                  <a:pt x="8" y="60"/>
                </a:lnTo>
                <a:lnTo>
                  <a:pt x="6" y="57"/>
                </a:lnTo>
                <a:lnTo>
                  <a:pt x="5" y="55"/>
                </a:lnTo>
                <a:lnTo>
                  <a:pt x="4" y="52"/>
                </a:lnTo>
                <a:lnTo>
                  <a:pt x="2" y="49"/>
                </a:lnTo>
                <a:lnTo>
                  <a:pt x="1" y="46"/>
                </a:lnTo>
                <a:lnTo>
                  <a:pt x="1" y="42"/>
                </a:lnTo>
                <a:lnTo>
                  <a:pt x="0" y="38"/>
                </a:lnTo>
                <a:lnTo>
                  <a:pt x="0" y="34"/>
                </a:lnTo>
                <a:lnTo>
                  <a:pt x="0" y="30"/>
                </a:lnTo>
                <a:lnTo>
                  <a:pt x="1" y="26"/>
                </a:lnTo>
                <a:lnTo>
                  <a:pt x="1" y="22"/>
                </a:lnTo>
                <a:lnTo>
                  <a:pt x="2" y="19"/>
                </a:lnTo>
                <a:lnTo>
                  <a:pt x="4" y="16"/>
                </a:lnTo>
                <a:lnTo>
                  <a:pt x="5" y="13"/>
                </a:lnTo>
                <a:lnTo>
                  <a:pt x="6" y="11"/>
                </a:lnTo>
                <a:lnTo>
                  <a:pt x="8" y="8"/>
                </a:lnTo>
                <a:lnTo>
                  <a:pt x="10" y="6"/>
                </a:lnTo>
                <a:lnTo>
                  <a:pt x="12" y="5"/>
                </a:lnTo>
                <a:lnTo>
                  <a:pt x="14" y="3"/>
                </a:lnTo>
                <a:lnTo>
                  <a:pt x="17" y="2"/>
                </a:lnTo>
                <a:lnTo>
                  <a:pt x="19" y="1"/>
                </a:lnTo>
                <a:lnTo>
                  <a:pt x="22" y="1"/>
                </a:lnTo>
                <a:lnTo>
                  <a:pt x="24" y="0"/>
                </a:lnTo>
                <a:lnTo>
                  <a:pt x="27" y="0"/>
                </a:lnTo>
                <a:lnTo>
                  <a:pt x="30" y="0"/>
                </a:lnTo>
                <a:lnTo>
                  <a:pt x="32" y="1"/>
                </a:lnTo>
                <a:lnTo>
                  <a:pt x="35" y="1"/>
                </a:lnTo>
                <a:lnTo>
                  <a:pt x="37" y="2"/>
                </a:lnTo>
                <a:lnTo>
                  <a:pt x="39" y="3"/>
                </a:lnTo>
                <a:lnTo>
                  <a:pt x="42" y="5"/>
                </a:lnTo>
                <a:lnTo>
                  <a:pt x="44" y="6"/>
                </a:lnTo>
                <a:lnTo>
                  <a:pt x="46" y="8"/>
                </a:lnTo>
                <a:lnTo>
                  <a:pt x="48" y="11"/>
                </a:lnTo>
                <a:lnTo>
                  <a:pt x="49" y="13"/>
                </a:lnTo>
                <a:lnTo>
                  <a:pt x="50" y="16"/>
                </a:lnTo>
                <a:lnTo>
                  <a:pt x="52" y="19"/>
                </a:lnTo>
                <a:lnTo>
                  <a:pt x="53" y="22"/>
                </a:lnTo>
                <a:lnTo>
                  <a:pt x="53" y="26"/>
                </a:lnTo>
                <a:lnTo>
                  <a:pt x="54" y="30"/>
                </a:lnTo>
                <a:lnTo>
                  <a:pt x="54" y="34"/>
                </a:lnTo>
                <a:lnTo>
                  <a:pt x="54" y="38"/>
                </a:lnTo>
                <a:lnTo>
                  <a:pt x="53" y="42"/>
                </a:lnTo>
                <a:lnTo>
                  <a:pt x="53" y="46"/>
                </a:lnTo>
                <a:lnTo>
                  <a:pt x="52" y="49"/>
                </a:lnTo>
                <a:lnTo>
                  <a:pt x="50" y="52"/>
                </a:lnTo>
                <a:lnTo>
                  <a:pt x="49" y="55"/>
                </a:lnTo>
                <a:lnTo>
                  <a:pt x="48" y="57"/>
                </a:lnTo>
                <a:lnTo>
                  <a:pt x="46" y="60"/>
                </a:lnTo>
                <a:lnTo>
                  <a:pt x="44" y="62"/>
                </a:lnTo>
                <a:lnTo>
                  <a:pt x="42" y="63"/>
                </a:lnTo>
                <a:lnTo>
                  <a:pt x="39" y="65"/>
                </a:lnTo>
                <a:lnTo>
                  <a:pt x="37" y="66"/>
                </a:lnTo>
                <a:lnTo>
                  <a:pt x="35" y="67"/>
                </a:lnTo>
                <a:lnTo>
                  <a:pt x="32" y="67"/>
                </a:lnTo>
                <a:lnTo>
                  <a:pt x="30" y="68"/>
                </a:lnTo>
                <a:lnTo>
                  <a:pt x="27" y="68"/>
                </a:lnTo>
                <a:close/>
                <a:moveTo>
                  <a:pt x="27" y="15"/>
                </a:moveTo>
                <a:lnTo>
                  <a:pt x="25" y="15"/>
                </a:lnTo>
                <a:lnTo>
                  <a:pt x="23" y="15"/>
                </a:lnTo>
                <a:lnTo>
                  <a:pt x="22" y="16"/>
                </a:lnTo>
                <a:lnTo>
                  <a:pt x="21" y="16"/>
                </a:lnTo>
                <a:lnTo>
                  <a:pt x="19" y="17"/>
                </a:lnTo>
                <a:lnTo>
                  <a:pt x="18" y="18"/>
                </a:lnTo>
                <a:lnTo>
                  <a:pt x="17" y="20"/>
                </a:lnTo>
                <a:lnTo>
                  <a:pt x="17" y="21"/>
                </a:lnTo>
                <a:lnTo>
                  <a:pt x="16" y="22"/>
                </a:lnTo>
                <a:lnTo>
                  <a:pt x="16" y="24"/>
                </a:lnTo>
                <a:lnTo>
                  <a:pt x="15" y="26"/>
                </a:lnTo>
                <a:lnTo>
                  <a:pt x="15" y="27"/>
                </a:lnTo>
                <a:lnTo>
                  <a:pt x="15" y="29"/>
                </a:lnTo>
                <a:lnTo>
                  <a:pt x="14" y="31"/>
                </a:lnTo>
                <a:lnTo>
                  <a:pt x="14" y="32"/>
                </a:lnTo>
                <a:lnTo>
                  <a:pt x="14" y="34"/>
                </a:lnTo>
                <a:lnTo>
                  <a:pt x="14" y="36"/>
                </a:lnTo>
                <a:lnTo>
                  <a:pt x="14" y="37"/>
                </a:lnTo>
                <a:lnTo>
                  <a:pt x="15" y="39"/>
                </a:lnTo>
                <a:lnTo>
                  <a:pt x="15" y="40"/>
                </a:lnTo>
                <a:lnTo>
                  <a:pt x="15" y="42"/>
                </a:lnTo>
                <a:lnTo>
                  <a:pt x="16" y="44"/>
                </a:lnTo>
                <a:lnTo>
                  <a:pt x="16" y="45"/>
                </a:lnTo>
                <a:lnTo>
                  <a:pt x="17" y="47"/>
                </a:lnTo>
                <a:lnTo>
                  <a:pt x="17" y="48"/>
                </a:lnTo>
                <a:lnTo>
                  <a:pt x="18" y="49"/>
                </a:lnTo>
                <a:lnTo>
                  <a:pt x="19" y="51"/>
                </a:lnTo>
                <a:lnTo>
                  <a:pt x="21" y="52"/>
                </a:lnTo>
                <a:lnTo>
                  <a:pt x="22" y="52"/>
                </a:lnTo>
                <a:lnTo>
                  <a:pt x="23" y="53"/>
                </a:lnTo>
                <a:lnTo>
                  <a:pt x="25" y="53"/>
                </a:lnTo>
                <a:lnTo>
                  <a:pt x="27" y="54"/>
                </a:lnTo>
                <a:lnTo>
                  <a:pt x="29" y="53"/>
                </a:lnTo>
                <a:lnTo>
                  <a:pt x="31" y="53"/>
                </a:lnTo>
                <a:lnTo>
                  <a:pt x="32" y="52"/>
                </a:lnTo>
                <a:lnTo>
                  <a:pt x="34" y="52"/>
                </a:lnTo>
                <a:lnTo>
                  <a:pt x="35" y="51"/>
                </a:lnTo>
                <a:lnTo>
                  <a:pt x="36" y="49"/>
                </a:lnTo>
                <a:lnTo>
                  <a:pt x="37" y="48"/>
                </a:lnTo>
                <a:lnTo>
                  <a:pt x="37" y="47"/>
                </a:lnTo>
                <a:lnTo>
                  <a:pt x="38" y="45"/>
                </a:lnTo>
                <a:lnTo>
                  <a:pt x="39" y="44"/>
                </a:lnTo>
                <a:lnTo>
                  <a:pt x="39" y="42"/>
                </a:lnTo>
                <a:lnTo>
                  <a:pt x="39" y="40"/>
                </a:lnTo>
                <a:lnTo>
                  <a:pt x="39" y="39"/>
                </a:lnTo>
                <a:lnTo>
                  <a:pt x="40" y="37"/>
                </a:lnTo>
                <a:lnTo>
                  <a:pt x="40" y="36"/>
                </a:lnTo>
                <a:lnTo>
                  <a:pt x="40" y="34"/>
                </a:lnTo>
                <a:lnTo>
                  <a:pt x="40" y="32"/>
                </a:lnTo>
                <a:lnTo>
                  <a:pt x="40" y="31"/>
                </a:lnTo>
                <a:lnTo>
                  <a:pt x="39" y="29"/>
                </a:lnTo>
                <a:lnTo>
                  <a:pt x="39" y="27"/>
                </a:lnTo>
                <a:lnTo>
                  <a:pt x="39" y="26"/>
                </a:lnTo>
                <a:lnTo>
                  <a:pt x="39" y="24"/>
                </a:lnTo>
                <a:lnTo>
                  <a:pt x="38" y="22"/>
                </a:lnTo>
                <a:lnTo>
                  <a:pt x="37" y="21"/>
                </a:lnTo>
                <a:lnTo>
                  <a:pt x="37" y="20"/>
                </a:lnTo>
                <a:lnTo>
                  <a:pt x="36" y="18"/>
                </a:lnTo>
                <a:lnTo>
                  <a:pt x="35" y="17"/>
                </a:lnTo>
                <a:lnTo>
                  <a:pt x="34" y="16"/>
                </a:lnTo>
                <a:lnTo>
                  <a:pt x="32" y="16"/>
                </a:lnTo>
                <a:lnTo>
                  <a:pt x="31" y="15"/>
                </a:lnTo>
                <a:lnTo>
                  <a:pt x="29" y="15"/>
                </a:lnTo>
                <a:lnTo>
                  <a:pt x="2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29" name="Freeform 225"/>
          <p:cNvSpPr>
            <a:spLocks/>
          </p:cNvSpPr>
          <p:nvPr/>
        </p:nvSpPr>
        <p:spPr bwMode="auto">
          <a:xfrm>
            <a:off x="1697038" y="2592388"/>
            <a:ext cx="47625" cy="104775"/>
          </a:xfrm>
          <a:custGeom>
            <a:avLst/>
            <a:gdLst>
              <a:gd name="T0" fmla="*/ 13 w 30"/>
              <a:gd name="T1" fmla="*/ 2 h 66"/>
              <a:gd name="T2" fmla="*/ 13 w 30"/>
              <a:gd name="T3" fmla="*/ 13 h 66"/>
              <a:gd name="T4" fmla="*/ 14 w 30"/>
              <a:gd name="T5" fmla="*/ 11 h 66"/>
              <a:gd name="T6" fmla="*/ 15 w 30"/>
              <a:gd name="T7" fmla="*/ 8 h 66"/>
              <a:gd name="T8" fmla="*/ 16 w 30"/>
              <a:gd name="T9" fmla="*/ 6 h 66"/>
              <a:gd name="T10" fmla="*/ 18 w 30"/>
              <a:gd name="T11" fmla="*/ 4 h 66"/>
              <a:gd name="T12" fmla="*/ 20 w 30"/>
              <a:gd name="T13" fmla="*/ 3 h 66"/>
              <a:gd name="T14" fmla="*/ 22 w 30"/>
              <a:gd name="T15" fmla="*/ 1 h 66"/>
              <a:gd name="T16" fmla="*/ 24 w 30"/>
              <a:gd name="T17" fmla="*/ 0 h 66"/>
              <a:gd name="T18" fmla="*/ 27 w 30"/>
              <a:gd name="T19" fmla="*/ 0 h 66"/>
              <a:gd name="T20" fmla="*/ 28 w 30"/>
              <a:gd name="T21" fmla="*/ 0 h 66"/>
              <a:gd name="T22" fmla="*/ 28 w 30"/>
              <a:gd name="T23" fmla="*/ 0 h 66"/>
              <a:gd name="T24" fmla="*/ 28 w 30"/>
              <a:gd name="T25" fmla="*/ 0 h 66"/>
              <a:gd name="T26" fmla="*/ 29 w 30"/>
              <a:gd name="T27" fmla="*/ 0 h 66"/>
              <a:gd name="T28" fmla="*/ 29 w 30"/>
              <a:gd name="T29" fmla="*/ 0 h 66"/>
              <a:gd name="T30" fmla="*/ 29 w 30"/>
              <a:gd name="T31" fmla="*/ 0 h 66"/>
              <a:gd name="T32" fmla="*/ 30 w 30"/>
              <a:gd name="T33" fmla="*/ 0 h 66"/>
              <a:gd name="T34" fmla="*/ 30 w 30"/>
              <a:gd name="T35" fmla="*/ 1 h 66"/>
              <a:gd name="T36" fmla="*/ 30 w 30"/>
              <a:gd name="T37" fmla="*/ 17 h 66"/>
              <a:gd name="T38" fmla="*/ 29 w 30"/>
              <a:gd name="T39" fmla="*/ 17 h 66"/>
              <a:gd name="T40" fmla="*/ 29 w 30"/>
              <a:gd name="T41" fmla="*/ 17 h 66"/>
              <a:gd name="T42" fmla="*/ 28 w 30"/>
              <a:gd name="T43" fmla="*/ 17 h 66"/>
              <a:gd name="T44" fmla="*/ 28 w 30"/>
              <a:gd name="T45" fmla="*/ 17 h 66"/>
              <a:gd name="T46" fmla="*/ 27 w 30"/>
              <a:gd name="T47" fmla="*/ 17 h 66"/>
              <a:gd name="T48" fmla="*/ 27 w 30"/>
              <a:gd name="T49" fmla="*/ 17 h 66"/>
              <a:gd name="T50" fmla="*/ 26 w 30"/>
              <a:gd name="T51" fmla="*/ 17 h 66"/>
              <a:gd name="T52" fmla="*/ 24 w 30"/>
              <a:gd name="T53" fmla="*/ 17 h 66"/>
              <a:gd name="T54" fmla="*/ 21 w 30"/>
              <a:gd name="T55" fmla="*/ 18 h 66"/>
              <a:gd name="T56" fmla="*/ 18 w 30"/>
              <a:gd name="T57" fmla="*/ 19 h 66"/>
              <a:gd name="T58" fmla="*/ 16 w 30"/>
              <a:gd name="T59" fmla="*/ 21 h 66"/>
              <a:gd name="T60" fmla="*/ 15 w 30"/>
              <a:gd name="T61" fmla="*/ 23 h 66"/>
              <a:gd name="T62" fmla="*/ 14 w 30"/>
              <a:gd name="T63" fmla="*/ 26 h 66"/>
              <a:gd name="T64" fmla="*/ 14 w 30"/>
              <a:gd name="T65" fmla="*/ 28 h 66"/>
              <a:gd name="T66" fmla="*/ 13 w 30"/>
              <a:gd name="T67" fmla="*/ 31 h 66"/>
              <a:gd name="T68" fmla="*/ 13 w 30"/>
              <a:gd name="T69" fmla="*/ 66 h 66"/>
              <a:gd name="T70" fmla="*/ 0 w 30"/>
              <a:gd name="T71"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66">
                <a:moveTo>
                  <a:pt x="0" y="2"/>
                </a:moveTo>
                <a:lnTo>
                  <a:pt x="13" y="2"/>
                </a:lnTo>
                <a:lnTo>
                  <a:pt x="13" y="13"/>
                </a:lnTo>
                <a:lnTo>
                  <a:pt x="13" y="13"/>
                </a:lnTo>
                <a:lnTo>
                  <a:pt x="13" y="12"/>
                </a:lnTo>
                <a:lnTo>
                  <a:pt x="14" y="11"/>
                </a:lnTo>
                <a:lnTo>
                  <a:pt x="15" y="9"/>
                </a:lnTo>
                <a:lnTo>
                  <a:pt x="15" y="8"/>
                </a:lnTo>
                <a:lnTo>
                  <a:pt x="16" y="7"/>
                </a:lnTo>
                <a:lnTo>
                  <a:pt x="16" y="6"/>
                </a:lnTo>
                <a:lnTo>
                  <a:pt x="17" y="5"/>
                </a:lnTo>
                <a:lnTo>
                  <a:pt x="18" y="4"/>
                </a:lnTo>
                <a:lnTo>
                  <a:pt x="19" y="3"/>
                </a:lnTo>
                <a:lnTo>
                  <a:pt x="20" y="3"/>
                </a:lnTo>
                <a:lnTo>
                  <a:pt x="21" y="2"/>
                </a:lnTo>
                <a:lnTo>
                  <a:pt x="22" y="1"/>
                </a:lnTo>
                <a:lnTo>
                  <a:pt x="23" y="1"/>
                </a:lnTo>
                <a:lnTo>
                  <a:pt x="24" y="0"/>
                </a:lnTo>
                <a:lnTo>
                  <a:pt x="26" y="0"/>
                </a:lnTo>
                <a:lnTo>
                  <a:pt x="27" y="0"/>
                </a:lnTo>
                <a:lnTo>
                  <a:pt x="27" y="0"/>
                </a:lnTo>
                <a:lnTo>
                  <a:pt x="28" y="0"/>
                </a:lnTo>
                <a:lnTo>
                  <a:pt x="28" y="0"/>
                </a:lnTo>
                <a:lnTo>
                  <a:pt x="28" y="0"/>
                </a:lnTo>
                <a:lnTo>
                  <a:pt x="28" y="0"/>
                </a:lnTo>
                <a:lnTo>
                  <a:pt x="28" y="0"/>
                </a:lnTo>
                <a:lnTo>
                  <a:pt x="28" y="0"/>
                </a:lnTo>
                <a:lnTo>
                  <a:pt x="29" y="0"/>
                </a:lnTo>
                <a:lnTo>
                  <a:pt x="29" y="0"/>
                </a:lnTo>
                <a:lnTo>
                  <a:pt x="29" y="0"/>
                </a:lnTo>
                <a:lnTo>
                  <a:pt x="29" y="0"/>
                </a:lnTo>
                <a:lnTo>
                  <a:pt x="29" y="0"/>
                </a:lnTo>
                <a:lnTo>
                  <a:pt x="29" y="0"/>
                </a:lnTo>
                <a:lnTo>
                  <a:pt x="30" y="0"/>
                </a:lnTo>
                <a:lnTo>
                  <a:pt x="30" y="0"/>
                </a:lnTo>
                <a:lnTo>
                  <a:pt x="30" y="1"/>
                </a:lnTo>
                <a:lnTo>
                  <a:pt x="30" y="18"/>
                </a:lnTo>
                <a:lnTo>
                  <a:pt x="30" y="17"/>
                </a:lnTo>
                <a:lnTo>
                  <a:pt x="30" y="17"/>
                </a:lnTo>
                <a:lnTo>
                  <a:pt x="29" y="17"/>
                </a:lnTo>
                <a:lnTo>
                  <a:pt x="29" y="17"/>
                </a:lnTo>
                <a:lnTo>
                  <a:pt x="29" y="17"/>
                </a:lnTo>
                <a:lnTo>
                  <a:pt x="29" y="17"/>
                </a:lnTo>
                <a:lnTo>
                  <a:pt x="28" y="17"/>
                </a:lnTo>
                <a:lnTo>
                  <a:pt x="28" y="17"/>
                </a:lnTo>
                <a:lnTo>
                  <a:pt x="28" y="17"/>
                </a:lnTo>
                <a:lnTo>
                  <a:pt x="27" y="17"/>
                </a:lnTo>
                <a:lnTo>
                  <a:pt x="27" y="17"/>
                </a:lnTo>
                <a:lnTo>
                  <a:pt x="27" y="17"/>
                </a:lnTo>
                <a:lnTo>
                  <a:pt x="27" y="17"/>
                </a:lnTo>
                <a:lnTo>
                  <a:pt x="26" y="17"/>
                </a:lnTo>
                <a:lnTo>
                  <a:pt x="26" y="17"/>
                </a:lnTo>
                <a:lnTo>
                  <a:pt x="26" y="17"/>
                </a:lnTo>
                <a:lnTo>
                  <a:pt x="24" y="17"/>
                </a:lnTo>
                <a:lnTo>
                  <a:pt x="22" y="18"/>
                </a:lnTo>
                <a:lnTo>
                  <a:pt x="21" y="18"/>
                </a:lnTo>
                <a:lnTo>
                  <a:pt x="20" y="19"/>
                </a:lnTo>
                <a:lnTo>
                  <a:pt x="18" y="19"/>
                </a:lnTo>
                <a:lnTo>
                  <a:pt x="17" y="20"/>
                </a:lnTo>
                <a:lnTo>
                  <a:pt x="16" y="21"/>
                </a:lnTo>
                <a:lnTo>
                  <a:pt x="16" y="22"/>
                </a:lnTo>
                <a:lnTo>
                  <a:pt x="15" y="23"/>
                </a:lnTo>
                <a:lnTo>
                  <a:pt x="14" y="25"/>
                </a:lnTo>
                <a:lnTo>
                  <a:pt x="14" y="26"/>
                </a:lnTo>
                <a:lnTo>
                  <a:pt x="14" y="27"/>
                </a:lnTo>
                <a:lnTo>
                  <a:pt x="14" y="28"/>
                </a:lnTo>
                <a:lnTo>
                  <a:pt x="13" y="30"/>
                </a:lnTo>
                <a:lnTo>
                  <a:pt x="13" y="31"/>
                </a:lnTo>
                <a:lnTo>
                  <a:pt x="13" y="33"/>
                </a:lnTo>
                <a:lnTo>
                  <a:pt x="13" y="66"/>
                </a:lnTo>
                <a:lnTo>
                  <a:pt x="0" y="6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30" name="Freeform 226"/>
          <p:cNvSpPr>
            <a:spLocks/>
          </p:cNvSpPr>
          <p:nvPr/>
        </p:nvSpPr>
        <p:spPr bwMode="auto">
          <a:xfrm>
            <a:off x="1757363" y="2592388"/>
            <a:ext cx="119062" cy="104775"/>
          </a:xfrm>
          <a:custGeom>
            <a:avLst/>
            <a:gdLst>
              <a:gd name="T0" fmla="*/ 61 w 75"/>
              <a:gd name="T1" fmla="*/ 27 h 66"/>
              <a:gd name="T2" fmla="*/ 61 w 75"/>
              <a:gd name="T3" fmla="*/ 22 h 66"/>
              <a:gd name="T4" fmla="*/ 60 w 75"/>
              <a:gd name="T5" fmla="*/ 19 h 66"/>
              <a:gd name="T6" fmla="*/ 58 w 75"/>
              <a:gd name="T7" fmla="*/ 17 h 66"/>
              <a:gd name="T8" fmla="*/ 57 w 75"/>
              <a:gd name="T9" fmla="*/ 15 h 66"/>
              <a:gd name="T10" fmla="*/ 54 w 75"/>
              <a:gd name="T11" fmla="*/ 15 h 66"/>
              <a:gd name="T12" fmla="*/ 51 w 75"/>
              <a:gd name="T13" fmla="*/ 15 h 66"/>
              <a:gd name="T14" fmla="*/ 49 w 75"/>
              <a:gd name="T15" fmla="*/ 16 h 66"/>
              <a:gd name="T16" fmla="*/ 47 w 75"/>
              <a:gd name="T17" fmla="*/ 18 h 66"/>
              <a:gd name="T18" fmla="*/ 45 w 75"/>
              <a:gd name="T19" fmla="*/ 21 h 66"/>
              <a:gd name="T20" fmla="*/ 45 w 75"/>
              <a:gd name="T21" fmla="*/ 25 h 66"/>
              <a:gd name="T22" fmla="*/ 45 w 75"/>
              <a:gd name="T23" fmla="*/ 66 h 66"/>
              <a:gd name="T24" fmla="*/ 31 w 75"/>
              <a:gd name="T25" fmla="*/ 26 h 66"/>
              <a:gd name="T26" fmla="*/ 30 w 75"/>
              <a:gd name="T27" fmla="*/ 23 h 66"/>
              <a:gd name="T28" fmla="*/ 30 w 75"/>
              <a:gd name="T29" fmla="*/ 20 h 66"/>
              <a:gd name="T30" fmla="*/ 29 w 75"/>
              <a:gd name="T31" fmla="*/ 17 h 66"/>
              <a:gd name="T32" fmla="*/ 26 w 75"/>
              <a:gd name="T33" fmla="*/ 15 h 66"/>
              <a:gd name="T34" fmla="*/ 22 w 75"/>
              <a:gd name="T35" fmla="*/ 15 h 66"/>
              <a:gd name="T36" fmla="*/ 19 w 75"/>
              <a:gd name="T37" fmla="*/ 15 h 66"/>
              <a:gd name="T38" fmla="*/ 17 w 75"/>
              <a:gd name="T39" fmla="*/ 17 h 66"/>
              <a:gd name="T40" fmla="*/ 15 w 75"/>
              <a:gd name="T41" fmla="*/ 19 h 66"/>
              <a:gd name="T42" fmla="*/ 14 w 75"/>
              <a:gd name="T43" fmla="*/ 22 h 66"/>
              <a:gd name="T44" fmla="*/ 14 w 75"/>
              <a:gd name="T45" fmla="*/ 26 h 66"/>
              <a:gd name="T46" fmla="*/ 0 w 75"/>
              <a:gd name="T47" fmla="*/ 66 h 66"/>
              <a:gd name="T48" fmla="*/ 13 w 75"/>
              <a:gd name="T49" fmla="*/ 11 h 66"/>
              <a:gd name="T50" fmla="*/ 14 w 75"/>
              <a:gd name="T51" fmla="*/ 10 h 66"/>
              <a:gd name="T52" fmla="*/ 16 w 75"/>
              <a:gd name="T53" fmla="*/ 7 h 66"/>
              <a:gd name="T54" fmla="*/ 18 w 75"/>
              <a:gd name="T55" fmla="*/ 4 h 66"/>
              <a:gd name="T56" fmla="*/ 21 w 75"/>
              <a:gd name="T57" fmla="*/ 2 h 66"/>
              <a:gd name="T58" fmla="*/ 25 w 75"/>
              <a:gd name="T59" fmla="*/ 0 h 66"/>
              <a:gd name="T60" fmla="*/ 30 w 75"/>
              <a:gd name="T61" fmla="*/ 0 h 66"/>
              <a:gd name="T62" fmla="*/ 33 w 75"/>
              <a:gd name="T63" fmla="*/ 1 h 66"/>
              <a:gd name="T64" fmla="*/ 36 w 75"/>
              <a:gd name="T65" fmla="*/ 2 h 66"/>
              <a:gd name="T66" fmla="*/ 39 w 75"/>
              <a:gd name="T67" fmla="*/ 4 h 66"/>
              <a:gd name="T68" fmla="*/ 41 w 75"/>
              <a:gd name="T69" fmla="*/ 7 h 66"/>
              <a:gd name="T70" fmla="*/ 43 w 75"/>
              <a:gd name="T71" fmla="*/ 11 h 66"/>
              <a:gd name="T72" fmla="*/ 44 w 75"/>
              <a:gd name="T73" fmla="*/ 8 h 66"/>
              <a:gd name="T74" fmla="*/ 46 w 75"/>
              <a:gd name="T75" fmla="*/ 6 h 66"/>
              <a:gd name="T76" fmla="*/ 48 w 75"/>
              <a:gd name="T77" fmla="*/ 3 h 66"/>
              <a:gd name="T78" fmla="*/ 51 w 75"/>
              <a:gd name="T79" fmla="*/ 1 h 66"/>
              <a:gd name="T80" fmla="*/ 55 w 75"/>
              <a:gd name="T81" fmla="*/ 0 h 66"/>
              <a:gd name="T82" fmla="*/ 61 w 75"/>
              <a:gd name="T83" fmla="*/ 1 h 66"/>
              <a:gd name="T84" fmla="*/ 66 w 75"/>
              <a:gd name="T85" fmla="*/ 2 h 66"/>
              <a:gd name="T86" fmla="*/ 70 w 75"/>
              <a:gd name="T87" fmla="*/ 6 h 66"/>
              <a:gd name="T88" fmla="*/ 73 w 75"/>
              <a:gd name="T89" fmla="*/ 10 h 66"/>
              <a:gd name="T90" fmla="*/ 75 w 75"/>
              <a:gd name="T91" fmla="*/ 17 h 66"/>
              <a:gd name="T92" fmla="*/ 75 w 75"/>
              <a:gd name="T9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66">
                <a:moveTo>
                  <a:pt x="75" y="66"/>
                </a:moveTo>
                <a:lnTo>
                  <a:pt x="61" y="66"/>
                </a:lnTo>
                <a:lnTo>
                  <a:pt x="61" y="27"/>
                </a:lnTo>
                <a:lnTo>
                  <a:pt x="61" y="25"/>
                </a:lnTo>
                <a:lnTo>
                  <a:pt x="61" y="24"/>
                </a:lnTo>
                <a:lnTo>
                  <a:pt x="61" y="22"/>
                </a:lnTo>
                <a:lnTo>
                  <a:pt x="61" y="21"/>
                </a:lnTo>
                <a:lnTo>
                  <a:pt x="60" y="20"/>
                </a:lnTo>
                <a:lnTo>
                  <a:pt x="60" y="19"/>
                </a:lnTo>
                <a:lnTo>
                  <a:pt x="59" y="18"/>
                </a:lnTo>
                <a:lnTo>
                  <a:pt x="59" y="17"/>
                </a:lnTo>
                <a:lnTo>
                  <a:pt x="58" y="17"/>
                </a:lnTo>
                <a:lnTo>
                  <a:pt x="58" y="16"/>
                </a:lnTo>
                <a:lnTo>
                  <a:pt x="57" y="15"/>
                </a:lnTo>
                <a:lnTo>
                  <a:pt x="57" y="15"/>
                </a:lnTo>
                <a:lnTo>
                  <a:pt x="56" y="15"/>
                </a:lnTo>
                <a:lnTo>
                  <a:pt x="55" y="15"/>
                </a:lnTo>
                <a:lnTo>
                  <a:pt x="54" y="15"/>
                </a:lnTo>
                <a:lnTo>
                  <a:pt x="54" y="15"/>
                </a:lnTo>
                <a:lnTo>
                  <a:pt x="53" y="15"/>
                </a:lnTo>
                <a:lnTo>
                  <a:pt x="51" y="15"/>
                </a:lnTo>
                <a:lnTo>
                  <a:pt x="50" y="15"/>
                </a:lnTo>
                <a:lnTo>
                  <a:pt x="49" y="15"/>
                </a:lnTo>
                <a:lnTo>
                  <a:pt x="49" y="16"/>
                </a:lnTo>
                <a:lnTo>
                  <a:pt x="48" y="17"/>
                </a:lnTo>
                <a:lnTo>
                  <a:pt x="47" y="17"/>
                </a:lnTo>
                <a:lnTo>
                  <a:pt x="47" y="18"/>
                </a:lnTo>
                <a:lnTo>
                  <a:pt x="46" y="19"/>
                </a:lnTo>
                <a:lnTo>
                  <a:pt x="46" y="20"/>
                </a:lnTo>
                <a:lnTo>
                  <a:pt x="45" y="21"/>
                </a:lnTo>
                <a:lnTo>
                  <a:pt x="45" y="22"/>
                </a:lnTo>
                <a:lnTo>
                  <a:pt x="45" y="23"/>
                </a:lnTo>
                <a:lnTo>
                  <a:pt x="45" y="25"/>
                </a:lnTo>
                <a:lnTo>
                  <a:pt x="45" y="26"/>
                </a:lnTo>
                <a:lnTo>
                  <a:pt x="45" y="28"/>
                </a:lnTo>
                <a:lnTo>
                  <a:pt x="45" y="66"/>
                </a:lnTo>
                <a:lnTo>
                  <a:pt x="31" y="66"/>
                </a:lnTo>
                <a:lnTo>
                  <a:pt x="31" y="27"/>
                </a:lnTo>
                <a:lnTo>
                  <a:pt x="31" y="26"/>
                </a:lnTo>
                <a:lnTo>
                  <a:pt x="31" y="25"/>
                </a:lnTo>
                <a:lnTo>
                  <a:pt x="31" y="24"/>
                </a:lnTo>
                <a:lnTo>
                  <a:pt x="30" y="23"/>
                </a:lnTo>
                <a:lnTo>
                  <a:pt x="30" y="22"/>
                </a:lnTo>
                <a:lnTo>
                  <a:pt x="30" y="21"/>
                </a:lnTo>
                <a:lnTo>
                  <a:pt x="30" y="20"/>
                </a:lnTo>
                <a:lnTo>
                  <a:pt x="30" y="19"/>
                </a:lnTo>
                <a:lnTo>
                  <a:pt x="29" y="18"/>
                </a:lnTo>
                <a:lnTo>
                  <a:pt x="29" y="17"/>
                </a:lnTo>
                <a:lnTo>
                  <a:pt x="28" y="16"/>
                </a:lnTo>
                <a:lnTo>
                  <a:pt x="27" y="16"/>
                </a:lnTo>
                <a:lnTo>
                  <a:pt x="26" y="15"/>
                </a:lnTo>
                <a:lnTo>
                  <a:pt x="25" y="15"/>
                </a:lnTo>
                <a:lnTo>
                  <a:pt x="24" y="15"/>
                </a:lnTo>
                <a:lnTo>
                  <a:pt x="22" y="15"/>
                </a:lnTo>
                <a:lnTo>
                  <a:pt x="21" y="15"/>
                </a:lnTo>
                <a:lnTo>
                  <a:pt x="20" y="15"/>
                </a:lnTo>
                <a:lnTo>
                  <a:pt x="19" y="15"/>
                </a:lnTo>
                <a:lnTo>
                  <a:pt x="18" y="15"/>
                </a:lnTo>
                <a:lnTo>
                  <a:pt x="17" y="16"/>
                </a:lnTo>
                <a:lnTo>
                  <a:pt x="17" y="17"/>
                </a:lnTo>
                <a:lnTo>
                  <a:pt x="16" y="17"/>
                </a:lnTo>
                <a:lnTo>
                  <a:pt x="16" y="18"/>
                </a:lnTo>
                <a:lnTo>
                  <a:pt x="15" y="19"/>
                </a:lnTo>
                <a:lnTo>
                  <a:pt x="15" y="20"/>
                </a:lnTo>
                <a:lnTo>
                  <a:pt x="14" y="21"/>
                </a:lnTo>
                <a:lnTo>
                  <a:pt x="14" y="22"/>
                </a:lnTo>
                <a:lnTo>
                  <a:pt x="14" y="23"/>
                </a:lnTo>
                <a:lnTo>
                  <a:pt x="14" y="24"/>
                </a:lnTo>
                <a:lnTo>
                  <a:pt x="14" y="26"/>
                </a:lnTo>
                <a:lnTo>
                  <a:pt x="14" y="27"/>
                </a:lnTo>
                <a:lnTo>
                  <a:pt x="14" y="66"/>
                </a:lnTo>
                <a:lnTo>
                  <a:pt x="0" y="66"/>
                </a:lnTo>
                <a:lnTo>
                  <a:pt x="0" y="2"/>
                </a:lnTo>
                <a:lnTo>
                  <a:pt x="13" y="2"/>
                </a:lnTo>
                <a:lnTo>
                  <a:pt x="13" y="11"/>
                </a:lnTo>
                <a:lnTo>
                  <a:pt x="13" y="11"/>
                </a:lnTo>
                <a:lnTo>
                  <a:pt x="14" y="10"/>
                </a:lnTo>
                <a:lnTo>
                  <a:pt x="14" y="10"/>
                </a:lnTo>
                <a:lnTo>
                  <a:pt x="15" y="9"/>
                </a:lnTo>
                <a:lnTo>
                  <a:pt x="15" y="8"/>
                </a:lnTo>
                <a:lnTo>
                  <a:pt x="16" y="7"/>
                </a:lnTo>
                <a:lnTo>
                  <a:pt x="16" y="6"/>
                </a:lnTo>
                <a:lnTo>
                  <a:pt x="17" y="5"/>
                </a:lnTo>
                <a:lnTo>
                  <a:pt x="18" y="4"/>
                </a:lnTo>
                <a:lnTo>
                  <a:pt x="19" y="3"/>
                </a:lnTo>
                <a:lnTo>
                  <a:pt x="20" y="3"/>
                </a:lnTo>
                <a:lnTo>
                  <a:pt x="21" y="2"/>
                </a:lnTo>
                <a:lnTo>
                  <a:pt x="22" y="1"/>
                </a:lnTo>
                <a:lnTo>
                  <a:pt x="24" y="1"/>
                </a:lnTo>
                <a:lnTo>
                  <a:pt x="25" y="0"/>
                </a:lnTo>
                <a:lnTo>
                  <a:pt x="27" y="0"/>
                </a:lnTo>
                <a:lnTo>
                  <a:pt x="28" y="0"/>
                </a:lnTo>
                <a:lnTo>
                  <a:pt x="30" y="0"/>
                </a:lnTo>
                <a:lnTo>
                  <a:pt x="31" y="0"/>
                </a:lnTo>
                <a:lnTo>
                  <a:pt x="32" y="1"/>
                </a:lnTo>
                <a:lnTo>
                  <a:pt x="33" y="1"/>
                </a:lnTo>
                <a:lnTo>
                  <a:pt x="34" y="1"/>
                </a:lnTo>
                <a:lnTo>
                  <a:pt x="35" y="2"/>
                </a:lnTo>
                <a:lnTo>
                  <a:pt x="36" y="2"/>
                </a:lnTo>
                <a:lnTo>
                  <a:pt x="37" y="3"/>
                </a:lnTo>
                <a:lnTo>
                  <a:pt x="38" y="3"/>
                </a:lnTo>
                <a:lnTo>
                  <a:pt x="39" y="4"/>
                </a:lnTo>
                <a:lnTo>
                  <a:pt x="39" y="5"/>
                </a:lnTo>
                <a:lnTo>
                  <a:pt x="40" y="6"/>
                </a:lnTo>
                <a:lnTo>
                  <a:pt x="41" y="7"/>
                </a:lnTo>
                <a:lnTo>
                  <a:pt x="41" y="8"/>
                </a:lnTo>
                <a:lnTo>
                  <a:pt x="42" y="9"/>
                </a:lnTo>
                <a:lnTo>
                  <a:pt x="43" y="11"/>
                </a:lnTo>
                <a:lnTo>
                  <a:pt x="43" y="10"/>
                </a:lnTo>
                <a:lnTo>
                  <a:pt x="44" y="9"/>
                </a:lnTo>
                <a:lnTo>
                  <a:pt x="44" y="8"/>
                </a:lnTo>
                <a:lnTo>
                  <a:pt x="45" y="7"/>
                </a:lnTo>
                <a:lnTo>
                  <a:pt x="45" y="7"/>
                </a:lnTo>
                <a:lnTo>
                  <a:pt x="46" y="6"/>
                </a:lnTo>
                <a:lnTo>
                  <a:pt x="47" y="5"/>
                </a:lnTo>
                <a:lnTo>
                  <a:pt x="47" y="4"/>
                </a:lnTo>
                <a:lnTo>
                  <a:pt x="48" y="3"/>
                </a:lnTo>
                <a:lnTo>
                  <a:pt x="49" y="3"/>
                </a:lnTo>
                <a:lnTo>
                  <a:pt x="50" y="2"/>
                </a:lnTo>
                <a:lnTo>
                  <a:pt x="51" y="1"/>
                </a:lnTo>
                <a:lnTo>
                  <a:pt x="53" y="1"/>
                </a:lnTo>
                <a:lnTo>
                  <a:pt x="54" y="1"/>
                </a:lnTo>
                <a:lnTo>
                  <a:pt x="55" y="0"/>
                </a:lnTo>
                <a:lnTo>
                  <a:pt x="57" y="0"/>
                </a:lnTo>
                <a:lnTo>
                  <a:pt x="59" y="0"/>
                </a:lnTo>
                <a:lnTo>
                  <a:pt x="61" y="1"/>
                </a:lnTo>
                <a:lnTo>
                  <a:pt x="62" y="1"/>
                </a:lnTo>
                <a:lnTo>
                  <a:pt x="64" y="1"/>
                </a:lnTo>
                <a:lnTo>
                  <a:pt x="66" y="2"/>
                </a:lnTo>
                <a:lnTo>
                  <a:pt x="67" y="3"/>
                </a:lnTo>
                <a:lnTo>
                  <a:pt x="69" y="4"/>
                </a:lnTo>
                <a:lnTo>
                  <a:pt x="70" y="6"/>
                </a:lnTo>
                <a:lnTo>
                  <a:pt x="71" y="7"/>
                </a:lnTo>
                <a:lnTo>
                  <a:pt x="72" y="9"/>
                </a:lnTo>
                <a:lnTo>
                  <a:pt x="73" y="10"/>
                </a:lnTo>
                <a:lnTo>
                  <a:pt x="74" y="12"/>
                </a:lnTo>
                <a:lnTo>
                  <a:pt x="74" y="14"/>
                </a:lnTo>
                <a:lnTo>
                  <a:pt x="75" y="17"/>
                </a:lnTo>
                <a:lnTo>
                  <a:pt x="75" y="19"/>
                </a:lnTo>
                <a:lnTo>
                  <a:pt x="75" y="22"/>
                </a:lnTo>
                <a:lnTo>
                  <a:pt x="75"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31" name="Freeform 227"/>
          <p:cNvSpPr>
            <a:spLocks noEditPoints="1"/>
          </p:cNvSpPr>
          <p:nvPr/>
        </p:nvSpPr>
        <p:spPr bwMode="auto">
          <a:xfrm>
            <a:off x="1890713" y="2592388"/>
            <a:ext cx="77787" cy="107950"/>
          </a:xfrm>
          <a:custGeom>
            <a:avLst/>
            <a:gdLst>
              <a:gd name="T0" fmla="*/ 46 w 49"/>
              <a:gd name="T1" fmla="*/ 57 h 68"/>
              <a:gd name="T2" fmla="*/ 47 w 49"/>
              <a:gd name="T3" fmla="*/ 60 h 68"/>
              <a:gd name="T4" fmla="*/ 48 w 49"/>
              <a:gd name="T5" fmla="*/ 62 h 68"/>
              <a:gd name="T6" fmla="*/ 49 w 49"/>
              <a:gd name="T7" fmla="*/ 63 h 68"/>
              <a:gd name="T8" fmla="*/ 34 w 49"/>
              <a:gd name="T9" fmla="*/ 66 h 68"/>
              <a:gd name="T10" fmla="*/ 34 w 49"/>
              <a:gd name="T11" fmla="*/ 64 h 68"/>
              <a:gd name="T12" fmla="*/ 34 w 49"/>
              <a:gd name="T13" fmla="*/ 62 h 68"/>
              <a:gd name="T14" fmla="*/ 33 w 49"/>
              <a:gd name="T15" fmla="*/ 60 h 68"/>
              <a:gd name="T16" fmla="*/ 33 w 49"/>
              <a:gd name="T17" fmla="*/ 59 h 68"/>
              <a:gd name="T18" fmla="*/ 30 w 49"/>
              <a:gd name="T19" fmla="*/ 62 h 68"/>
              <a:gd name="T20" fmla="*/ 26 w 49"/>
              <a:gd name="T21" fmla="*/ 65 h 68"/>
              <a:gd name="T22" fmla="*/ 21 w 49"/>
              <a:gd name="T23" fmla="*/ 67 h 68"/>
              <a:gd name="T24" fmla="*/ 15 w 49"/>
              <a:gd name="T25" fmla="*/ 68 h 68"/>
              <a:gd name="T26" fmla="*/ 9 w 49"/>
              <a:gd name="T27" fmla="*/ 66 h 68"/>
              <a:gd name="T28" fmla="*/ 4 w 49"/>
              <a:gd name="T29" fmla="*/ 62 h 68"/>
              <a:gd name="T30" fmla="*/ 1 w 49"/>
              <a:gd name="T31" fmla="*/ 56 h 68"/>
              <a:gd name="T32" fmla="*/ 0 w 49"/>
              <a:gd name="T33" fmla="*/ 47 h 68"/>
              <a:gd name="T34" fmla="*/ 2 w 49"/>
              <a:gd name="T35" fmla="*/ 39 h 68"/>
              <a:gd name="T36" fmla="*/ 6 w 49"/>
              <a:gd name="T37" fmla="*/ 33 h 68"/>
              <a:gd name="T38" fmla="*/ 11 w 49"/>
              <a:gd name="T39" fmla="*/ 30 h 68"/>
              <a:gd name="T40" fmla="*/ 28 w 49"/>
              <a:gd name="T41" fmla="*/ 26 h 68"/>
              <a:gd name="T42" fmla="*/ 30 w 49"/>
              <a:gd name="T43" fmla="*/ 26 h 68"/>
              <a:gd name="T44" fmla="*/ 31 w 49"/>
              <a:gd name="T45" fmla="*/ 25 h 68"/>
              <a:gd name="T46" fmla="*/ 32 w 49"/>
              <a:gd name="T47" fmla="*/ 23 h 68"/>
              <a:gd name="T48" fmla="*/ 33 w 49"/>
              <a:gd name="T49" fmla="*/ 21 h 68"/>
              <a:gd name="T50" fmla="*/ 32 w 49"/>
              <a:gd name="T51" fmla="*/ 17 h 68"/>
              <a:gd name="T52" fmla="*/ 30 w 49"/>
              <a:gd name="T53" fmla="*/ 15 h 68"/>
              <a:gd name="T54" fmla="*/ 27 w 49"/>
              <a:gd name="T55" fmla="*/ 14 h 68"/>
              <a:gd name="T56" fmla="*/ 24 w 49"/>
              <a:gd name="T57" fmla="*/ 14 h 68"/>
              <a:gd name="T58" fmla="*/ 19 w 49"/>
              <a:gd name="T59" fmla="*/ 15 h 68"/>
              <a:gd name="T60" fmla="*/ 17 w 49"/>
              <a:gd name="T61" fmla="*/ 17 h 68"/>
              <a:gd name="T62" fmla="*/ 16 w 49"/>
              <a:gd name="T63" fmla="*/ 20 h 68"/>
              <a:gd name="T64" fmla="*/ 15 w 49"/>
              <a:gd name="T65" fmla="*/ 23 h 68"/>
              <a:gd name="T66" fmla="*/ 4 w 49"/>
              <a:gd name="T67" fmla="*/ 13 h 68"/>
              <a:gd name="T68" fmla="*/ 9 w 49"/>
              <a:gd name="T69" fmla="*/ 5 h 68"/>
              <a:gd name="T70" fmla="*/ 15 w 49"/>
              <a:gd name="T71" fmla="*/ 1 h 68"/>
              <a:gd name="T72" fmla="*/ 23 w 49"/>
              <a:gd name="T73" fmla="*/ 0 h 68"/>
              <a:gd name="T74" fmla="*/ 30 w 49"/>
              <a:gd name="T75" fmla="*/ 1 h 68"/>
              <a:gd name="T76" fmla="*/ 37 w 49"/>
              <a:gd name="T77" fmla="*/ 3 h 68"/>
              <a:gd name="T78" fmla="*/ 43 w 49"/>
              <a:gd name="T79" fmla="*/ 7 h 68"/>
              <a:gd name="T80" fmla="*/ 46 w 49"/>
              <a:gd name="T81" fmla="*/ 16 h 68"/>
              <a:gd name="T82" fmla="*/ 32 w 49"/>
              <a:gd name="T83" fmla="*/ 35 h 68"/>
              <a:gd name="T84" fmla="*/ 31 w 49"/>
              <a:gd name="T85" fmla="*/ 36 h 68"/>
              <a:gd name="T86" fmla="*/ 29 w 49"/>
              <a:gd name="T87" fmla="*/ 37 h 68"/>
              <a:gd name="T88" fmla="*/ 26 w 49"/>
              <a:gd name="T89" fmla="*/ 38 h 68"/>
              <a:gd name="T90" fmla="*/ 23 w 49"/>
              <a:gd name="T91" fmla="*/ 38 h 68"/>
              <a:gd name="T92" fmla="*/ 19 w 49"/>
              <a:gd name="T93" fmla="*/ 40 h 68"/>
              <a:gd name="T94" fmla="*/ 16 w 49"/>
              <a:gd name="T95" fmla="*/ 41 h 68"/>
              <a:gd name="T96" fmla="*/ 14 w 49"/>
              <a:gd name="T97" fmla="*/ 44 h 68"/>
              <a:gd name="T98" fmla="*/ 14 w 49"/>
              <a:gd name="T99" fmla="*/ 49 h 68"/>
              <a:gd name="T100" fmla="*/ 15 w 49"/>
              <a:gd name="T101" fmla="*/ 52 h 68"/>
              <a:gd name="T102" fmla="*/ 17 w 49"/>
              <a:gd name="T103" fmla="*/ 54 h 68"/>
              <a:gd name="T104" fmla="*/ 19 w 49"/>
              <a:gd name="T105" fmla="*/ 55 h 68"/>
              <a:gd name="T106" fmla="*/ 22 w 49"/>
              <a:gd name="T107" fmla="*/ 56 h 68"/>
              <a:gd name="T108" fmla="*/ 26 w 49"/>
              <a:gd name="T109" fmla="*/ 54 h 68"/>
              <a:gd name="T110" fmla="*/ 30 w 49"/>
              <a:gd name="T111" fmla="*/ 51 h 68"/>
              <a:gd name="T112" fmla="*/ 32 w 49"/>
              <a:gd name="T113" fmla="*/ 47 h 68"/>
              <a:gd name="T114" fmla="*/ 33 w 49"/>
              <a:gd name="T115"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 h="68">
                <a:moveTo>
                  <a:pt x="46" y="54"/>
                </a:moveTo>
                <a:lnTo>
                  <a:pt x="46" y="55"/>
                </a:lnTo>
                <a:lnTo>
                  <a:pt x="46" y="56"/>
                </a:lnTo>
                <a:lnTo>
                  <a:pt x="46" y="57"/>
                </a:lnTo>
                <a:lnTo>
                  <a:pt x="46" y="58"/>
                </a:lnTo>
                <a:lnTo>
                  <a:pt x="47" y="59"/>
                </a:lnTo>
                <a:lnTo>
                  <a:pt x="47" y="60"/>
                </a:lnTo>
                <a:lnTo>
                  <a:pt x="47" y="60"/>
                </a:lnTo>
                <a:lnTo>
                  <a:pt x="47" y="61"/>
                </a:lnTo>
                <a:lnTo>
                  <a:pt x="47" y="62"/>
                </a:lnTo>
                <a:lnTo>
                  <a:pt x="48" y="62"/>
                </a:lnTo>
                <a:lnTo>
                  <a:pt x="48" y="62"/>
                </a:lnTo>
                <a:lnTo>
                  <a:pt x="48" y="63"/>
                </a:lnTo>
                <a:lnTo>
                  <a:pt x="48" y="63"/>
                </a:lnTo>
                <a:lnTo>
                  <a:pt x="49" y="63"/>
                </a:lnTo>
                <a:lnTo>
                  <a:pt x="49" y="63"/>
                </a:lnTo>
                <a:lnTo>
                  <a:pt x="49" y="64"/>
                </a:lnTo>
                <a:lnTo>
                  <a:pt x="49" y="66"/>
                </a:lnTo>
                <a:lnTo>
                  <a:pt x="35" y="66"/>
                </a:lnTo>
                <a:lnTo>
                  <a:pt x="34" y="66"/>
                </a:lnTo>
                <a:lnTo>
                  <a:pt x="34" y="65"/>
                </a:lnTo>
                <a:lnTo>
                  <a:pt x="34" y="65"/>
                </a:lnTo>
                <a:lnTo>
                  <a:pt x="34" y="64"/>
                </a:lnTo>
                <a:lnTo>
                  <a:pt x="34" y="64"/>
                </a:lnTo>
                <a:lnTo>
                  <a:pt x="34" y="63"/>
                </a:lnTo>
                <a:lnTo>
                  <a:pt x="34" y="63"/>
                </a:lnTo>
                <a:lnTo>
                  <a:pt x="34" y="62"/>
                </a:lnTo>
                <a:lnTo>
                  <a:pt x="34" y="62"/>
                </a:lnTo>
                <a:lnTo>
                  <a:pt x="33" y="62"/>
                </a:lnTo>
                <a:lnTo>
                  <a:pt x="33" y="61"/>
                </a:lnTo>
                <a:lnTo>
                  <a:pt x="33" y="61"/>
                </a:lnTo>
                <a:lnTo>
                  <a:pt x="33" y="60"/>
                </a:lnTo>
                <a:lnTo>
                  <a:pt x="33" y="60"/>
                </a:lnTo>
                <a:lnTo>
                  <a:pt x="33" y="59"/>
                </a:lnTo>
                <a:lnTo>
                  <a:pt x="33" y="58"/>
                </a:lnTo>
                <a:lnTo>
                  <a:pt x="33" y="59"/>
                </a:lnTo>
                <a:lnTo>
                  <a:pt x="32" y="60"/>
                </a:lnTo>
                <a:lnTo>
                  <a:pt x="31" y="61"/>
                </a:lnTo>
                <a:lnTo>
                  <a:pt x="30" y="62"/>
                </a:lnTo>
                <a:lnTo>
                  <a:pt x="30" y="62"/>
                </a:lnTo>
                <a:lnTo>
                  <a:pt x="29" y="63"/>
                </a:lnTo>
                <a:lnTo>
                  <a:pt x="28" y="64"/>
                </a:lnTo>
                <a:lnTo>
                  <a:pt x="27" y="65"/>
                </a:lnTo>
                <a:lnTo>
                  <a:pt x="26" y="65"/>
                </a:lnTo>
                <a:lnTo>
                  <a:pt x="25" y="66"/>
                </a:lnTo>
                <a:lnTo>
                  <a:pt x="24" y="66"/>
                </a:lnTo>
                <a:lnTo>
                  <a:pt x="22" y="67"/>
                </a:lnTo>
                <a:lnTo>
                  <a:pt x="21" y="67"/>
                </a:lnTo>
                <a:lnTo>
                  <a:pt x="19" y="68"/>
                </a:lnTo>
                <a:lnTo>
                  <a:pt x="18" y="68"/>
                </a:lnTo>
                <a:lnTo>
                  <a:pt x="16" y="68"/>
                </a:lnTo>
                <a:lnTo>
                  <a:pt x="15" y="68"/>
                </a:lnTo>
                <a:lnTo>
                  <a:pt x="13" y="68"/>
                </a:lnTo>
                <a:lnTo>
                  <a:pt x="12" y="67"/>
                </a:lnTo>
                <a:lnTo>
                  <a:pt x="10" y="67"/>
                </a:lnTo>
                <a:lnTo>
                  <a:pt x="9" y="66"/>
                </a:lnTo>
                <a:lnTo>
                  <a:pt x="8" y="65"/>
                </a:lnTo>
                <a:lnTo>
                  <a:pt x="6" y="64"/>
                </a:lnTo>
                <a:lnTo>
                  <a:pt x="5" y="63"/>
                </a:lnTo>
                <a:lnTo>
                  <a:pt x="4" y="62"/>
                </a:lnTo>
                <a:lnTo>
                  <a:pt x="3" y="61"/>
                </a:lnTo>
                <a:lnTo>
                  <a:pt x="2" y="59"/>
                </a:lnTo>
                <a:lnTo>
                  <a:pt x="2" y="58"/>
                </a:lnTo>
                <a:lnTo>
                  <a:pt x="1" y="56"/>
                </a:lnTo>
                <a:lnTo>
                  <a:pt x="1" y="54"/>
                </a:lnTo>
                <a:lnTo>
                  <a:pt x="0" y="51"/>
                </a:lnTo>
                <a:lnTo>
                  <a:pt x="0" y="49"/>
                </a:lnTo>
                <a:lnTo>
                  <a:pt x="0" y="47"/>
                </a:lnTo>
                <a:lnTo>
                  <a:pt x="1" y="45"/>
                </a:lnTo>
                <a:lnTo>
                  <a:pt x="1" y="43"/>
                </a:lnTo>
                <a:lnTo>
                  <a:pt x="1" y="41"/>
                </a:lnTo>
                <a:lnTo>
                  <a:pt x="2" y="39"/>
                </a:lnTo>
                <a:lnTo>
                  <a:pt x="3" y="37"/>
                </a:lnTo>
                <a:lnTo>
                  <a:pt x="4" y="36"/>
                </a:lnTo>
                <a:lnTo>
                  <a:pt x="5" y="35"/>
                </a:lnTo>
                <a:lnTo>
                  <a:pt x="6" y="33"/>
                </a:lnTo>
                <a:lnTo>
                  <a:pt x="7" y="32"/>
                </a:lnTo>
                <a:lnTo>
                  <a:pt x="8" y="31"/>
                </a:lnTo>
                <a:lnTo>
                  <a:pt x="9" y="31"/>
                </a:lnTo>
                <a:lnTo>
                  <a:pt x="11" y="30"/>
                </a:lnTo>
                <a:lnTo>
                  <a:pt x="12" y="29"/>
                </a:lnTo>
                <a:lnTo>
                  <a:pt x="14" y="29"/>
                </a:lnTo>
                <a:lnTo>
                  <a:pt x="16" y="29"/>
                </a:lnTo>
                <a:lnTo>
                  <a:pt x="28" y="26"/>
                </a:lnTo>
                <a:lnTo>
                  <a:pt x="28" y="26"/>
                </a:lnTo>
                <a:lnTo>
                  <a:pt x="29" y="26"/>
                </a:lnTo>
                <a:lnTo>
                  <a:pt x="29" y="26"/>
                </a:lnTo>
                <a:lnTo>
                  <a:pt x="30" y="26"/>
                </a:lnTo>
                <a:lnTo>
                  <a:pt x="30" y="26"/>
                </a:lnTo>
                <a:lnTo>
                  <a:pt x="30" y="25"/>
                </a:lnTo>
                <a:lnTo>
                  <a:pt x="31" y="25"/>
                </a:lnTo>
                <a:lnTo>
                  <a:pt x="31" y="25"/>
                </a:lnTo>
                <a:lnTo>
                  <a:pt x="32" y="25"/>
                </a:lnTo>
                <a:lnTo>
                  <a:pt x="32" y="24"/>
                </a:lnTo>
                <a:lnTo>
                  <a:pt x="32" y="24"/>
                </a:lnTo>
                <a:lnTo>
                  <a:pt x="32" y="23"/>
                </a:lnTo>
                <a:lnTo>
                  <a:pt x="32" y="23"/>
                </a:lnTo>
                <a:lnTo>
                  <a:pt x="33" y="22"/>
                </a:lnTo>
                <a:lnTo>
                  <a:pt x="33" y="22"/>
                </a:lnTo>
                <a:lnTo>
                  <a:pt x="33" y="21"/>
                </a:lnTo>
                <a:lnTo>
                  <a:pt x="33" y="20"/>
                </a:lnTo>
                <a:lnTo>
                  <a:pt x="33" y="19"/>
                </a:lnTo>
                <a:lnTo>
                  <a:pt x="32" y="18"/>
                </a:lnTo>
                <a:lnTo>
                  <a:pt x="32" y="17"/>
                </a:lnTo>
                <a:lnTo>
                  <a:pt x="31" y="16"/>
                </a:lnTo>
                <a:lnTo>
                  <a:pt x="31" y="16"/>
                </a:lnTo>
                <a:lnTo>
                  <a:pt x="30" y="15"/>
                </a:lnTo>
                <a:lnTo>
                  <a:pt x="30" y="15"/>
                </a:lnTo>
                <a:lnTo>
                  <a:pt x="29" y="14"/>
                </a:lnTo>
                <a:lnTo>
                  <a:pt x="28" y="14"/>
                </a:lnTo>
                <a:lnTo>
                  <a:pt x="27" y="14"/>
                </a:lnTo>
                <a:lnTo>
                  <a:pt x="27" y="14"/>
                </a:lnTo>
                <a:lnTo>
                  <a:pt x="26" y="14"/>
                </a:lnTo>
                <a:lnTo>
                  <a:pt x="25" y="14"/>
                </a:lnTo>
                <a:lnTo>
                  <a:pt x="24" y="14"/>
                </a:lnTo>
                <a:lnTo>
                  <a:pt x="24" y="14"/>
                </a:lnTo>
                <a:lnTo>
                  <a:pt x="23" y="14"/>
                </a:lnTo>
                <a:lnTo>
                  <a:pt x="21" y="14"/>
                </a:lnTo>
                <a:lnTo>
                  <a:pt x="20" y="14"/>
                </a:lnTo>
                <a:lnTo>
                  <a:pt x="19" y="15"/>
                </a:lnTo>
                <a:lnTo>
                  <a:pt x="19" y="15"/>
                </a:lnTo>
                <a:lnTo>
                  <a:pt x="18" y="16"/>
                </a:lnTo>
                <a:lnTo>
                  <a:pt x="17" y="16"/>
                </a:lnTo>
                <a:lnTo>
                  <a:pt x="17" y="17"/>
                </a:lnTo>
                <a:lnTo>
                  <a:pt x="17" y="17"/>
                </a:lnTo>
                <a:lnTo>
                  <a:pt x="16" y="18"/>
                </a:lnTo>
                <a:lnTo>
                  <a:pt x="16" y="19"/>
                </a:lnTo>
                <a:lnTo>
                  <a:pt x="16" y="20"/>
                </a:lnTo>
                <a:lnTo>
                  <a:pt x="16" y="20"/>
                </a:lnTo>
                <a:lnTo>
                  <a:pt x="15" y="21"/>
                </a:lnTo>
                <a:lnTo>
                  <a:pt x="15" y="22"/>
                </a:lnTo>
                <a:lnTo>
                  <a:pt x="15" y="23"/>
                </a:lnTo>
                <a:lnTo>
                  <a:pt x="2" y="23"/>
                </a:lnTo>
                <a:lnTo>
                  <a:pt x="2" y="19"/>
                </a:lnTo>
                <a:lnTo>
                  <a:pt x="3" y="16"/>
                </a:lnTo>
                <a:lnTo>
                  <a:pt x="4" y="13"/>
                </a:lnTo>
                <a:lnTo>
                  <a:pt x="5" y="11"/>
                </a:lnTo>
                <a:lnTo>
                  <a:pt x="6" y="9"/>
                </a:lnTo>
                <a:lnTo>
                  <a:pt x="7" y="7"/>
                </a:lnTo>
                <a:lnTo>
                  <a:pt x="9" y="5"/>
                </a:lnTo>
                <a:lnTo>
                  <a:pt x="10" y="4"/>
                </a:lnTo>
                <a:lnTo>
                  <a:pt x="12" y="3"/>
                </a:lnTo>
                <a:lnTo>
                  <a:pt x="14" y="2"/>
                </a:lnTo>
                <a:lnTo>
                  <a:pt x="15" y="1"/>
                </a:lnTo>
                <a:lnTo>
                  <a:pt x="17" y="1"/>
                </a:lnTo>
                <a:lnTo>
                  <a:pt x="19" y="1"/>
                </a:lnTo>
                <a:lnTo>
                  <a:pt x="21" y="0"/>
                </a:lnTo>
                <a:lnTo>
                  <a:pt x="23" y="0"/>
                </a:lnTo>
                <a:lnTo>
                  <a:pt x="25" y="0"/>
                </a:lnTo>
                <a:lnTo>
                  <a:pt x="27" y="0"/>
                </a:lnTo>
                <a:lnTo>
                  <a:pt x="28" y="0"/>
                </a:lnTo>
                <a:lnTo>
                  <a:pt x="30" y="1"/>
                </a:lnTo>
                <a:lnTo>
                  <a:pt x="32" y="1"/>
                </a:lnTo>
                <a:lnTo>
                  <a:pt x="33" y="1"/>
                </a:lnTo>
                <a:lnTo>
                  <a:pt x="35" y="2"/>
                </a:lnTo>
                <a:lnTo>
                  <a:pt x="37" y="3"/>
                </a:lnTo>
                <a:lnTo>
                  <a:pt x="39" y="3"/>
                </a:lnTo>
                <a:lnTo>
                  <a:pt x="40" y="5"/>
                </a:lnTo>
                <a:lnTo>
                  <a:pt x="42" y="6"/>
                </a:lnTo>
                <a:lnTo>
                  <a:pt x="43" y="7"/>
                </a:lnTo>
                <a:lnTo>
                  <a:pt x="44" y="9"/>
                </a:lnTo>
                <a:lnTo>
                  <a:pt x="45" y="11"/>
                </a:lnTo>
                <a:lnTo>
                  <a:pt x="46" y="13"/>
                </a:lnTo>
                <a:lnTo>
                  <a:pt x="46" y="16"/>
                </a:lnTo>
                <a:lnTo>
                  <a:pt x="46" y="19"/>
                </a:lnTo>
                <a:lnTo>
                  <a:pt x="46" y="54"/>
                </a:lnTo>
                <a:close/>
                <a:moveTo>
                  <a:pt x="33" y="35"/>
                </a:moveTo>
                <a:lnTo>
                  <a:pt x="32" y="35"/>
                </a:lnTo>
                <a:lnTo>
                  <a:pt x="32" y="35"/>
                </a:lnTo>
                <a:lnTo>
                  <a:pt x="32" y="35"/>
                </a:lnTo>
                <a:lnTo>
                  <a:pt x="32" y="36"/>
                </a:lnTo>
                <a:lnTo>
                  <a:pt x="31" y="36"/>
                </a:lnTo>
                <a:lnTo>
                  <a:pt x="31" y="36"/>
                </a:lnTo>
                <a:lnTo>
                  <a:pt x="30" y="36"/>
                </a:lnTo>
                <a:lnTo>
                  <a:pt x="30" y="37"/>
                </a:lnTo>
                <a:lnTo>
                  <a:pt x="29" y="37"/>
                </a:lnTo>
                <a:lnTo>
                  <a:pt x="29" y="37"/>
                </a:lnTo>
                <a:lnTo>
                  <a:pt x="28" y="37"/>
                </a:lnTo>
                <a:lnTo>
                  <a:pt x="27" y="37"/>
                </a:lnTo>
                <a:lnTo>
                  <a:pt x="26" y="38"/>
                </a:lnTo>
                <a:lnTo>
                  <a:pt x="25" y="38"/>
                </a:lnTo>
                <a:lnTo>
                  <a:pt x="25" y="38"/>
                </a:lnTo>
                <a:lnTo>
                  <a:pt x="24" y="38"/>
                </a:lnTo>
                <a:lnTo>
                  <a:pt x="23" y="38"/>
                </a:lnTo>
                <a:lnTo>
                  <a:pt x="22" y="39"/>
                </a:lnTo>
                <a:lnTo>
                  <a:pt x="21" y="39"/>
                </a:lnTo>
                <a:lnTo>
                  <a:pt x="20" y="39"/>
                </a:lnTo>
                <a:lnTo>
                  <a:pt x="19" y="40"/>
                </a:lnTo>
                <a:lnTo>
                  <a:pt x="18" y="40"/>
                </a:lnTo>
                <a:lnTo>
                  <a:pt x="17" y="40"/>
                </a:lnTo>
                <a:lnTo>
                  <a:pt x="17" y="41"/>
                </a:lnTo>
                <a:lnTo>
                  <a:pt x="16" y="41"/>
                </a:lnTo>
                <a:lnTo>
                  <a:pt x="16" y="42"/>
                </a:lnTo>
                <a:lnTo>
                  <a:pt x="15" y="43"/>
                </a:lnTo>
                <a:lnTo>
                  <a:pt x="15" y="44"/>
                </a:lnTo>
                <a:lnTo>
                  <a:pt x="14" y="44"/>
                </a:lnTo>
                <a:lnTo>
                  <a:pt x="14" y="46"/>
                </a:lnTo>
                <a:lnTo>
                  <a:pt x="14" y="47"/>
                </a:lnTo>
                <a:lnTo>
                  <a:pt x="14" y="48"/>
                </a:lnTo>
                <a:lnTo>
                  <a:pt x="14" y="49"/>
                </a:lnTo>
                <a:lnTo>
                  <a:pt x="14" y="50"/>
                </a:lnTo>
                <a:lnTo>
                  <a:pt x="14" y="51"/>
                </a:lnTo>
                <a:lnTo>
                  <a:pt x="15" y="52"/>
                </a:lnTo>
                <a:lnTo>
                  <a:pt x="15" y="52"/>
                </a:lnTo>
                <a:lnTo>
                  <a:pt x="15" y="53"/>
                </a:lnTo>
                <a:lnTo>
                  <a:pt x="16" y="54"/>
                </a:lnTo>
                <a:lnTo>
                  <a:pt x="16" y="54"/>
                </a:lnTo>
                <a:lnTo>
                  <a:pt x="17" y="54"/>
                </a:lnTo>
                <a:lnTo>
                  <a:pt x="17" y="55"/>
                </a:lnTo>
                <a:lnTo>
                  <a:pt x="18" y="55"/>
                </a:lnTo>
                <a:lnTo>
                  <a:pt x="18" y="55"/>
                </a:lnTo>
                <a:lnTo>
                  <a:pt x="19" y="55"/>
                </a:lnTo>
                <a:lnTo>
                  <a:pt x="19" y="56"/>
                </a:lnTo>
                <a:lnTo>
                  <a:pt x="20" y="56"/>
                </a:lnTo>
                <a:lnTo>
                  <a:pt x="21" y="56"/>
                </a:lnTo>
                <a:lnTo>
                  <a:pt x="22" y="56"/>
                </a:lnTo>
                <a:lnTo>
                  <a:pt x="23" y="55"/>
                </a:lnTo>
                <a:lnTo>
                  <a:pt x="24" y="55"/>
                </a:lnTo>
                <a:lnTo>
                  <a:pt x="25" y="55"/>
                </a:lnTo>
                <a:lnTo>
                  <a:pt x="26" y="54"/>
                </a:lnTo>
                <a:lnTo>
                  <a:pt x="27" y="54"/>
                </a:lnTo>
                <a:lnTo>
                  <a:pt x="28" y="53"/>
                </a:lnTo>
                <a:lnTo>
                  <a:pt x="29" y="52"/>
                </a:lnTo>
                <a:lnTo>
                  <a:pt x="30" y="51"/>
                </a:lnTo>
                <a:lnTo>
                  <a:pt x="30" y="50"/>
                </a:lnTo>
                <a:lnTo>
                  <a:pt x="31" y="49"/>
                </a:lnTo>
                <a:lnTo>
                  <a:pt x="32" y="48"/>
                </a:lnTo>
                <a:lnTo>
                  <a:pt x="32" y="47"/>
                </a:lnTo>
                <a:lnTo>
                  <a:pt x="32" y="46"/>
                </a:lnTo>
                <a:lnTo>
                  <a:pt x="33" y="44"/>
                </a:lnTo>
                <a:lnTo>
                  <a:pt x="33" y="43"/>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32" name="Freeform 228"/>
          <p:cNvSpPr>
            <a:spLocks/>
          </p:cNvSpPr>
          <p:nvPr/>
        </p:nvSpPr>
        <p:spPr bwMode="auto">
          <a:xfrm>
            <a:off x="1974850" y="2566988"/>
            <a:ext cx="47625" cy="131762"/>
          </a:xfrm>
          <a:custGeom>
            <a:avLst/>
            <a:gdLst>
              <a:gd name="T0" fmla="*/ 30 w 30"/>
              <a:gd name="T1" fmla="*/ 18 h 83"/>
              <a:gd name="T2" fmla="*/ 21 w 30"/>
              <a:gd name="T3" fmla="*/ 30 h 83"/>
              <a:gd name="T4" fmla="*/ 21 w 30"/>
              <a:gd name="T5" fmla="*/ 65 h 83"/>
              <a:gd name="T6" fmla="*/ 21 w 30"/>
              <a:gd name="T7" fmla="*/ 67 h 83"/>
              <a:gd name="T8" fmla="*/ 21 w 30"/>
              <a:gd name="T9" fmla="*/ 68 h 83"/>
              <a:gd name="T10" fmla="*/ 22 w 30"/>
              <a:gd name="T11" fmla="*/ 68 h 83"/>
              <a:gd name="T12" fmla="*/ 22 w 30"/>
              <a:gd name="T13" fmla="*/ 69 h 83"/>
              <a:gd name="T14" fmla="*/ 23 w 30"/>
              <a:gd name="T15" fmla="*/ 70 h 83"/>
              <a:gd name="T16" fmla="*/ 24 w 30"/>
              <a:gd name="T17" fmla="*/ 70 h 83"/>
              <a:gd name="T18" fmla="*/ 26 w 30"/>
              <a:gd name="T19" fmla="*/ 70 h 83"/>
              <a:gd name="T20" fmla="*/ 27 w 30"/>
              <a:gd name="T21" fmla="*/ 70 h 83"/>
              <a:gd name="T22" fmla="*/ 27 w 30"/>
              <a:gd name="T23" fmla="*/ 70 h 83"/>
              <a:gd name="T24" fmla="*/ 28 w 30"/>
              <a:gd name="T25" fmla="*/ 70 h 83"/>
              <a:gd name="T26" fmla="*/ 28 w 30"/>
              <a:gd name="T27" fmla="*/ 70 h 83"/>
              <a:gd name="T28" fmla="*/ 29 w 30"/>
              <a:gd name="T29" fmla="*/ 70 h 83"/>
              <a:gd name="T30" fmla="*/ 29 w 30"/>
              <a:gd name="T31" fmla="*/ 70 h 83"/>
              <a:gd name="T32" fmla="*/ 29 w 30"/>
              <a:gd name="T33" fmla="*/ 70 h 83"/>
              <a:gd name="T34" fmla="*/ 30 w 30"/>
              <a:gd name="T35" fmla="*/ 70 h 83"/>
              <a:gd name="T36" fmla="*/ 30 w 30"/>
              <a:gd name="T37" fmla="*/ 83 h 83"/>
              <a:gd name="T38" fmla="*/ 29 w 30"/>
              <a:gd name="T39" fmla="*/ 83 h 83"/>
              <a:gd name="T40" fmla="*/ 28 w 30"/>
              <a:gd name="T41" fmla="*/ 83 h 83"/>
              <a:gd name="T42" fmla="*/ 27 w 30"/>
              <a:gd name="T43" fmla="*/ 83 h 83"/>
              <a:gd name="T44" fmla="*/ 26 w 30"/>
              <a:gd name="T45" fmla="*/ 83 h 83"/>
              <a:gd name="T46" fmla="*/ 26 w 30"/>
              <a:gd name="T47" fmla="*/ 83 h 83"/>
              <a:gd name="T48" fmla="*/ 25 w 30"/>
              <a:gd name="T49" fmla="*/ 83 h 83"/>
              <a:gd name="T50" fmla="*/ 24 w 30"/>
              <a:gd name="T51" fmla="*/ 83 h 83"/>
              <a:gd name="T52" fmla="*/ 23 w 30"/>
              <a:gd name="T53" fmla="*/ 83 h 83"/>
              <a:gd name="T54" fmla="*/ 19 w 30"/>
              <a:gd name="T55" fmla="*/ 83 h 83"/>
              <a:gd name="T56" fmla="*/ 16 w 30"/>
              <a:gd name="T57" fmla="*/ 82 h 83"/>
              <a:gd name="T58" fmla="*/ 13 w 30"/>
              <a:gd name="T59" fmla="*/ 81 h 83"/>
              <a:gd name="T60" fmla="*/ 11 w 30"/>
              <a:gd name="T61" fmla="*/ 80 h 83"/>
              <a:gd name="T62" fmla="*/ 9 w 30"/>
              <a:gd name="T63" fmla="*/ 78 h 83"/>
              <a:gd name="T64" fmla="*/ 8 w 30"/>
              <a:gd name="T65" fmla="*/ 76 h 83"/>
              <a:gd name="T66" fmla="*/ 8 w 30"/>
              <a:gd name="T67" fmla="*/ 73 h 83"/>
              <a:gd name="T68" fmla="*/ 7 w 30"/>
              <a:gd name="T69" fmla="*/ 70 h 83"/>
              <a:gd name="T70" fmla="*/ 7 w 30"/>
              <a:gd name="T71" fmla="*/ 30 h 83"/>
              <a:gd name="T72" fmla="*/ 0 w 30"/>
              <a:gd name="T73" fmla="*/ 18 h 83"/>
              <a:gd name="T74" fmla="*/ 7 w 30"/>
              <a:gd name="T75" fmla="*/ 0 h 83"/>
              <a:gd name="T76" fmla="*/ 21 w 30"/>
              <a:gd name="T77" fmla="*/ 1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83">
                <a:moveTo>
                  <a:pt x="21" y="18"/>
                </a:moveTo>
                <a:lnTo>
                  <a:pt x="30" y="18"/>
                </a:lnTo>
                <a:lnTo>
                  <a:pt x="30" y="30"/>
                </a:lnTo>
                <a:lnTo>
                  <a:pt x="21" y="30"/>
                </a:lnTo>
                <a:lnTo>
                  <a:pt x="21" y="65"/>
                </a:lnTo>
                <a:lnTo>
                  <a:pt x="21" y="65"/>
                </a:lnTo>
                <a:lnTo>
                  <a:pt x="21" y="66"/>
                </a:lnTo>
                <a:lnTo>
                  <a:pt x="21" y="67"/>
                </a:lnTo>
                <a:lnTo>
                  <a:pt x="21" y="67"/>
                </a:lnTo>
                <a:lnTo>
                  <a:pt x="21" y="68"/>
                </a:lnTo>
                <a:lnTo>
                  <a:pt x="21" y="68"/>
                </a:lnTo>
                <a:lnTo>
                  <a:pt x="22" y="68"/>
                </a:lnTo>
                <a:lnTo>
                  <a:pt x="22" y="69"/>
                </a:lnTo>
                <a:lnTo>
                  <a:pt x="22" y="69"/>
                </a:lnTo>
                <a:lnTo>
                  <a:pt x="23" y="69"/>
                </a:lnTo>
                <a:lnTo>
                  <a:pt x="23" y="70"/>
                </a:lnTo>
                <a:lnTo>
                  <a:pt x="24" y="70"/>
                </a:lnTo>
                <a:lnTo>
                  <a:pt x="24" y="70"/>
                </a:lnTo>
                <a:lnTo>
                  <a:pt x="25" y="70"/>
                </a:lnTo>
                <a:lnTo>
                  <a:pt x="26" y="70"/>
                </a:lnTo>
                <a:lnTo>
                  <a:pt x="27" y="70"/>
                </a:lnTo>
                <a:lnTo>
                  <a:pt x="27" y="70"/>
                </a:lnTo>
                <a:lnTo>
                  <a:pt x="27" y="70"/>
                </a:lnTo>
                <a:lnTo>
                  <a:pt x="27" y="70"/>
                </a:lnTo>
                <a:lnTo>
                  <a:pt x="28" y="70"/>
                </a:lnTo>
                <a:lnTo>
                  <a:pt x="28" y="70"/>
                </a:lnTo>
                <a:lnTo>
                  <a:pt x="28" y="70"/>
                </a:lnTo>
                <a:lnTo>
                  <a:pt x="28" y="70"/>
                </a:lnTo>
                <a:lnTo>
                  <a:pt x="28" y="70"/>
                </a:lnTo>
                <a:lnTo>
                  <a:pt x="29" y="70"/>
                </a:lnTo>
                <a:lnTo>
                  <a:pt x="29" y="70"/>
                </a:lnTo>
                <a:lnTo>
                  <a:pt x="29" y="70"/>
                </a:lnTo>
                <a:lnTo>
                  <a:pt x="29" y="70"/>
                </a:lnTo>
                <a:lnTo>
                  <a:pt x="29" y="70"/>
                </a:lnTo>
                <a:lnTo>
                  <a:pt x="30" y="70"/>
                </a:lnTo>
                <a:lnTo>
                  <a:pt x="30" y="70"/>
                </a:lnTo>
                <a:lnTo>
                  <a:pt x="30" y="70"/>
                </a:lnTo>
                <a:lnTo>
                  <a:pt x="30" y="83"/>
                </a:lnTo>
                <a:lnTo>
                  <a:pt x="29" y="83"/>
                </a:lnTo>
                <a:lnTo>
                  <a:pt x="29" y="83"/>
                </a:lnTo>
                <a:lnTo>
                  <a:pt x="29" y="83"/>
                </a:lnTo>
                <a:lnTo>
                  <a:pt x="28" y="83"/>
                </a:lnTo>
                <a:lnTo>
                  <a:pt x="28" y="83"/>
                </a:lnTo>
                <a:lnTo>
                  <a:pt x="27" y="83"/>
                </a:lnTo>
                <a:lnTo>
                  <a:pt x="27" y="83"/>
                </a:lnTo>
                <a:lnTo>
                  <a:pt x="26" y="83"/>
                </a:lnTo>
                <a:lnTo>
                  <a:pt x="26" y="83"/>
                </a:lnTo>
                <a:lnTo>
                  <a:pt x="26" y="83"/>
                </a:lnTo>
                <a:lnTo>
                  <a:pt x="25" y="83"/>
                </a:lnTo>
                <a:lnTo>
                  <a:pt x="25" y="83"/>
                </a:lnTo>
                <a:lnTo>
                  <a:pt x="24" y="83"/>
                </a:lnTo>
                <a:lnTo>
                  <a:pt x="24" y="83"/>
                </a:lnTo>
                <a:lnTo>
                  <a:pt x="24" y="83"/>
                </a:lnTo>
                <a:lnTo>
                  <a:pt x="23" y="83"/>
                </a:lnTo>
                <a:lnTo>
                  <a:pt x="22" y="83"/>
                </a:lnTo>
                <a:lnTo>
                  <a:pt x="19" y="83"/>
                </a:lnTo>
                <a:lnTo>
                  <a:pt x="17" y="83"/>
                </a:lnTo>
                <a:lnTo>
                  <a:pt x="16" y="82"/>
                </a:lnTo>
                <a:lnTo>
                  <a:pt x="14" y="82"/>
                </a:lnTo>
                <a:lnTo>
                  <a:pt x="13" y="81"/>
                </a:lnTo>
                <a:lnTo>
                  <a:pt x="12" y="81"/>
                </a:lnTo>
                <a:lnTo>
                  <a:pt x="11" y="80"/>
                </a:lnTo>
                <a:lnTo>
                  <a:pt x="10" y="79"/>
                </a:lnTo>
                <a:lnTo>
                  <a:pt x="9" y="78"/>
                </a:lnTo>
                <a:lnTo>
                  <a:pt x="9" y="77"/>
                </a:lnTo>
                <a:lnTo>
                  <a:pt x="8" y="76"/>
                </a:lnTo>
                <a:lnTo>
                  <a:pt x="8" y="75"/>
                </a:lnTo>
                <a:lnTo>
                  <a:pt x="8" y="73"/>
                </a:lnTo>
                <a:lnTo>
                  <a:pt x="7" y="72"/>
                </a:lnTo>
                <a:lnTo>
                  <a:pt x="7" y="70"/>
                </a:lnTo>
                <a:lnTo>
                  <a:pt x="7" y="69"/>
                </a:lnTo>
                <a:lnTo>
                  <a:pt x="7" y="30"/>
                </a:lnTo>
                <a:lnTo>
                  <a:pt x="0" y="30"/>
                </a:lnTo>
                <a:lnTo>
                  <a:pt x="0" y="18"/>
                </a:lnTo>
                <a:lnTo>
                  <a:pt x="7" y="18"/>
                </a:lnTo>
                <a:lnTo>
                  <a:pt x="7" y="0"/>
                </a:lnTo>
                <a:lnTo>
                  <a:pt x="21" y="0"/>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33" name="Freeform 229"/>
          <p:cNvSpPr>
            <a:spLocks noEditPoints="1"/>
          </p:cNvSpPr>
          <p:nvPr/>
        </p:nvSpPr>
        <p:spPr bwMode="auto">
          <a:xfrm>
            <a:off x="2036763" y="2557463"/>
            <a:ext cx="22225" cy="139700"/>
          </a:xfrm>
          <a:custGeom>
            <a:avLst/>
            <a:gdLst>
              <a:gd name="T0" fmla="*/ 14 w 14"/>
              <a:gd name="T1" fmla="*/ 24 h 88"/>
              <a:gd name="T2" fmla="*/ 14 w 14"/>
              <a:gd name="T3" fmla="*/ 88 h 88"/>
              <a:gd name="T4" fmla="*/ 0 w 14"/>
              <a:gd name="T5" fmla="*/ 88 h 88"/>
              <a:gd name="T6" fmla="*/ 0 w 14"/>
              <a:gd name="T7" fmla="*/ 24 h 88"/>
              <a:gd name="T8" fmla="*/ 14 w 14"/>
              <a:gd name="T9" fmla="*/ 24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4"/>
                </a:moveTo>
                <a:lnTo>
                  <a:pt x="14" y="88"/>
                </a:lnTo>
                <a:lnTo>
                  <a:pt x="0" y="88"/>
                </a:lnTo>
                <a:lnTo>
                  <a:pt x="0" y="24"/>
                </a:lnTo>
                <a:lnTo>
                  <a:pt x="14" y="24"/>
                </a:lnTo>
                <a:close/>
                <a:moveTo>
                  <a:pt x="14" y="16"/>
                </a:moveTo>
                <a:lnTo>
                  <a:pt x="0" y="16"/>
                </a:lnTo>
                <a:lnTo>
                  <a:pt x="0" y="0"/>
                </a:lnTo>
                <a:lnTo>
                  <a:pt x="14" y="0"/>
                </a:lnTo>
                <a:lnTo>
                  <a:pt x="1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34" name="Freeform 230"/>
          <p:cNvSpPr>
            <a:spLocks noEditPoints="1"/>
          </p:cNvSpPr>
          <p:nvPr/>
        </p:nvSpPr>
        <p:spPr bwMode="auto">
          <a:xfrm>
            <a:off x="2074863" y="2592388"/>
            <a:ext cx="85725" cy="107950"/>
          </a:xfrm>
          <a:custGeom>
            <a:avLst/>
            <a:gdLst>
              <a:gd name="T0" fmla="*/ 22 w 54"/>
              <a:gd name="T1" fmla="*/ 67 h 68"/>
              <a:gd name="T2" fmla="*/ 14 w 54"/>
              <a:gd name="T3" fmla="*/ 65 h 68"/>
              <a:gd name="T4" fmla="*/ 8 w 54"/>
              <a:gd name="T5" fmla="*/ 60 h 68"/>
              <a:gd name="T6" fmla="*/ 3 w 54"/>
              <a:gd name="T7" fmla="*/ 52 h 68"/>
              <a:gd name="T8" fmla="*/ 0 w 54"/>
              <a:gd name="T9" fmla="*/ 42 h 68"/>
              <a:gd name="T10" fmla="*/ 0 w 54"/>
              <a:gd name="T11" fmla="*/ 30 h 68"/>
              <a:gd name="T12" fmla="*/ 2 w 54"/>
              <a:gd name="T13" fmla="*/ 19 h 68"/>
              <a:gd name="T14" fmla="*/ 6 w 54"/>
              <a:gd name="T15" fmla="*/ 11 h 68"/>
              <a:gd name="T16" fmla="*/ 12 w 54"/>
              <a:gd name="T17" fmla="*/ 5 h 68"/>
              <a:gd name="T18" fmla="*/ 19 w 54"/>
              <a:gd name="T19" fmla="*/ 1 h 68"/>
              <a:gd name="T20" fmla="*/ 27 w 54"/>
              <a:gd name="T21" fmla="*/ 0 h 68"/>
              <a:gd name="T22" fmla="*/ 35 w 54"/>
              <a:gd name="T23" fmla="*/ 1 h 68"/>
              <a:gd name="T24" fmla="*/ 41 w 54"/>
              <a:gd name="T25" fmla="*/ 5 h 68"/>
              <a:gd name="T26" fmla="*/ 47 w 54"/>
              <a:gd name="T27" fmla="*/ 11 h 68"/>
              <a:gd name="T28" fmla="*/ 51 w 54"/>
              <a:gd name="T29" fmla="*/ 19 h 68"/>
              <a:gd name="T30" fmla="*/ 53 w 54"/>
              <a:gd name="T31" fmla="*/ 30 h 68"/>
              <a:gd name="T32" fmla="*/ 53 w 54"/>
              <a:gd name="T33" fmla="*/ 42 h 68"/>
              <a:gd name="T34" fmla="*/ 50 w 54"/>
              <a:gd name="T35" fmla="*/ 52 h 68"/>
              <a:gd name="T36" fmla="*/ 46 w 54"/>
              <a:gd name="T37" fmla="*/ 60 h 68"/>
              <a:gd name="T38" fmla="*/ 39 w 54"/>
              <a:gd name="T39" fmla="*/ 65 h 68"/>
              <a:gd name="T40" fmla="*/ 32 w 54"/>
              <a:gd name="T41" fmla="*/ 67 h 68"/>
              <a:gd name="T42" fmla="*/ 27 w 54"/>
              <a:gd name="T43" fmla="*/ 15 h 68"/>
              <a:gd name="T44" fmla="*/ 22 w 54"/>
              <a:gd name="T45" fmla="*/ 16 h 68"/>
              <a:gd name="T46" fmla="*/ 18 w 54"/>
              <a:gd name="T47" fmla="*/ 18 h 68"/>
              <a:gd name="T48" fmla="*/ 16 w 54"/>
              <a:gd name="T49" fmla="*/ 22 h 68"/>
              <a:gd name="T50" fmla="*/ 15 w 54"/>
              <a:gd name="T51" fmla="*/ 27 h 68"/>
              <a:gd name="T52" fmla="*/ 14 w 54"/>
              <a:gd name="T53" fmla="*/ 32 h 68"/>
              <a:gd name="T54" fmla="*/ 14 w 54"/>
              <a:gd name="T55" fmla="*/ 37 h 68"/>
              <a:gd name="T56" fmla="*/ 15 w 54"/>
              <a:gd name="T57" fmla="*/ 42 h 68"/>
              <a:gd name="T58" fmla="*/ 16 w 54"/>
              <a:gd name="T59" fmla="*/ 47 h 68"/>
              <a:gd name="T60" fmla="*/ 19 w 54"/>
              <a:gd name="T61" fmla="*/ 51 h 68"/>
              <a:gd name="T62" fmla="*/ 23 w 54"/>
              <a:gd name="T63" fmla="*/ 53 h 68"/>
              <a:gd name="T64" fmla="*/ 29 w 54"/>
              <a:gd name="T65" fmla="*/ 53 h 68"/>
              <a:gd name="T66" fmla="*/ 33 w 54"/>
              <a:gd name="T67" fmla="*/ 52 h 68"/>
              <a:gd name="T68" fmla="*/ 36 w 54"/>
              <a:gd name="T69" fmla="*/ 48 h 68"/>
              <a:gd name="T70" fmla="*/ 38 w 54"/>
              <a:gd name="T71" fmla="*/ 44 h 68"/>
              <a:gd name="T72" fmla="*/ 39 w 54"/>
              <a:gd name="T73" fmla="*/ 39 h 68"/>
              <a:gd name="T74" fmla="*/ 39 w 54"/>
              <a:gd name="T75" fmla="*/ 34 h 68"/>
              <a:gd name="T76" fmla="*/ 39 w 54"/>
              <a:gd name="T77" fmla="*/ 29 h 68"/>
              <a:gd name="T78" fmla="*/ 38 w 54"/>
              <a:gd name="T79" fmla="*/ 24 h 68"/>
              <a:gd name="T80" fmla="*/ 36 w 54"/>
              <a:gd name="T81" fmla="*/ 20 h 68"/>
              <a:gd name="T82" fmla="*/ 33 w 54"/>
              <a:gd name="T83" fmla="*/ 16 h 68"/>
              <a:gd name="T84" fmla="*/ 29 w 54"/>
              <a:gd name="T85"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8">
                <a:moveTo>
                  <a:pt x="27" y="68"/>
                </a:moveTo>
                <a:lnTo>
                  <a:pt x="24" y="68"/>
                </a:lnTo>
                <a:lnTo>
                  <a:pt x="22" y="67"/>
                </a:lnTo>
                <a:lnTo>
                  <a:pt x="19" y="67"/>
                </a:lnTo>
                <a:lnTo>
                  <a:pt x="17" y="66"/>
                </a:lnTo>
                <a:lnTo>
                  <a:pt x="14" y="65"/>
                </a:lnTo>
                <a:lnTo>
                  <a:pt x="12" y="63"/>
                </a:lnTo>
                <a:lnTo>
                  <a:pt x="10" y="62"/>
                </a:lnTo>
                <a:lnTo>
                  <a:pt x="8" y="60"/>
                </a:lnTo>
                <a:lnTo>
                  <a:pt x="6" y="57"/>
                </a:lnTo>
                <a:lnTo>
                  <a:pt x="5" y="55"/>
                </a:lnTo>
                <a:lnTo>
                  <a:pt x="3" y="52"/>
                </a:lnTo>
                <a:lnTo>
                  <a:pt x="2" y="49"/>
                </a:lnTo>
                <a:lnTo>
                  <a:pt x="1" y="46"/>
                </a:lnTo>
                <a:lnTo>
                  <a:pt x="0" y="42"/>
                </a:lnTo>
                <a:lnTo>
                  <a:pt x="0" y="38"/>
                </a:lnTo>
                <a:lnTo>
                  <a:pt x="0" y="34"/>
                </a:lnTo>
                <a:lnTo>
                  <a:pt x="0" y="30"/>
                </a:lnTo>
                <a:lnTo>
                  <a:pt x="0" y="26"/>
                </a:lnTo>
                <a:lnTo>
                  <a:pt x="1" y="22"/>
                </a:lnTo>
                <a:lnTo>
                  <a:pt x="2" y="19"/>
                </a:lnTo>
                <a:lnTo>
                  <a:pt x="3" y="16"/>
                </a:lnTo>
                <a:lnTo>
                  <a:pt x="5" y="13"/>
                </a:lnTo>
                <a:lnTo>
                  <a:pt x="6" y="11"/>
                </a:lnTo>
                <a:lnTo>
                  <a:pt x="8" y="8"/>
                </a:lnTo>
                <a:lnTo>
                  <a:pt x="10" y="6"/>
                </a:lnTo>
                <a:lnTo>
                  <a:pt x="12" y="5"/>
                </a:lnTo>
                <a:lnTo>
                  <a:pt x="14" y="3"/>
                </a:lnTo>
                <a:lnTo>
                  <a:pt x="17" y="2"/>
                </a:lnTo>
                <a:lnTo>
                  <a:pt x="19" y="1"/>
                </a:lnTo>
                <a:lnTo>
                  <a:pt x="22" y="1"/>
                </a:lnTo>
                <a:lnTo>
                  <a:pt x="24" y="0"/>
                </a:lnTo>
                <a:lnTo>
                  <a:pt x="27" y="0"/>
                </a:lnTo>
                <a:lnTo>
                  <a:pt x="29" y="0"/>
                </a:lnTo>
                <a:lnTo>
                  <a:pt x="32" y="1"/>
                </a:lnTo>
                <a:lnTo>
                  <a:pt x="35" y="1"/>
                </a:lnTo>
                <a:lnTo>
                  <a:pt x="37" y="2"/>
                </a:lnTo>
                <a:lnTo>
                  <a:pt x="39" y="3"/>
                </a:lnTo>
                <a:lnTo>
                  <a:pt x="41" y="5"/>
                </a:lnTo>
                <a:lnTo>
                  <a:pt x="44" y="6"/>
                </a:lnTo>
                <a:lnTo>
                  <a:pt x="46" y="8"/>
                </a:lnTo>
                <a:lnTo>
                  <a:pt x="47" y="11"/>
                </a:lnTo>
                <a:lnTo>
                  <a:pt x="49" y="13"/>
                </a:lnTo>
                <a:lnTo>
                  <a:pt x="50" y="16"/>
                </a:lnTo>
                <a:lnTo>
                  <a:pt x="51" y="19"/>
                </a:lnTo>
                <a:lnTo>
                  <a:pt x="52" y="22"/>
                </a:lnTo>
                <a:lnTo>
                  <a:pt x="53" y="26"/>
                </a:lnTo>
                <a:lnTo>
                  <a:pt x="53" y="30"/>
                </a:lnTo>
                <a:lnTo>
                  <a:pt x="54" y="34"/>
                </a:lnTo>
                <a:lnTo>
                  <a:pt x="53" y="38"/>
                </a:lnTo>
                <a:lnTo>
                  <a:pt x="53" y="42"/>
                </a:lnTo>
                <a:lnTo>
                  <a:pt x="52" y="46"/>
                </a:lnTo>
                <a:lnTo>
                  <a:pt x="51" y="49"/>
                </a:lnTo>
                <a:lnTo>
                  <a:pt x="50" y="52"/>
                </a:lnTo>
                <a:lnTo>
                  <a:pt x="49" y="55"/>
                </a:lnTo>
                <a:lnTo>
                  <a:pt x="47" y="57"/>
                </a:lnTo>
                <a:lnTo>
                  <a:pt x="46" y="60"/>
                </a:lnTo>
                <a:lnTo>
                  <a:pt x="44" y="62"/>
                </a:lnTo>
                <a:lnTo>
                  <a:pt x="41" y="63"/>
                </a:lnTo>
                <a:lnTo>
                  <a:pt x="39" y="65"/>
                </a:lnTo>
                <a:lnTo>
                  <a:pt x="37" y="66"/>
                </a:lnTo>
                <a:lnTo>
                  <a:pt x="35" y="67"/>
                </a:lnTo>
                <a:lnTo>
                  <a:pt x="32" y="67"/>
                </a:lnTo>
                <a:lnTo>
                  <a:pt x="29" y="68"/>
                </a:lnTo>
                <a:lnTo>
                  <a:pt x="27" y="68"/>
                </a:lnTo>
                <a:close/>
                <a:moveTo>
                  <a:pt x="27" y="15"/>
                </a:moveTo>
                <a:lnTo>
                  <a:pt x="25" y="15"/>
                </a:lnTo>
                <a:lnTo>
                  <a:pt x="23" y="15"/>
                </a:lnTo>
                <a:lnTo>
                  <a:pt x="22" y="16"/>
                </a:lnTo>
                <a:lnTo>
                  <a:pt x="20" y="16"/>
                </a:lnTo>
                <a:lnTo>
                  <a:pt x="19" y="17"/>
                </a:lnTo>
                <a:lnTo>
                  <a:pt x="18" y="18"/>
                </a:lnTo>
                <a:lnTo>
                  <a:pt x="17" y="20"/>
                </a:lnTo>
                <a:lnTo>
                  <a:pt x="16" y="21"/>
                </a:lnTo>
                <a:lnTo>
                  <a:pt x="16" y="22"/>
                </a:lnTo>
                <a:lnTo>
                  <a:pt x="15" y="24"/>
                </a:lnTo>
                <a:lnTo>
                  <a:pt x="15" y="26"/>
                </a:lnTo>
                <a:lnTo>
                  <a:pt x="15" y="27"/>
                </a:lnTo>
                <a:lnTo>
                  <a:pt x="14" y="29"/>
                </a:lnTo>
                <a:lnTo>
                  <a:pt x="14" y="31"/>
                </a:lnTo>
                <a:lnTo>
                  <a:pt x="14" y="32"/>
                </a:lnTo>
                <a:lnTo>
                  <a:pt x="14" y="34"/>
                </a:lnTo>
                <a:lnTo>
                  <a:pt x="14" y="36"/>
                </a:lnTo>
                <a:lnTo>
                  <a:pt x="14" y="37"/>
                </a:lnTo>
                <a:lnTo>
                  <a:pt x="14" y="39"/>
                </a:lnTo>
                <a:lnTo>
                  <a:pt x="15" y="40"/>
                </a:lnTo>
                <a:lnTo>
                  <a:pt x="15" y="42"/>
                </a:lnTo>
                <a:lnTo>
                  <a:pt x="15" y="44"/>
                </a:lnTo>
                <a:lnTo>
                  <a:pt x="16" y="45"/>
                </a:lnTo>
                <a:lnTo>
                  <a:pt x="16" y="47"/>
                </a:lnTo>
                <a:lnTo>
                  <a:pt x="17" y="48"/>
                </a:lnTo>
                <a:lnTo>
                  <a:pt x="18" y="49"/>
                </a:lnTo>
                <a:lnTo>
                  <a:pt x="19" y="51"/>
                </a:lnTo>
                <a:lnTo>
                  <a:pt x="20" y="52"/>
                </a:lnTo>
                <a:lnTo>
                  <a:pt x="22" y="52"/>
                </a:lnTo>
                <a:lnTo>
                  <a:pt x="23" y="53"/>
                </a:lnTo>
                <a:lnTo>
                  <a:pt x="25" y="53"/>
                </a:lnTo>
                <a:lnTo>
                  <a:pt x="27" y="54"/>
                </a:lnTo>
                <a:lnTo>
                  <a:pt x="29" y="53"/>
                </a:lnTo>
                <a:lnTo>
                  <a:pt x="30" y="53"/>
                </a:lnTo>
                <a:lnTo>
                  <a:pt x="32" y="52"/>
                </a:lnTo>
                <a:lnTo>
                  <a:pt x="33" y="52"/>
                </a:lnTo>
                <a:lnTo>
                  <a:pt x="34" y="51"/>
                </a:lnTo>
                <a:lnTo>
                  <a:pt x="35" y="49"/>
                </a:lnTo>
                <a:lnTo>
                  <a:pt x="36" y="48"/>
                </a:lnTo>
                <a:lnTo>
                  <a:pt x="37" y="47"/>
                </a:lnTo>
                <a:lnTo>
                  <a:pt x="38" y="45"/>
                </a:lnTo>
                <a:lnTo>
                  <a:pt x="38" y="44"/>
                </a:lnTo>
                <a:lnTo>
                  <a:pt x="39" y="42"/>
                </a:lnTo>
                <a:lnTo>
                  <a:pt x="39" y="40"/>
                </a:lnTo>
                <a:lnTo>
                  <a:pt x="39" y="39"/>
                </a:lnTo>
                <a:lnTo>
                  <a:pt x="39" y="37"/>
                </a:lnTo>
                <a:lnTo>
                  <a:pt x="39" y="36"/>
                </a:lnTo>
                <a:lnTo>
                  <a:pt x="39" y="34"/>
                </a:lnTo>
                <a:lnTo>
                  <a:pt x="39" y="32"/>
                </a:lnTo>
                <a:lnTo>
                  <a:pt x="39" y="31"/>
                </a:lnTo>
                <a:lnTo>
                  <a:pt x="39" y="29"/>
                </a:lnTo>
                <a:lnTo>
                  <a:pt x="39" y="27"/>
                </a:lnTo>
                <a:lnTo>
                  <a:pt x="39" y="26"/>
                </a:lnTo>
                <a:lnTo>
                  <a:pt x="38" y="24"/>
                </a:lnTo>
                <a:lnTo>
                  <a:pt x="38" y="22"/>
                </a:lnTo>
                <a:lnTo>
                  <a:pt x="37" y="21"/>
                </a:lnTo>
                <a:lnTo>
                  <a:pt x="36" y="20"/>
                </a:lnTo>
                <a:lnTo>
                  <a:pt x="35" y="18"/>
                </a:lnTo>
                <a:lnTo>
                  <a:pt x="34" y="17"/>
                </a:lnTo>
                <a:lnTo>
                  <a:pt x="33" y="16"/>
                </a:lnTo>
                <a:lnTo>
                  <a:pt x="32" y="16"/>
                </a:lnTo>
                <a:lnTo>
                  <a:pt x="30" y="15"/>
                </a:lnTo>
                <a:lnTo>
                  <a:pt x="29" y="15"/>
                </a:lnTo>
                <a:lnTo>
                  <a:pt x="2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35" name="Freeform 231"/>
          <p:cNvSpPr>
            <a:spLocks/>
          </p:cNvSpPr>
          <p:nvPr/>
        </p:nvSpPr>
        <p:spPr bwMode="auto">
          <a:xfrm>
            <a:off x="2174875" y="2592388"/>
            <a:ext cx="76200" cy="104775"/>
          </a:xfrm>
          <a:custGeom>
            <a:avLst/>
            <a:gdLst>
              <a:gd name="T0" fmla="*/ 34 w 48"/>
              <a:gd name="T1" fmla="*/ 66 h 66"/>
              <a:gd name="T2" fmla="*/ 34 w 48"/>
              <a:gd name="T3" fmla="*/ 26 h 66"/>
              <a:gd name="T4" fmla="*/ 34 w 48"/>
              <a:gd name="T5" fmla="*/ 24 h 66"/>
              <a:gd name="T6" fmla="*/ 34 w 48"/>
              <a:gd name="T7" fmla="*/ 22 h 66"/>
              <a:gd name="T8" fmla="*/ 33 w 48"/>
              <a:gd name="T9" fmla="*/ 20 h 66"/>
              <a:gd name="T10" fmla="*/ 32 w 48"/>
              <a:gd name="T11" fmla="*/ 18 h 66"/>
              <a:gd name="T12" fmla="*/ 31 w 48"/>
              <a:gd name="T13" fmla="*/ 16 h 66"/>
              <a:gd name="T14" fmla="*/ 29 w 48"/>
              <a:gd name="T15" fmla="*/ 15 h 66"/>
              <a:gd name="T16" fmla="*/ 27 w 48"/>
              <a:gd name="T17" fmla="*/ 15 h 66"/>
              <a:gd name="T18" fmla="*/ 24 w 48"/>
              <a:gd name="T19" fmla="*/ 15 h 66"/>
              <a:gd name="T20" fmla="*/ 22 w 48"/>
              <a:gd name="T21" fmla="*/ 15 h 66"/>
              <a:gd name="T22" fmla="*/ 20 w 48"/>
              <a:gd name="T23" fmla="*/ 16 h 66"/>
              <a:gd name="T24" fmla="*/ 18 w 48"/>
              <a:gd name="T25" fmla="*/ 17 h 66"/>
              <a:gd name="T26" fmla="*/ 17 w 48"/>
              <a:gd name="T27" fmla="*/ 19 h 66"/>
              <a:gd name="T28" fmla="*/ 15 w 48"/>
              <a:gd name="T29" fmla="*/ 21 h 66"/>
              <a:gd name="T30" fmla="*/ 15 w 48"/>
              <a:gd name="T31" fmla="*/ 24 h 66"/>
              <a:gd name="T32" fmla="*/ 14 w 48"/>
              <a:gd name="T33" fmla="*/ 27 h 66"/>
              <a:gd name="T34" fmla="*/ 14 w 48"/>
              <a:gd name="T35" fmla="*/ 66 h 66"/>
              <a:gd name="T36" fmla="*/ 0 w 48"/>
              <a:gd name="T37" fmla="*/ 2 h 66"/>
              <a:gd name="T38" fmla="*/ 14 w 48"/>
              <a:gd name="T39" fmla="*/ 11 h 66"/>
              <a:gd name="T40" fmla="*/ 14 w 48"/>
              <a:gd name="T41" fmla="*/ 11 h 66"/>
              <a:gd name="T42" fmla="*/ 15 w 48"/>
              <a:gd name="T43" fmla="*/ 9 h 66"/>
              <a:gd name="T44" fmla="*/ 16 w 48"/>
              <a:gd name="T45" fmla="*/ 7 h 66"/>
              <a:gd name="T46" fmla="*/ 18 w 48"/>
              <a:gd name="T47" fmla="*/ 5 h 66"/>
              <a:gd name="T48" fmla="*/ 20 w 48"/>
              <a:gd name="T49" fmla="*/ 3 h 66"/>
              <a:gd name="T50" fmla="*/ 22 w 48"/>
              <a:gd name="T51" fmla="*/ 2 h 66"/>
              <a:gd name="T52" fmla="*/ 25 w 48"/>
              <a:gd name="T53" fmla="*/ 1 h 66"/>
              <a:gd name="T54" fmla="*/ 28 w 48"/>
              <a:gd name="T55" fmla="*/ 0 h 66"/>
              <a:gd name="T56" fmla="*/ 32 w 48"/>
              <a:gd name="T57" fmla="*/ 0 h 66"/>
              <a:gd name="T58" fmla="*/ 35 w 48"/>
              <a:gd name="T59" fmla="*/ 1 h 66"/>
              <a:gd name="T60" fmla="*/ 38 w 48"/>
              <a:gd name="T61" fmla="*/ 2 h 66"/>
              <a:gd name="T62" fmla="*/ 41 w 48"/>
              <a:gd name="T63" fmla="*/ 4 h 66"/>
              <a:gd name="T64" fmla="*/ 44 w 48"/>
              <a:gd name="T65" fmla="*/ 7 h 66"/>
              <a:gd name="T66" fmla="*/ 46 w 48"/>
              <a:gd name="T67" fmla="*/ 10 h 66"/>
              <a:gd name="T68" fmla="*/ 47 w 48"/>
              <a:gd name="T69" fmla="*/ 14 h 66"/>
              <a:gd name="T70" fmla="*/ 48 w 48"/>
              <a:gd name="T71" fmla="*/ 19 h 66"/>
              <a:gd name="T72" fmla="*/ 48 w 48"/>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66">
                <a:moveTo>
                  <a:pt x="48" y="66"/>
                </a:moveTo>
                <a:lnTo>
                  <a:pt x="34" y="66"/>
                </a:lnTo>
                <a:lnTo>
                  <a:pt x="34" y="27"/>
                </a:lnTo>
                <a:lnTo>
                  <a:pt x="34" y="26"/>
                </a:lnTo>
                <a:lnTo>
                  <a:pt x="34" y="25"/>
                </a:lnTo>
                <a:lnTo>
                  <a:pt x="34" y="24"/>
                </a:lnTo>
                <a:lnTo>
                  <a:pt x="34" y="23"/>
                </a:lnTo>
                <a:lnTo>
                  <a:pt x="34" y="22"/>
                </a:lnTo>
                <a:lnTo>
                  <a:pt x="33" y="21"/>
                </a:lnTo>
                <a:lnTo>
                  <a:pt x="33" y="20"/>
                </a:lnTo>
                <a:lnTo>
                  <a:pt x="33" y="19"/>
                </a:lnTo>
                <a:lnTo>
                  <a:pt x="32" y="18"/>
                </a:lnTo>
                <a:lnTo>
                  <a:pt x="32" y="17"/>
                </a:lnTo>
                <a:lnTo>
                  <a:pt x="31" y="16"/>
                </a:lnTo>
                <a:lnTo>
                  <a:pt x="30" y="16"/>
                </a:lnTo>
                <a:lnTo>
                  <a:pt x="29" y="15"/>
                </a:lnTo>
                <a:lnTo>
                  <a:pt x="28" y="15"/>
                </a:lnTo>
                <a:lnTo>
                  <a:pt x="27" y="15"/>
                </a:lnTo>
                <a:lnTo>
                  <a:pt x="25" y="15"/>
                </a:lnTo>
                <a:lnTo>
                  <a:pt x="24" y="15"/>
                </a:lnTo>
                <a:lnTo>
                  <a:pt x="23" y="15"/>
                </a:lnTo>
                <a:lnTo>
                  <a:pt x="22" y="15"/>
                </a:lnTo>
                <a:lnTo>
                  <a:pt x="21" y="15"/>
                </a:lnTo>
                <a:lnTo>
                  <a:pt x="20" y="16"/>
                </a:lnTo>
                <a:lnTo>
                  <a:pt x="19" y="17"/>
                </a:lnTo>
                <a:lnTo>
                  <a:pt x="18" y="17"/>
                </a:lnTo>
                <a:lnTo>
                  <a:pt x="17" y="18"/>
                </a:lnTo>
                <a:lnTo>
                  <a:pt x="17" y="19"/>
                </a:lnTo>
                <a:lnTo>
                  <a:pt x="16" y="20"/>
                </a:lnTo>
                <a:lnTo>
                  <a:pt x="15" y="21"/>
                </a:lnTo>
                <a:lnTo>
                  <a:pt x="15" y="23"/>
                </a:lnTo>
                <a:lnTo>
                  <a:pt x="15" y="24"/>
                </a:lnTo>
                <a:lnTo>
                  <a:pt x="14" y="26"/>
                </a:lnTo>
                <a:lnTo>
                  <a:pt x="14" y="27"/>
                </a:lnTo>
                <a:lnTo>
                  <a:pt x="14" y="29"/>
                </a:lnTo>
                <a:lnTo>
                  <a:pt x="14" y="66"/>
                </a:lnTo>
                <a:lnTo>
                  <a:pt x="0" y="66"/>
                </a:lnTo>
                <a:lnTo>
                  <a:pt x="0" y="2"/>
                </a:lnTo>
                <a:lnTo>
                  <a:pt x="14" y="2"/>
                </a:lnTo>
                <a:lnTo>
                  <a:pt x="14" y="11"/>
                </a:lnTo>
                <a:lnTo>
                  <a:pt x="14" y="11"/>
                </a:lnTo>
                <a:lnTo>
                  <a:pt x="14" y="11"/>
                </a:lnTo>
                <a:lnTo>
                  <a:pt x="15" y="10"/>
                </a:lnTo>
                <a:lnTo>
                  <a:pt x="15" y="9"/>
                </a:lnTo>
                <a:lnTo>
                  <a:pt x="16" y="8"/>
                </a:lnTo>
                <a:lnTo>
                  <a:pt x="16" y="7"/>
                </a:lnTo>
                <a:lnTo>
                  <a:pt x="17" y="6"/>
                </a:lnTo>
                <a:lnTo>
                  <a:pt x="18" y="5"/>
                </a:lnTo>
                <a:lnTo>
                  <a:pt x="19" y="4"/>
                </a:lnTo>
                <a:lnTo>
                  <a:pt x="20" y="3"/>
                </a:lnTo>
                <a:lnTo>
                  <a:pt x="21" y="3"/>
                </a:lnTo>
                <a:lnTo>
                  <a:pt x="22" y="2"/>
                </a:lnTo>
                <a:lnTo>
                  <a:pt x="23" y="1"/>
                </a:lnTo>
                <a:lnTo>
                  <a:pt x="25" y="1"/>
                </a:lnTo>
                <a:lnTo>
                  <a:pt x="26" y="1"/>
                </a:lnTo>
                <a:lnTo>
                  <a:pt x="28" y="0"/>
                </a:lnTo>
                <a:lnTo>
                  <a:pt x="30" y="0"/>
                </a:lnTo>
                <a:lnTo>
                  <a:pt x="32" y="0"/>
                </a:lnTo>
                <a:lnTo>
                  <a:pt x="33" y="1"/>
                </a:lnTo>
                <a:lnTo>
                  <a:pt x="35" y="1"/>
                </a:lnTo>
                <a:lnTo>
                  <a:pt x="37" y="1"/>
                </a:lnTo>
                <a:lnTo>
                  <a:pt x="38" y="2"/>
                </a:lnTo>
                <a:lnTo>
                  <a:pt x="40" y="3"/>
                </a:lnTo>
                <a:lnTo>
                  <a:pt x="41" y="4"/>
                </a:lnTo>
                <a:lnTo>
                  <a:pt x="43" y="6"/>
                </a:lnTo>
                <a:lnTo>
                  <a:pt x="44" y="7"/>
                </a:lnTo>
                <a:lnTo>
                  <a:pt x="45" y="9"/>
                </a:lnTo>
                <a:lnTo>
                  <a:pt x="46" y="10"/>
                </a:lnTo>
                <a:lnTo>
                  <a:pt x="46" y="12"/>
                </a:lnTo>
                <a:lnTo>
                  <a:pt x="47" y="14"/>
                </a:lnTo>
                <a:lnTo>
                  <a:pt x="47" y="17"/>
                </a:lnTo>
                <a:lnTo>
                  <a:pt x="48" y="19"/>
                </a:lnTo>
                <a:lnTo>
                  <a:pt x="48" y="22"/>
                </a:lnTo>
                <a:lnTo>
                  <a:pt x="4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36" name="Freeform 232"/>
          <p:cNvSpPr>
            <a:spLocks noEditPoints="1"/>
          </p:cNvSpPr>
          <p:nvPr/>
        </p:nvSpPr>
        <p:spPr bwMode="auto">
          <a:xfrm>
            <a:off x="2312988" y="2559050"/>
            <a:ext cx="101600" cy="142875"/>
          </a:xfrm>
          <a:custGeom>
            <a:avLst/>
            <a:gdLst>
              <a:gd name="T0" fmla="*/ 41 w 64"/>
              <a:gd name="T1" fmla="*/ 82 h 90"/>
              <a:gd name="T2" fmla="*/ 36 w 64"/>
              <a:gd name="T3" fmla="*/ 86 h 90"/>
              <a:gd name="T4" fmla="*/ 29 w 64"/>
              <a:gd name="T5" fmla="*/ 89 h 90"/>
              <a:gd name="T6" fmla="*/ 20 w 64"/>
              <a:gd name="T7" fmla="*/ 89 h 90"/>
              <a:gd name="T8" fmla="*/ 9 w 64"/>
              <a:gd name="T9" fmla="*/ 85 h 90"/>
              <a:gd name="T10" fmla="*/ 3 w 64"/>
              <a:gd name="T11" fmla="*/ 76 h 90"/>
              <a:gd name="T12" fmla="*/ 0 w 64"/>
              <a:gd name="T13" fmla="*/ 65 h 90"/>
              <a:gd name="T14" fmla="*/ 1 w 64"/>
              <a:gd name="T15" fmla="*/ 57 h 90"/>
              <a:gd name="T16" fmla="*/ 4 w 64"/>
              <a:gd name="T17" fmla="*/ 49 h 90"/>
              <a:gd name="T18" fmla="*/ 12 w 64"/>
              <a:gd name="T19" fmla="*/ 41 h 90"/>
              <a:gd name="T20" fmla="*/ 13 w 64"/>
              <a:gd name="T21" fmla="*/ 36 h 90"/>
              <a:gd name="T22" fmla="*/ 11 w 64"/>
              <a:gd name="T23" fmla="*/ 31 h 90"/>
              <a:gd name="T24" fmla="*/ 9 w 64"/>
              <a:gd name="T25" fmla="*/ 24 h 90"/>
              <a:gd name="T26" fmla="*/ 9 w 64"/>
              <a:gd name="T27" fmla="*/ 16 h 90"/>
              <a:gd name="T28" fmla="*/ 13 w 64"/>
              <a:gd name="T29" fmla="*/ 7 h 90"/>
              <a:gd name="T30" fmla="*/ 20 w 64"/>
              <a:gd name="T31" fmla="*/ 2 h 90"/>
              <a:gd name="T32" fmla="*/ 29 w 64"/>
              <a:gd name="T33" fmla="*/ 0 h 90"/>
              <a:gd name="T34" fmla="*/ 36 w 64"/>
              <a:gd name="T35" fmla="*/ 3 h 90"/>
              <a:gd name="T36" fmla="*/ 42 w 64"/>
              <a:gd name="T37" fmla="*/ 10 h 90"/>
              <a:gd name="T38" fmla="*/ 45 w 64"/>
              <a:gd name="T39" fmla="*/ 20 h 90"/>
              <a:gd name="T40" fmla="*/ 43 w 64"/>
              <a:gd name="T41" fmla="*/ 30 h 90"/>
              <a:gd name="T42" fmla="*/ 38 w 64"/>
              <a:gd name="T43" fmla="*/ 37 h 90"/>
              <a:gd name="T44" fmla="*/ 34 w 64"/>
              <a:gd name="T45" fmla="*/ 41 h 90"/>
              <a:gd name="T46" fmla="*/ 44 w 64"/>
              <a:gd name="T47" fmla="*/ 54 h 90"/>
              <a:gd name="T48" fmla="*/ 46 w 64"/>
              <a:gd name="T49" fmla="*/ 50 h 90"/>
              <a:gd name="T50" fmla="*/ 47 w 64"/>
              <a:gd name="T51" fmla="*/ 45 h 90"/>
              <a:gd name="T52" fmla="*/ 59 w 64"/>
              <a:gd name="T53" fmla="*/ 44 h 90"/>
              <a:gd name="T54" fmla="*/ 57 w 64"/>
              <a:gd name="T55" fmla="*/ 53 h 90"/>
              <a:gd name="T56" fmla="*/ 55 w 64"/>
              <a:gd name="T57" fmla="*/ 61 h 90"/>
              <a:gd name="T58" fmla="*/ 51 w 64"/>
              <a:gd name="T59" fmla="*/ 68 h 90"/>
              <a:gd name="T60" fmla="*/ 25 w 64"/>
              <a:gd name="T61" fmla="*/ 13 h 90"/>
              <a:gd name="T62" fmla="*/ 23 w 64"/>
              <a:gd name="T63" fmla="*/ 15 h 90"/>
              <a:gd name="T64" fmla="*/ 22 w 64"/>
              <a:gd name="T65" fmla="*/ 18 h 90"/>
              <a:gd name="T66" fmla="*/ 21 w 64"/>
              <a:gd name="T67" fmla="*/ 21 h 90"/>
              <a:gd name="T68" fmla="*/ 22 w 64"/>
              <a:gd name="T69" fmla="*/ 24 h 90"/>
              <a:gd name="T70" fmla="*/ 24 w 64"/>
              <a:gd name="T71" fmla="*/ 28 h 90"/>
              <a:gd name="T72" fmla="*/ 27 w 64"/>
              <a:gd name="T73" fmla="*/ 30 h 90"/>
              <a:gd name="T74" fmla="*/ 30 w 64"/>
              <a:gd name="T75" fmla="*/ 28 h 90"/>
              <a:gd name="T76" fmla="*/ 32 w 64"/>
              <a:gd name="T77" fmla="*/ 24 h 90"/>
              <a:gd name="T78" fmla="*/ 33 w 64"/>
              <a:gd name="T79" fmla="*/ 20 h 90"/>
              <a:gd name="T80" fmla="*/ 32 w 64"/>
              <a:gd name="T81" fmla="*/ 16 h 90"/>
              <a:gd name="T82" fmla="*/ 30 w 64"/>
              <a:gd name="T83" fmla="*/ 14 h 90"/>
              <a:gd name="T84" fmla="*/ 28 w 64"/>
              <a:gd name="T85" fmla="*/ 13 h 90"/>
              <a:gd name="T86" fmla="*/ 19 w 64"/>
              <a:gd name="T87" fmla="*/ 52 h 90"/>
              <a:gd name="T88" fmla="*/ 16 w 64"/>
              <a:gd name="T89" fmla="*/ 56 h 90"/>
              <a:gd name="T90" fmla="*/ 14 w 64"/>
              <a:gd name="T91" fmla="*/ 60 h 90"/>
              <a:gd name="T92" fmla="*/ 14 w 64"/>
              <a:gd name="T93" fmla="*/ 65 h 90"/>
              <a:gd name="T94" fmla="*/ 15 w 64"/>
              <a:gd name="T95" fmla="*/ 70 h 90"/>
              <a:gd name="T96" fmla="*/ 19 w 64"/>
              <a:gd name="T97" fmla="*/ 74 h 90"/>
              <a:gd name="T98" fmla="*/ 25 w 64"/>
              <a:gd name="T99" fmla="*/ 75 h 90"/>
              <a:gd name="T100" fmla="*/ 29 w 64"/>
              <a:gd name="T101" fmla="*/ 74 h 90"/>
              <a:gd name="T102" fmla="*/ 33 w 64"/>
              <a:gd name="T103" fmla="*/ 72 h 90"/>
              <a:gd name="T104" fmla="*/ 35 w 64"/>
              <a:gd name="T105"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90">
                <a:moveTo>
                  <a:pt x="64" y="87"/>
                </a:moveTo>
                <a:lnTo>
                  <a:pt x="47" y="87"/>
                </a:lnTo>
                <a:lnTo>
                  <a:pt x="42" y="80"/>
                </a:lnTo>
                <a:lnTo>
                  <a:pt x="42" y="81"/>
                </a:lnTo>
                <a:lnTo>
                  <a:pt x="41" y="82"/>
                </a:lnTo>
                <a:lnTo>
                  <a:pt x="40" y="83"/>
                </a:lnTo>
                <a:lnTo>
                  <a:pt x="39" y="83"/>
                </a:lnTo>
                <a:lnTo>
                  <a:pt x="38" y="84"/>
                </a:lnTo>
                <a:lnTo>
                  <a:pt x="37" y="85"/>
                </a:lnTo>
                <a:lnTo>
                  <a:pt x="36" y="86"/>
                </a:lnTo>
                <a:lnTo>
                  <a:pt x="35" y="86"/>
                </a:lnTo>
                <a:lnTo>
                  <a:pt x="34" y="87"/>
                </a:lnTo>
                <a:lnTo>
                  <a:pt x="32" y="88"/>
                </a:lnTo>
                <a:lnTo>
                  <a:pt x="31" y="88"/>
                </a:lnTo>
                <a:lnTo>
                  <a:pt x="29" y="89"/>
                </a:lnTo>
                <a:lnTo>
                  <a:pt x="28" y="89"/>
                </a:lnTo>
                <a:lnTo>
                  <a:pt x="26" y="89"/>
                </a:lnTo>
                <a:lnTo>
                  <a:pt x="24" y="89"/>
                </a:lnTo>
                <a:lnTo>
                  <a:pt x="22" y="90"/>
                </a:lnTo>
                <a:lnTo>
                  <a:pt x="20" y="89"/>
                </a:lnTo>
                <a:lnTo>
                  <a:pt x="17" y="89"/>
                </a:lnTo>
                <a:lnTo>
                  <a:pt x="15" y="88"/>
                </a:lnTo>
                <a:lnTo>
                  <a:pt x="13" y="87"/>
                </a:lnTo>
                <a:lnTo>
                  <a:pt x="11" y="86"/>
                </a:lnTo>
                <a:lnTo>
                  <a:pt x="9" y="85"/>
                </a:lnTo>
                <a:lnTo>
                  <a:pt x="8" y="84"/>
                </a:lnTo>
                <a:lnTo>
                  <a:pt x="6" y="82"/>
                </a:lnTo>
                <a:lnTo>
                  <a:pt x="5" y="80"/>
                </a:lnTo>
                <a:lnTo>
                  <a:pt x="4" y="78"/>
                </a:lnTo>
                <a:lnTo>
                  <a:pt x="3" y="76"/>
                </a:lnTo>
                <a:lnTo>
                  <a:pt x="2" y="74"/>
                </a:lnTo>
                <a:lnTo>
                  <a:pt x="1" y="72"/>
                </a:lnTo>
                <a:lnTo>
                  <a:pt x="0" y="69"/>
                </a:lnTo>
                <a:lnTo>
                  <a:pt x="0" y="67"/>
                </a:lnTo>
                <a:lnTo>
                  <a:pt x="0" y="65"/>
                </a:lnTo>
                <a:lnTo>
                  <a:pt x="0" y="63"/>
                </a:lnTo>
                <a:lnTo>
                  <a:pt x="0" y="61"/>
                </a:lnTo>
                <a:lnTo>
                  <a:pt x="0" y="60"/>
                </a:lnTo>
                <a:lnTo>
                  <a:pt x="0" y="58"/>
                </a:lnTo>
                <a:lnTo>
                  <a:pt x="1" y="57"/>
                </a:lnTo>
                <a:lnTo>
                  <a:pt x="1" y="55"/>
                </a:lnTo>
                <a:lnTo>
                  <a:pt x="2" y="54"/>
                </a:lnTo>
                <a:lnTo>
                  <a:pt x="3" y="52"/>
                </a:lnTo>
                <a:lnTo>
                  <a:pt x="3" y="51"/>
                </a:lnTo>
                <a:lnTo>
                  <a:pt x="4" y="49"/>
                </a:lnTo>
                <a:lnTo>
                  <a:pt x="5" y="47"/>
                </a:lnTo>
                <a:lnTo>
                  <a:pt x="7" y="46"/>
                </a:lnTo>
                <a:lnTo>
                  <a:pt x="8" y="44"/>
                </a:lnTo>
                <a:lnTo>
                  <a:pt x="10" y="43"/>
                </a:lnTo>
                <a:lnTo>
                  <a:pt x="12" y="41"/>
                </a:lnTo>
                <a:lnTo>
                  <a:pt x="14" y="40"/>
                </a:lnTo>
                <a:lnTo>
                  <a:pt x="15" y="38"/>
                </a:lnTo>
                <a:lnTo>
                  <a:pt x="15" y="38"/>
                </a:lnTo>
                <a:lnTo>
                  <a:pt x="14" y="37"/>
                </a:lnTo>
                <a:lnTo>
                  <a:pt x="13" y="36"/>
                </a:lnTo>
                <a:lnTo>
                  <a:pt x="13" y="35"/>
                </a:lnTo>
                <a:lnTo>
                  <a:pt x="12" y="34"/>
                </a:lnTo>
                <a:lnTo>
                  <a:pt x="12" y="33"/>
                </a:lnTo>
                <a:lnTo>
                  <a:pt x="11" y="32"/>
                </a:lnTo>
                <a:lnTo>
                  <a:pt x="11" y="31"/>
                </a:lnTo>
                <a:lnTo>
                  <a:pt x="10" y="29"/>
                </a:lnTo>
                <a:lnTo>
                  <a:pt x="10" y="28"/>
                </a:lnTo>
                <a:lnTo>
                  <a:pt x="10" y="27"/>
                </a:lnTo>
                <a:lnTo>
                  <a:pt x="9" y="26"/>
                </a:lnTo>
                <a:lnTo>
                  <a:pt x="9" y="24"/>
                </a:lnTo>
                <a:lnTo>
                  <a:pt x="9" y="23"/>
                </a:lnTo>
                <a:lnTo>
                  <a:pt x="9" y="22"/>
                </a:lnTo>
                <a:lnTo>
                  <a:pt x="9" y="20"/>
                </a:lnTo>
                <a:lnTo>
                  <a:pt x="9" y="18"/>
                </a:lnTo>
                <a:lnTo>
                  <a:pt x="9" y="16"/>
                </a:lnTo>
                <a:lnTo>
                  <a:pt x="10" y="14"/>
                </a:lnTo>
                <a:lnTo>
                  <a:pt x="10" y="12"/>
                </a:lnTo>
                <a:lnTo>
                  <a:pt x="11" y="10"/>
                </a:lnTo>
                <a:lnTo>
                  <a:pt x="12" y="9"/>
                </a:lnTo>
                <a:lnTo>
                  <a:pt x="13" y="7"/>
                </a:lnTo>
                <a:lnTo>
                  <a:pt x="14" y="6"/>
                </a:lnTo>
                <a:lnTo>
                  <a:pt x="15" y="5"/>
                </a:lnTo>
                <a:lnTo>
                  <a:pt x="17" y="3"/>
                </a:lnTo>
                <a:lnTo>
                  <a:pt x="18" y="2"/>
                </a:lnTo>
                <a:lnTo>
                  <a:pt x="20" y="2"/>
                </a:lnTo>
                <a:lnTo>
                  <a:pt x="22" y="1"/>
                </a:lnTo>
                <a:lnTo>
                  <a:pt x="24" y="1"/>
                </a:lnTo>
                <a:lnTo>
                  <a:pt x="25" y="0"/>
                </a:lnTo>
                <a:lnTo>
                  <a:pt x="28" y="0"/>
                </a:lnTo>
                <a:lnTo>
                  <a:pt x="29" y="0"/>
                </a:lnTo>
                <a:lnTo>
                  <a:pt x="30" y="0"/>
                </a:lnTo>
                <a:lnTo>
                  <a:pt x="32" y="1"/>
                </a:lnTo>
                <a:lnTo>
                  <a:pt x="34" y="1"/>
                </a:lnTo>
                <a:lnTo>
                  <a:pt x="35" y="2"/>
                </a:lnTo>
                <a:lnTo>
                  <a:pt x="36" y="3"/>
                </a:lnTo>
                <a:lnTo>
                  <a:pt x="38" y="4"/>
                </a:lnTo>
                <a:lnTo>
                  <a:pt x="39" y="5"/>
                </a:lnTo>
                <a:lnTo>
                  <a:pt x="40" y="6"/>
                </a:lnTo>
                <a:lnTo>
                  <a:pt x="41" y="8"/>
                </a:lnTo>
                <a:lnTo>
                  <a:pt x="42" y="10"/>
                </a:lnTo>
                <a:lnTo>
                  <a:pt x="43" y="11"/>
                </a:lnTo>
                <a:lnTo>
                  <a:pt x="44" y="13"/>
                </a:lnTo>
                <a:lnTo>
                  <a:pt x="44" y="16"/>
                </a:lnTo>
                <a:lnTo>
                  <a:pt x="45" y="18"/>
                </a:lnTo>
                <a:lnTo>
                  <a:pt x="45" y="20"/>
                </a:lnTo>
                <a:lnTo>
                  <a:pt x="45" y="23"/>
                </a:lnTo>
                <a:lnTo>
                  <a:pt x="44" y="25"/>
                </a:lnTo>
                <a:lnTo>
                  <a:pt x="44" y="27"/>
                </a:lnTo>
                <a:lnTo>
                  <a:pt x="43" y="28"/>
                </a:lnTo>
                <a:lnTo>
                  <a:pt x="43" y="30"/>
                </a:lnTo>
                <a:lnTo>
                  <a:pt x="42" y="32"/>
                </a:lnTo>
                <a:lnTo>
                  <a:pt x="41" y="33"/>
                </a:lnTo>
                <a:lnTo>
                  <a:pt x="40" y="35"/>
                </a:lnTo>
                <a:lnTo>
                  <a:pt x="39" y="36"/>
                </a:lnTo>
                <a:lnTo>
                  <a:pt x="38" y="37"/>
                </a:lnTo>
                <a:lnTo>
                  <a:pt x="37" y="38"/>
                </a:lnTo>
                <a:lnTo>
                  <a:pt x="36" y="39"/>
                </a:lnTo>
                <a:lnTo>
                  <a:pt x="35" y="40"/>
                </a:lnTo>
                <a:lnTo>
                  <a:pt x="35" y="40"/>
                </a:lnTo>
                <a:lnTo>
                  <a:pt x="34" y="41"/>
                </a:lnTo>
                <a:lnTo>
                  <a:pt x="33" y="41"/>
                </a:lnTo>
                <a:lnTo>
                  <a:pt x="43" y="56"/>
                </a:lnTo>
                <a:lnTo>
                  <a:pt x="44" y="56"/>
                </a:lnTo>
                <a:lnTo>
                  <a:pt x="44" y="55"/>
                </a:lnTo>
                <a:lnTo>
                  <a:pt x="44" y="54"/>
                </a:lnTo>
                <a:lnTo>
                  <a:pt x="44" y="54"/>
                </a:lnTo>
                <a:lnTo>
                  <a:pt x="45" y="53"/>
                </a:lnTo>
                <a:lnTo>
                  <a:pt x="45" y="52"/>
                </a:lnTo>
                <a:lnTo>
                  <a:pt x="45" y="51"/>
                </a:lnTo>
                <a:lnTo>
                  <a:pt x="46" y="50"/>
                </a:lnTo>
                <a:lnTo>
                  <a:pt x="46" y="49"/>
                </a:lnTo>
                <a:lnTo>
                  <a:pt x="46" y="49"/>
                </a:lnTo>
                <a:lnTo>
                  <a:pt x="46" y="48"/>
                </a:lnTo>
                <a:lnTo>
                  <a:pt x="46" y="47"/>
                </a:lnTo>
                <a:lnTo>
                  <a:pt x="47" y="45"/>
                </a:lnTo>
                <a:lnTo>
                  <a:pt x="47" y="44"/>
                </a:lnTo>
                <a:lnTo>
                  <a:pt x="47" y="43"/>
                </a:lnTo>
                <a:lnTo>
                  <a:pt x="47" y="42"/>
                </a:lnTo>
                <a:lnTo>
                  <a:pt x="59" y="42"/>
                </a:lnTo>
                <a:lnTo>
                  <a:pt x="59" y="44"/>
                </a:lnTo>
                <a:lnTo>
                  <a:pt x="59" y="46"/>
                </a:lnTo>
                <a:lnTo>
                  <a:pt x="58" y="48"/>
                </a:lnTo>
                <a:lnTo>
                  <a:pt x="58" y="50"/>
                </a:lnTo>
                <a:lnTo>
                  <a:pt x="58" y="52"/>
                </a:lnTo>
                <a:lnTo>
                  <a:pt x="57" y="53"/>
                </a:lnTo>
                <a:lnTo>
                  <a:pt x="57" y="55"/>
                </a:lnTo>
                <a:lnTo>
                  <a:pt x="56" y="57"/>
                </a:lnTo>
                <a:lnTo>
                  <a:pt x="56" y="58"/>
                </a:lnTo>
                <a:lnTo>
                  <a:pt x="55" y="60"/>
                </a:lnTo>
                <a:lnTo>
                  <a:pt x="55" y="61"/>
                </a:lnTo>
                <a:lnTo>
                  <a:pt x="54" y="62"/>
                </a:lnTo>
                <a:lnTo>
                  <a:pt x="53" y="64"/>
                </a:lnTo>
                <a:lnTo>
                  <a:pt x="53" y="65"/>
                </a:lnTo>
                <a:lnTo>
                  <a:pt x="52" y="67"/>
                </a:lnTo>
                <a:lnTo>
                  <a:pt x="51" y="68"/>
                </a:lnTo>
                <a:lnTo>
                  <a:pt x="64" y="87"/>
                </a:lnTo>
                <a:close/>
                <a:moveTo>
                  <a:pt x="27" y="13"/>
                </a:moveTo>
                <a:lnTo>
                  <a:pt x="26" y="13"/>
                </a:lnTo>
                <a:lnTo>
                  <a:pt x="26" y="13"/>
                </a:lnTo>
                <a:lnTo>
                  <a:pt x="25" y="13"/>
                </a:lnTo>
                <a:lnTo>
                  <a:pt x="25" y="14"/>
                </a:lnTo>
                <a:lnTo>
                  <a:pt x="24" y="14"/>
                </a:lnTo>
                <a:lnTo>
                  <a:pt x="24" y="14"/>
                </a:lnTo>
                <a:lnTo>
                  <a:pt x="23" y="15"/>
                </a:lnTo>
                <a:lnTo>
                  <a:pt x="23" y="15"/>
                </a:lnTo>
                <a:lnTo>
                  <a:pt x="23" y="15"/>
                </a:lnTo>
                <a:lnTo>
                  <a:pt x="22" y="16"/>
                </a:lnTo>
                <a:lnTo>
                  <a:pt x="22" y="17"/>
                </a:lnTo>
                <a:lnTo>
                  <a:pt x="22" y="17"/>
                </a:lnTo>
                <a:lnTo>
                  <a:pt x="22" y="18"/>
                </a:lnTo>
                <a:lnTo>
                  <a:pt x="21" y="19"/>
                </a:lnTo>
                <a:lnTo>
                  <a:pt x="21" y="19"/>
                </a:lnTo>
                <a:lnTo>
                  <a:pt x="21" y="20"/>
                </a:lnTo>
                <a:lnTo>
                  <a:pt x="21" y="21"/>
                </a:lnTo>
                <a:lnTo>
                  <a:pt x="21" y="21"/>
                </a:lnTo>
                <a:lnTo>
                  <a:pt x="21" y="22"/>
                </a:lnTo>
                <a:lnTo>
                  <a:pt x="22" y="22"/>
                </a:lnTo>
                <a:lnTo>
                  <a:pt x="22" y="23"/>
                </a:lnTo>
                <a:lnTo>
                  <a:pt x="22" y="24"/>
                </a:lnTo>
                <a:lnTo>
                  <a:pt x="22" y="24"/>
                </a:lnTo>
                <a:lnTo>
                  <a:pt x="23" y="25"/>
                </a:lnTo>
                <a:lnTo>
                  <a:pt x="23" y="26"/>
                </a:lnTo>
                <a:lnTo>
                  <a:pt x="23" y="26"/>
                </a:lnTo>
                <a:lnTo>
                  <a:pt x="24" y="27"/>
                </a:lnTo>
                <a:lnTo>
                  <a:pt x="24" y="28"/>
                </a:lnTo>
                <a:lnTo>
                  <a:pt x="25" y="29"/>
                </a:lnTo>
                <a:lnTo>
                  <a:pt x="25" y="29"/>
                </a:lnTo>
                <a:lnTo>
                  <a:pt x="26" y="30"/>
                </a:lnTo>
                <a:lnTo>
                  <a:pt x="26" y="31"/>
                </a:lnTo>
                <a:lnTo>
                  <a:pt x="27" y="30"/>
                </a:lnTo>
                <a:lnTo>
                  <a:pt x="28" y="30"/>
                </a:lnTo>
                <a:lnTo>
                  <a:pt x="28" y="29"/>
                </a:lnTo>
                <a:lnTo>
                  <a:pt x="29" y="29"/>
                </a:lnTo>
                <a:lnTo>
                  <a:pt x="30" y="28"/>
                </a:lnTo>
                <a:lnTo>
                  <a:pt x="30" y="28"/>
                </a:lnTo>
                <a:lnTo>
                  <a:pt x="31" y="27"/>
                </a:lnTo>
                <a:lnTo>
                  <a:pt x="31" y="26"/>
                </a:lnTo>
                <a:lnTo>
                  <a:pt x="31" y="26"/>
                </a:lnTo>
                <a:lnTo>
                  <a:pt x="32" y="25"/>
                </a:lnTo>
                <a:lnTo>
                  <a:pt x="32" y="24"/>
                </a:lnTo>
                <a:lnTo>
                  <a:pt x="33" y="24"/>
                </a:lnTo>
                <a:lnTo>
                  <a:pt x="33" y="23"/>
                </a:lnTo>
                <a:lnTo>
                  <a:pt x="33" y="22"/>
                </a:lnTo>
                <a:lnTo>
                  <a:pt x="33" y="21"/>
                </a:lnTo>
                <a:lnTo>
                  <a:pt x="33" y="20"/>
                </a:lnTo>
                <a:lnTo>
                  <a:pt x="33" y="19"/>
                </a:lnTo>
                <a:lnTo>
                  <a:pt x="33" y="19"/>
                </a:lnTo>
                <a:lnTo>
                  <a:pt x="33" y="18"/>
                </a:lnTo>
                <a:lnTo>
                  <a:pt x="33" y="17"/>
                </a:lnTo>
                <a:lnTo>
                  <a:pt x="32" y="16"/>
                </a:lnTo>
                <a:lnTo>
                  <a:pt x="32" y="16"/>
                </a:lnTo>
                <a:lnTo>
                  <a:pt x="32" y="15"/>
                </a:lnTo>
                <a:lnTo>
                  <a:pt x="31" y="15"/>
                </a:lnTo>
                <a:lnTo>
                  <a:pt x="31" y="14"/>
                </a:lnTo>
                <a:lnTo>
                  <a:pt x="30" y="14"/>
                </a:lnTo>
                <a:lnTo>
                  <a:pt x="30" y="14"/>
                </a:lnTo>
                <a:lnTo>
                  <a:pt x="29" y="14"/>
                </a:lnTo>
                <a:lnTo>
                  <a:pt x="29" y="13"/>
                </a:lnTo>
                <a:lnTo>
                  <a:pt x="28" y="13"/>
                </a:lnTo>
                <a:lnTo>
                  <a:pt x="28" y="13"/>
                </a:lnTo>
                <a:lnTo>
                  <a:pt x="27" y="13"/>
                </a:lnTo>
                <a:close/>
                <a:moveTo>
                  <a:pt x="22" y="49"/>
                </a:moveTo>
                <a:lnTo>
                  <a:pt x="21" y="50"/>
                </a:lnTo>
                <a:lnTo>
                  <a:pt x="20" y="51"/>
                </a:lnTo>
                <a:lnTo>
                  <a:pt x="19" y="52"/>
                </a:lnTo>
                <a:lnTo>
                  <a:pt x="18" y="53"/>
                </a:lnTo>
                <a:lnTo>
                  <a:pt x="18" y="53"/>
                </a:lnTo>
                <a:lnTo>
                  <a:pt x="17" y="54"/>
                </a:lnTo>
                <a:lnTo>
                  <a:pt x="16" y="55"/>
                </a:lnTo>
                <a:lnTo>
                  <a:pt x="16" y="56"/>
                </a:lnTo>
                <a:lnTo>
                  <a:pt x="15" y="57"/>
                </a:lnTo>
                <a:lnTo>
                  <a:pt x="15" y="57"/>
                </a:lnTo>
                <a:lnTo>
                  <a:pt x="15" y="58"/>
                </a:lnTo>
                <a:lnTo>
                  <a:pt x="14" y="59"/>
                </a:lnTo>
                <a:lnTo>
                  <a:pt x="14" y="60"/>
                </a:lnTo>
                <a:lnTo>
                  <a:pt x="14" y="61"/>
                </a:lnTo>
                <a:lnTo>
                  <a:pt x="14" y="62"/>
                </a:lnTo>
                <a:lnTo>
                  <a:pt x="14" y="64"/>
                </a:lnTo>
                <a:lnTo>
                  <a:pt x="14" y="64"/>
                </a:lnTo>
                <a:lnTo>
                  <a:pt x="14" y="65"/>
                </a:lnTo>
                <a:lnTo>
                  <a:pt x="14" y="66"/>
                </a:lnTo>
                <a:lnTo>
                  <a:pt x="14" y="67"/>
                </a:lnTo>
                <a:lnTo>
                  <a:pt x="15" y="68"/>
                </a:lnTo>
                <a:lnTo>
                  <a:pt x="15" y="69"/>
                </a:lnTo>
                <a:lnTo>
                  <a:pt x="15" y="70"/>
                </a:lnTo>
                <a:lnTo>
                  <a:pt x="16" y="71"/>
                </a:lnTo>
                <a:lnTo>
                  <a:pt x="17" y="71"/>
                </a:lnTo>
                <a:lnTo>
                  <a:pt x="17" y="72"/>
                </a:lnTo>
                <a:lnTo>
                  <a:pt x="18" y="73"/>
                </a:lnTo>
                <a:lnTo>
                  <a:pt x="19" y="74"/>
                </a:lnTo>
                <a:lnTo>
                  <a:pt x="20" y="74"/>
                </a:lnTo>
                <a:lnTo>
                  <a:pt x="21" y="75"/>
                </a:lnTo>
                <a:lnTo>
                  <a:pt x="23" y="75"/>
                </a:lnTo>
                <a:lnTo>
                  <a:pt x="24" y="75"/>
                </a:lnTo>
                <a:lnTo>
                  <a:pt x="25" y="75"/>
                </a:lnTo>
                <a:lnTo>
                  <a:pt x="26" y="75"/>
                </a:lnTo>
                <a:lnTo>
                  <a:pt x="27" y="75"/>
                </a:lnTo>
                <a:lnTo>
                  <a:pt x="28" y="75"/>
                </a:lnTo>
                <a:lnTo>
                  <a:pt x="28" y="74"/>
                </a:lnTo>
                <a:lnTo>
                  <a:pt x="29" y="74"/>
                </a:lnTo>
                <a:lnTo>
                  <a:pt x="30" y="73"/>
                </a:lnTo>
                <a:lnTo>
                  <a:pt x="30" y="73"/>
                </a:lnTo>
                <a:lnTo>
                  <a:pt x="31" y="73"/>
                </a:lnTo>
                <a:lnTo>
                  <a:pt x="32" y="72"/>
                </a:lnTo>
                <a:lnTo>
                  <a:pt x="33" y="72"/>
                </a:lnTo>
                <a:lnTo>
                  <a:pt x="33" y="71"/>
                </a:lnTo>
                <a:lnTo>
                  <a:pt x="34" y="71"/>
                </a:lnTo>
                <a:lnTo>
                  <a:pt x="34" y="70"/>
                </a:lnTo>
                <a:lnTo>
                  <a:pt x="35" y="70"/>
                </a:lnTo>
                <a:lnTo>
                  <a:pt x="35" y="69"/>
                </a:lnTo>
                <a:lnTo>
                  <a:pt x="2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37" name="Freeform 233"/>
          <p:cNvSpPr>
            <a:spLocks/>
          </p:cNvSpPr>
          <p:nvPr/>
        </p:nvSpPr>
        <p:spPr bwMode="auto">
          <a:xfrm>
            <a:off x="1322388" y="2752725"/>
            <a:ext cx="101600" cy="146050"/>
          </a:xfrm>
          <a:custGeom>
            <a:avLst/>
            <a:gdLst>
              <a:gd name="T0" fmla="*/ 48 w 64"/>
              <a:gd name="T1" fmla="*/ 29 h 92"/>
              <a:gd name="T2" fmla="*/ 47 w 64"/>
              <a:gd name="T3" fmla="*/ 25 h 92"/>
              <a:gd name="T4" fmla="*/ 45 w 64"/>
              <a:gd name="T5" fmla="*/ 22 h 92"/>
              <a:gd name="T6" fmla="*/ 42 w 64"/>
              <a:gd name="T7" fmla="*/ 18 h 92"/>
              <a:gd name="T8" fmla="*/ 37 w 64"/>
              <a:gd name="T9" fmla="*/ 16 h 92"/>
              <a:gd name="T10" fmla="*/ 32 w 64"/>
              <a:gd name="T11" fmla="*/ 16 h 92"/>
              <a:gd name="T12" fmla="*/ 27 w 64"/>
              <a:gd name="T13" fmla="*/ 17 h 92"/>
              <a:gd name="T14" fmla="*/ 23 w 64"/>
              <a:gd name="T15" fmla="*/ 20 h 92"/>
              <a:gd name="T16" fmla="*/ 19 w 64"/>
              <a:gd name="T17" fmla="*/ 26 h 92"/>
              <a:gd name="T18" fmla="*/ 17 w 64"/>
              <a:gd name="T19" fmla="*/ 35 h 92"/>
              <a:gd name="T20" fmla="*/ 16 w 64"/>
              <a:gd name="T21" fmla="*/ 47 h 92"/>
              <a:gd name="T22" fmla="*/ 16 w 64"/>
              <a:gd name="T23" fmla="*/ 55 h 92"/>
              <a:gd name="T24" fmla="*/ 18 w 64"/>
              <a:gd name="T25" fmla="*/ 63 h 92"/>
              <a:gd name="T26" fmla="*/ 21 w 64"/>
              <a:gd name="T27" fmla="*/ 69 h 92"/>
              <a:gd name="T28" fmla="*/ 25 w 64"/>
              <a:gd name="T29" fmla="*/ 74 h 92"/>
              <a:gd name="T30" fmla="*/ 31 w 64"/>
              <a:gd name="T31" fmla="*/ 76 h 92"/>
              <a:gd name="T32" fmla="*/ 36 w 64"/>
              <a:gd name="T33" fmla="*/ 76 h 92"/>
              <a:gd name="T34" fmla="*/ 40 w 64"/>
              <a:gd name="T35" fmla="*/ 74 h 92"/>
              <a:gd name="T36" fmla="*/ 43 w 64"/>
              <a:gd name="T37" fmla="*/ 72 h 92"/>
              <a:gd name="T38" fmla="*/ 46 w 64"/>
              <a:gd name="T39" fmla="*/ 68 h 92"/>
              <a:gd name="T40" fmla="*/ 48 w 64"/>
              <a:gd name="T41" fmla="*/ 64 h 92"/>
              <a:gd name="T42" fmla="*/ 64 w 64"/>
              <a:gd name="T43" fmla="*/ 60 h 92"/>
              <a:gd name="T44" fmla="*/ 61 w 64"/>
              <a:gd name="T45" fmla="*/ 70 h 92"/>
              <a:gd name="T46" fmla="*/ 57 w 64"/>
              <a:gd name="T47" fmla="*/ 78 h 92"/>
              <a:gd name="T48" fmla="*/ 52 w 64"/>
              <a:gd name="T49" fmla="*/ 85 h 92"/>
              <a:gd name="T50" fmla="*/ 45 w 64"/>
              <a:gd name="T51" fmla="*/ 89 h 92"/>
              <a:gd name="T52" fmla="*/ 36 w 64"/>
              <a:gd name="T53" fmla="*/ 92 h 92"/>
              <a:gd name="T54" fmla="*/ 26 w 64"/>
              <a:gd name="T55" fmla="*/ 91 h 92"/>
              <a:gd name="T56" fmla="*/ 17 w 64"/>
              <a:gd name="T57" fmla="*/ 87 h 92"/>
              <a:gd name="T58" fmla="*/ 10 w 64"/>
              <a:gd name="T59" fmla="*/ 80 h 92"/>
              <a:gd name="T60" fmla="*/ 4 w 64"/>
              <a:gd name="T61" fmla="*/ 70 h 92"/>
              <a:gd name="T62" fmla="*/ 1 w 64"/>
              <a:gd name="T63" fmla="*/ 57 h 92"/>
              <a:gd name="T64" fmla="*/ 1 w 64"/>
              <a:gd name="T65" fmla="*/ 41 h 92"/>
              <a:gd name="T66" fmla="*/ 3 w 64"/>
              <a:gd name="T67" fmla="*/ 26 h 92"/>
              <a:gd name="T68" fmla="*/ 8 w 64"/>
              <a:gd name="T69" fmla="*/ 15 h 92"/>
              <a:gd name="T70" fmla="*/ 15 w 64"/>
              <a:gd name="T71" fmla="*/ 7 h 92"/>
              <a:gd name="T72" fmla="*/ 23 w 64"/>
              <a:gd name="T73" fmla="*/ 2 h 92"/>
              <a:gd name="T74" fmla="*/ 33 w 64"/>
              <a:gd name="T75" fmla="*/ 0 h 92"/>
              <a:gd name="T76" fmla="*/ 44 w 64"/>
              <a:gd name="T77" fmla="*/ 2 h 92"/>
              <a:gd name="T78" fmla="*/ 52 w 64"/>
              <a:gd name="T79" fmla="*/ 7 h 92"/>
              <a:gd name="T80" fmla="*/ 58 w 64"/>
              <a:gd name="T81" fmla="*/ 13 h 92"/>
              <a:gd name="T82" fmla="*/ 61 w 64"/>
              <a:gd name="T83" fmla="*/ 21 h 92"/>
              <a:gd name="T84" fmla="*/ 63 w 64"/>
              <a:gd name="T85" fmla="*/ 2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92">
                <a:moveTo>
                  <a:pt x="49" y="31"/>
                </a:moveTo>
                <a:lnTo>
                  <a:pt x="49" y="30"/>
                </a:lnTo>
                <a:lnTo>
                  <a:pt x="48" y="29"/>
                </a:lnTo>
                <a:lnTo>
                  <a:pt x="48" y="28"/>
                </a:lnTo>
                <a:lnTo>
                  <a:pt x="48" y="26"/>
                </a:lnTo>
                <a:lnTo>
                  <a:pt x="47" y="25"/>
                </a:lnTo>
                <a:lnTo>
                  <a:pt x="47" y="24"/>
                </a:lnTo>
                <a:lnTo>
                  <a:pt x="46" y="23"/>
                </a:lnTo>
                <a:lnTo>
                  <a:pt x="45" y="22"/>
                </a:lnTo>
                <a:lnTo>
                  <a:pt x="44" y="20"/>
                </a:lnTo>
                <a:lnTo>
                  <a:pt x="43" y="19"/>
                </a:lnTo>
                <a:lnTo>
                  <a:pt x="42" y="18"/>
                </a:lnTo>
                <a:lnTo>
                  <a:pt x="41" y="18"/>
                </a:lnTo>
                <a:lnTo>
                  <a:pt x="39" y="17"/>
                </a:lnTo>
                <a:lnTo>
                  <a:pt x="37" y="16"/>
                </a:lnTo>
                <a:lnTo>
                  <a:pt x="35" y="16"/>
                </a:lnTo>
                <a:lnTo>
                  <a:pt x="33" y="16"/>
                </a:lnTo>
                <a:lnTo>
                  <a:pt x="32" y="16"/>
                </a:lnTo>
                <a:lnTo>
                  <a:pt x="30" y="16"/>
                </a:lnTo>
                <a:lnTo>
                  <a:pt x="29" y="17"/>
                </a:lnTo>
                <a:lnTo>
                  <a:pt x="27" y="17"/>
                </a:lnTo>
                <a:lnTo>
                  <a:pt x="26" y="18"/>
                </a:lnTo>
                <a:lnTo>
                  <a:pt x="24" y="19"/>
                </a:lnTo>
                <a:lnTo>
                  <a:pt x="23" y="20"/>
                </a:lnTo>
                <a:lnTo>
                  <a:pt x="22" y="22"/>
                </a:lnTo>
                <a:lnTo>
                  <a:pt x="20" y="24"/>
                </a:lnTo>
                <a:lnTo>
                  <a:pt x="19" y="26"/>
                </a:lnTo>
                <a:lnTo>
                  <a:pt x="18" y="29"/>
                </a:lnTo>
                <a:lnTo>
                  <a:pt x="17" y="31"/>
                </a:lnTo>
                <a:lnTo>
                  <a:pt x="17" y="35"/>
                </a:lnTo>
                <a:lnTo>
                  <a:pt x="16" y="38"/>
                </a:lnTo>
                <a:lnTo>
                  <a:pt x="16" y="42"/>
                </a:lnTo>
                <a:lnTo>
                  <a:pt x="16" y="47"/>
                </a:lnTo>
                <a:lnTo>
                  <a:pt x="16" y="49"/>
                </a:lnTo>
                <a:lnTo>
                  <a:pt x="16" y="52"/>
                </a:lnTo>
                <a:lnTo>
                  <a:pt x="16" y="55"/>
                </a:lnTo>
                <a:lnTo>
                  <a:pt x="16" y="58"/>
                </a:lnTo>
                <a:lnTo>
                  <a:pt x="17" y="60"/>
                </a:lnTo>
                <a:lnTo>
                  <a:pt x="18" y="63"/>
                </a:lnTo>
                <a:lnTo>
                  <a:pt x="19" y="65"/>
                </a:lnTo>
                <a:lnTo>
                  <a:pt x="20" y="67"/>
                </a:lnTo>
                <a:lnTo>
                  <a:pt x="21" y="69"/>
                </a:lnTo>
                <a:lnTo>
                  <a:pt x="22" y="71"/>
                </a:lnTo>
                <a:lnTo>
                  <a:pt x="23" y="72"/>
                </a:lnTo>
                <a:lnTo>
                  <a:pt x="25" y="74"/>
                </a:lnTo>
                <a:lnTo>
                  <a:pt x="27" y="75"/>
                </a:lnTo>
                <a:lnTo>
                  <a:pt x="29" y="75"/>
                </a:lnTo>
                <a:lnTo>
                  <a:pt x="31" y="76"/>
                </a:lnTo>
                <a:lnTo>
                  <a:pt x="33" y="76"/>
                </a:lnTo>
                <a:lnTo>
                  <a:pt x="34" y="76"/>
                </a:lnTo>
                <a:lnTo>
                  <a:pt x="36" y="76"/>
                </a:lnTo>
                <a:lnTo>
                  <a:pt x="37" y="76"/>
                </a:lnTo>
                <a:lnTo>
                  <a:pt x="39" y="75"/>
                </a:lnTo>
                <a:lnTo>
                  <a:pt x="40" y="74"/>
                </a:lnTo>
                <a:lnTo>
                  <a:pt x="41" y="74"/>
                </a:lnTo>
                <a:lnTo>
                  <a:pt x="42" y="73"/>
                </a:lnTo>
                <a:lnTo>
                  <a:pt x="43" y="72"/>
                </a:lnTo>
                <a:lnTo>
                  <a:pt x="44" y="71"/>
                </a:lnTo>
                <a:lnTo>
                  <a:pt x="45" y="70"/>
                </a:lnTo>
                <a:lnTo>
                  <a:pt x="46" y="68"/>
                </a:lnTo>
                <a:lnTo>
                  <a:pt x="47" y="67"/>
                </a:lnTo>
                <a:lnTo>
                  <a:pt x="47" y="65"/>
                </a:lnTo>
                <a:lnTo>
                  <a:pt x="48" y="64"/>
                </a:lnTo>
                <a:lnTo>
                  <a:pt x="48" y="62"/>
                </a:lnTo>
                <a:lnTo>
                  <a:pt x="49" y="60"/>
                </a:lnTo>
                <a:lnTo>
                  <a:pt x="64" y="60"/>
                </a:lnTo>
                <a:lnTo>
                  <a:pt x="63" y="63"/>
                </a:lnTo>
                <a:lnTo>
                  <a:pt x="62" y="66"/>
                </a:lnTo>
                <a:lnTo>
                  <a:pt x="61" y="70"/>
                </a:lnTo>
                <a:lnTo>
                  <a:pt x="60" y="73"/>
                </a:lnTo>
                <a:lnTo>
                  <a:pt x="59" y="76"/>
                </a:lnTo>
                <a:lnTo>
                  <a:pt x="57" y="78"/>
                </a:lnTo>
                <a:lnTo>
                  <a:pt x="55" y="81"/>
                </a:lnTo>
                <a:lnTo>
                  <a:pt x="54" y="83"/>
                </a:lnTo>
                <a:lnTo>
                  <a:pt x="52" y="85"/>
                </a:lnTo>
                <a:lnTo>
                  <a:pt x="50" y="87"/>
                </a:lnTo>
                <a:lnTo>
                  <a:pt x="47" y="88"/>
                </a:lnTo>
                <a:lnTo>
                  <a:pt x="45" y="89"/>
                </a:lnTo>
                <a:lnTo>
                  <a:pt x="42" y="90"/>
                </a:lnTo>
                <a:lnTo>
                  <a:pt x="39" y="91"/>
                </a:lnTo>
                <a:lnTo>
                  <a:pt x="36" y="92"/>
                </a:lnTo>
                <a:lnTo>
                  <a:pt x="33" y="92"/>
                </a:lnTo>
                <a:lnTo>
                  <a:pt x="29" y="92"/>
                </a:lnTo>
                <a:lnTo>
                  <a:pt x="26" y="91"/>
                </a:lnTo>
                <a:lnTo>
                  <a:pt x="23" y="90"/>
                </a:lnTo>
                <a:lnTo>
                  <a:pt x="20" y="89"/>
                </a:lnTo>
                <a:lnTo>
                  <a:pt x="17" y="87"/>
                </a:lnTo>
                <a:lnTo>
                  <a:pt x="14" y="85"/>
                </a:lnTo>
                <a:lnTo>
                  <a:pt x="12" y="83"/>
                </a:lnTo>
                <a:lnTo>
                  <a:pt x="10" y="80"/>
                </a:lnTo>
                <a:lnTo>
                  <a:pt x="8" y="77"/>
                </a:lnTo>
                <a:lnTo>
                  <a:pt x="6" y="74"/>
                </a:lnTo>
                <a:lnTo>
                  <a:pt x="4" y="70"/>
                </a:lnTo>
                <a:lnTo>
                  <a:pt x="3" y="66"/>
                </a:lnTo>
                <a:lnTo>
                  <a:pt x="2" y="62"/>
                </a:lnTo>
                <a:lnTo>
                  <a:pt x="1" y="57"/>
                </a:lnTo>
                <a:lnTo>
                  <a:pt x="1" y="52"/>
                </a:lnTo>
                <a:lnTo>
                  <a:pt x="0" y="46"/>
                </a:lnTo>
                <a:lnTo>
                  <a:pt x="1" y="41"/>
                </a:lnTo>
                <a:lnTo>
                  <a:pt x="1" y="36"/>
                </a:lnTo>
                <a:lnTo>
                  <a:pt x="2" y="31"/>
                </a:lnTo>
                <a:lnTo>
                  <a:pt x="3" y="26"/>
                </a:lnTo>
                <a:lnTo>
                  <a:pt x="4" y="22"/>
                </a:lnTo>
                <a:lnTo>
                  <a:pt x="6" y="18"/>
                </a:lnTo>
                <a:lnTo>
                  <a:pt x="8" y="15"/>
                </a:lnTo>
                <a:lnTo>
                  <a:pt x="10" y="12"/>
                </a:lnTo>
                <a:lnTo>
                  <a:pt x="12" y="9"/>
                </a:lnTo>
                <a:lnTo>
                  <a:pt x="15" y="7"/>
                </a:lnTo>
                <a:lnTo>
                  <a:pt x="17" y="5"/>
                </a:lnTo>
                <a:lnTo>
                  <a:pt x="20" y="3"/>
                </a:lnTo>
                <a:lnTo>
                  <a:pt x="23" y="2"/>
                </a:lnTo>
                <a:lnTo>
                  <a:pt x="26" y="1"/>
                </a:lnTo>
                <a:lnTo>
                  <a:pt x="30" y="1"/>
                </a:lnTo>
                <a:lnTo>
                  <a:pt x="33" y="0"/>
                </a:lnTo>
                <a:lnTo>
                  <a:pt x="37" y="1"/>
                </a:lnTo>
                <a:lnTo>
                  <a:pt x="40" y="1"/>
                </a:lnTo>
                <a:lnTo>
                  <a:pt x="44" y="2"/>
                </a:lnTo>
                <a:lnTo>
                  <a:pt x="47" y="3"/>
                </a:lnTo>
                <a:lnTo>
                  <a:pt x="49" y="5"/>
                </a:lnTo>
                <a:lnTo>
                  <a:pt x="52" y="7"/>
                </a:lnTo>
                <a:lnTo>
                  <a:pt x="54" y="9"/>
                </a:lnTo>
                <a:lnTo>
                  <a:pt x="56" y="11"/>
                </a:lnTo>
                <a:lnTo>
                  <a:pt x="58" y="13"/>
                </a:lnTo>
                <a:lnTo>
                  <a:pt x="59" y="16"/>
                </a:lnTo>
                <a:lnTo>
                  <a:pt x="60" y="18"/>
                </a:lnTo>
                <a:lnTo>
                  <a:pt x="61" y="21"/>
                </a:lnTo>
                <a:lnTo>
                  <a:pt x="62" y="23"/>
                </a:lnTo>
                <a:lnTo>
                  <a:pt x="63" y="26"/>
                </a:lnTo>
                <a:lnTo>
                  <a:pt x="63" y="29"/>
                </a:lnTo>
                <a:lnTo>
                  <a:pt x="64" y="31"/>
                </a:ln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38" name="Freeform 234"/>
          <p:cNvSpPr>
            <a:spLocks noEditPoints="1"/>
          </p:cNvSpPr>
          <p:nvPr/>
        </p:nvSpPr>
        <p:spPr bwMode="auto">
          <a:xfrm>
            <a:off x="1435100" y="2789238"/>
            <a:ext cx="84138" cy="107950"/>
          </a:xfrm>
          <a:custGeom>
            <a:avLst/>
            <a:gdLst>
              <a:gd name="T0" fmla="*/ 21 w 53"/>
              <a:gd name="T1" fmla="*/ 68 h 68"/>
              <a:gd name="T2" fmla="*/ 14 w 53"/>
              <a:gd name="T3" fmla="*/ 65 h 68"/>
              <a:gd name="T4" fmla="*/ 8 w 53"/>
              <a:gd name="T5" fmla="*/ 60 h 68"/>
              <a:gd name="T6" fmla="*/ 3 w 53"/>
              <a:gd name="T7" fmla="*/ 52 h 68"/>
              <a:gd name="T8" fmla="*/ 0 w 53"/>
              <a:gd name="T9" fmla="*/ 42 h 68"/>
              <a:gd name="T10" fmla="*/ 0 w 53"/>
              <a:gd name="T11" fmla="*/ 30 h 68"/>
              <a:gd name="T12" fmla="*/ 2 w 53"/>
              <a:gd name="T13" fmla="*/ 19 h 68"/>
              <a:gd name="T14" fmla="*/ 6 w 53"/>
              <a:gd name="T15" fmla="*/ 11 h 68"/>
              <a:gd name="T16" fmla="*/ 12 w 53"/>
              <a:gd name="T17" fmla="*/ 5 h 68"/>
              <a:gd name="T18" fmla="*/ 19 w 53"/>
              <a:gd name="T19" fmla="*/ 2 h 68"/>
              <a:gd name="T20" fmla="*/ 27 w 53"/>
              <a:gd name="T21" fmla="*/ 0 h 68"/>
              <a:gd name="T22" fmla="*/ 34 w 53"/>
              <a:gd name="T23" fmla="*/ 2 h 68"/>
              <a:gd name="T24" fmla="*/ 41 w 53"/>
              <a:gd name="T25" fmla="*/ 5 h 68"/>
              <a:gd name="T26" fmla="*/ 47 w 53"/>
              <a:gd name="T27" fmla="*/ 11 h 68"/>
              <a:gd name="T28" fmla="*/ 51 w 53"/>
              <a:gd name="T29" fmla="*/ 19 h 68"/>
              <a:gd name="T30" fmla="*/ 53 w 53"/>
              <a:gd name="T31" fmla="*/ 30 h 68"/>
              <a:gd name="T32" fmla="*/ 53 w 53"/>
              <a:gd name="T33" fmla="*/ 42 h 68"/>
              <a:gd name="T34" fmla="*/ 50 w 53"/>
              <a:gd name="T35" fmla="*/ 52 h 68"/>
              <a:gd name="T36" fmla="*/ 45 w 53"/>
              <a:gd name="T37" fmla="*/ 60 h 68"/>
              <a:gd name="T38" fmla="*/ 39 w 53"/>
              <a:gd name="T39" fmla="*/ 65 h 68"/>
              <a:gd name="T40" fmla="*/ 32 w 53"/>
              <a:gd name="T41" fmla="*/ 68 h 68"/>
              <a:gd name="T42" fmla="*/ 27 w 53"/>
              <a:gd name="T43" fmla="*/ 15 h 68"/>
              <a:gd name="T44" fmla="*/ 21 w 53"/>
              <a:gd name="T45" fmla="*/ 16 h 68"/>
              <a:gd name="T46" fmla="*/ 18 w 53"/>
              <a:gd name="T47" fmla="*/ 19 h 68"/>
              <a:gd name="T48" fmla="*/ 16 w 53"/>
              <a:gd name="T49" fmla="*/ 23 h 68"/>
              <a:gd name="T50" fmla="*/ 14 w 53"/>
              <a:gd name="T51" fmla="*/ 28 h 68"/>
              <a:gd name="T52" fmla="*/ 14 w 53"/>
              <a:gd name="T53" fmla="*/ 33 h 68"/>
              <a:gd name="T54" fmla="*/ 14 w 53"/>
              <a:gd name="T55" fmla="*/ 37 h 68"/>
              <a:gd name="T56" fmla="*/ 15 w 53"/>
              <a:gd name="T57" fmla="*/ 42 h 68"/>
              <a:gd name="T58" fmla="*/ 16 w 53"/>
              <a:gd name="T59" fmla="*/ 47 h 68"/>
              <a:gd name="T60" fmla="*/ 19 w 53"/>
              <a:gd name="T61" fmla="*/ 51 h 68"/>
              <a:gd name="T62" fmla="*/ 23 w 53"/>
              <a:gd name="T63" fmla="*/ 53 h 68"/>
              <a:gd name="T64" fmla="*/ 29 w 53"/>
              <a:gd name="T65" fmla="*/ 54 h 68"/>
              <a:gd name="T66" fmla="*/ 33 w 53"/>
              <a:gd name="T67" fmla="*/ 52 h 68"/>
              <a:gd name="T68" fmla="*/ 36 w 53"/>
              <a:gd name="T69" fmla="*/ 49 h 68"/>
              <a:gd name="T70" fmla="*/ 38 w 53"/>
              <a:gd name="T71" fmla="*/ 44 h 68"/>
              <a:gd name="T72" fmla="*/ 39 w 53"/>
              <a:gd name="T73" fmla="*/ 39 h 68"/>
              <a:gd name="T74" fmla="*/ 39 w 53"/>
              <a:gd name="T75" fmla="*/ 34 h 68"/>
              <a:gd name="T76" fmla="*/ 39 w 53"/>
              <a:gd name="T77" fmla="*/ 29 h 68"/>
              <a:gd name="T78" fmla="*/ 38 w 53"/>
              <a:gd name="T79" fmla="*/ 24 h 68"/>
              <a:gd name="T80" fmla="*/ 36 w 53"/>
              <a:gd name="T81" fmla="*/ 20 h 68"/>
              <a:gd name="T82" fmla="*/ 33 w 53"/>
              <a:gd name="T83" fmla="*/ 17 h 68"/>
              <a:gd name="T84" fmla="*/ 29 w 53"/>
              <a:gd name="T85"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8">
                <a:moveTo>
                  <a:pt x="27" y="68"/>
                </a:moveTo>
                <a:lnTo>
                  <a:pt x="24" y="68"/>
                </a:lnTo>
                <a:lnTo>
                  <a:pt x="21" y="68"/>
                </a:lnTo>
                <a:lnTo>
                  <a:pt x="19" y="67"/>
                </a:lnTo>
                <a:lnTo>
                  <a:pt x="16" y="66"/>
                </a:lnTo>
                <a:lnTo>
                  <a:pt x="14" y="65"/>
                </a:lnTo>
                <a:lnTo>
                  <a:pt x="12" y="64"/>
                </a:lnTo>
                <a:lnTo>
                  <a:pt x="10" y="62"/>
                </a:lnTo>
                <a:lnTo>
                  <a:pt x="8" y="60"/>
                </a:lnTo>
                <a:lnTo>
                  <a:pt x="6" y="58"/>
                </a:lnTo>
                <a:lnTo>
                  <a:pt x="5" y="55"/>
                </a:lnTo>
                <a:lnTo>
                  <a:pt x="3" y="52"/>
                </a:lnTo>
                <a:lnTo>
                  <a:pt x="2" y="49"/>
                </a:lnTo>
                <a:lnTo>
                  <a:pt x="1" y="46"/>
                </a:lnTo>
                <a:lnTo>
                  <a:pt x="0" y="42"/>
                </a:lnTo>
                <a:lnTo>
                  <a:pt x="0" y="39"/>
                </a:lnTo>
                <a:lnTo>
                  <a:pt x="0" y="34"/>
                </a:lnTo>
                <a:lnTo>
                  <a:pt x="0" y="30"/>
                </a:lnTo>
                <a:lnTo>
                  <a:pt x="0" y="26"/>
                </a:lnTo>
                <a:lnTo>
                  <a:pt x="1" y="23"/>
                </a:lnTo>
                <a:lnTo>
                  <a:pt x="2" y="19"/>
                </a:lnTo>
                <a:lnTo>
                  <a:pt x="3" y="16"/>
                </a:lnTo>
                <a:lnTo>
                  <a:pt x="5" y="13"/>
                </a:lnTo>
                <a:lnTo>
                  <a:pt x="6" y="11"/>
                </a:lnTo>
                <a:lnTo>
                  <a:pt x="8" y="9"/>
                </a:lnTo>
                <a:lnTo>
                  <a:pt x="10" y="7"/>
                </a:lnTo>
                <a:lnTo>
                  <a:pt x="12" y="5"/>
                </a:lnTo>
                <a:lnTo>
                  <a:pt x="14" y="4"/>
                </a:lnTo>
                <a:lnTo>
                  <a:pt x="16" y="2"/>
                </a:lnTo>
                <a:lnTo>
                  <a:pt x="19" y="2"/>
                </a:lnTo>
                <a:lnTo>
                  <a:pt x="21" y="1"/>
                </a:lnTo>
                <a:lnTo>
                  <a:pt x="24" y="0"/>
                </a:lnTo>
                <a:lnTo>
                  <a:pt x="27" y="0"/>
                </a:lnTo>
                <a:lnTo>
                  <a:pt x="29" y="0"/>
                </a:lnTo>
                <a:lnTo>
                  <a:pt x="32" y="1"/>
                </a:lnTo>
                <a:lnTo>
                  <a:pt x="34" y="2"/>
                </a:lnTo>
                <a:lnTo>
                  <a:pt x="37" y="2"/>
                </a:lnTo>
                <a:lnTo>
                  <a:pt x="39" y="4"/>
                </a:lnTo>
                <a:lnTo>
                  <a:pt x="41" y="5"/>
                </a:lnTo>
                <a:lnTo>
                  <a:pt x="43" y="7"/>
                </a:lnTo>
                <a:lnTo>
                  <a:pt x="45" y="9"/>
                </a:lnTo>
                <a:lnTo>
                  <a:pt x="47" y="11"/>
                </a:lnTo>
                <a:lnTo>
                  <a:pt x="49" y="13"/>
                </a:lnTo>
                <a:lnTo>
                  <a:pt x="50" y="16"/>
                </a:lnTo>
                <a:lnTo>
                  <a:pt x="51" y="19"/>
                </a:lnTo>
                <a:lnTo>
                  <a:pt x="52" y="23"/>
                </a:lnTo>
                <a:lnTo>
                  <a:pt x="53" y="26"/>
                </a:lnTo>
                <a:lnTo>
                  <a:pt x="53" y="30"/>
                </a:lnTo>
                <a:lnTo>
                  <a:pt x="53" y="34"/>
                </a:lnTo>
                <a:lnTo>
                  <a:pt x="53" y="39"/>
                </a:lnTo>
                <a:lnTo>
                  <a:pt x="53" y="42"/>
                </a:lnTo>
                <a:lnTo>
                  <a:pt x="52" y="46"/>
                </a:lnTo>
                <a:lnTo>
                  <a:pt x="51" y="49"/>
                </a:lnTo>
                <a:lnTo>
                  <a:pt x="50" y="52"/>
                </a:lnTo>
                <a:lnTo>
                  <a:pt x="49" y="55"/>
                </a:lnTo>
                <a:lnTo>
                  <a:pt x="47" y="58"/>
                </a:lnTo>
                <a:lnTo>
                  <a:pt x="45" y="60"/>
                </a:lnTo>
                <a:lnTo>
                  <a:pt x="43" y="62"/>
                </a:lnTo>
                <a:lnTo>
                  <a:pt x="41" y="64"/>
                </a:lnTo>
                <a:lnTo>
                  <a:pt x="39" y="65"/>
                </a:lnTo>
                <a:lnTo>
                  <a:pt x="37" y="66"/>
                </a:lnTo>
                <a:lnTo>
                  <a:pt x="34" y="67"/>
                </a:lnTo>
                <a:lnTo>
                  <a:pt x="32" y="68"/>
                </a:lnTo>
                <a:lnTo>
                  <a:pt x="29" y="68"/>
                </a:lnTo>
                <a:lnTo>
                  <a:pt x="27" y="68"/>
                </a:lnTo>
                <a:close/>
                <a:moveTo>
                  <a:pt x="27" y="15"/>
                </a:moveTo>
                <a:lnTo>
                  <a:pt x="25" y="15"/>
                </a:lnTo>
                <a:lnTo>
                  <a:pt x="23" y="15"/>
                </a:lnTo>
                <a:lnTo>
                  <a:pt x="21" y="16"/>
                </a:lnTo>
                <a:lnTo>
                  <a:pt x="20" y="17"/>
                </a:lnTo>
                <a:lnTo>
                  <a:pt x="19" y="18"/>
                </a:lnTo>
                <a:lnTo>
                  <a:pt x="18" y="19"/>
                </a:lnTo>
                <a:lnTo>
                  <a:pt x="17" y="20"/>
                </a:lnTo>
                <a:lnTo>
                  <a:pt x="16" y="21"/>
                </a:lnTo>
                <a:lnTo>
                  <a:pt x="16" y="23"/>
                </a:lnTo>
                <a:lnTo>
                  <a:pt x="15" y="24"/>
                </a:lnTo>
                <a:lnTo>
                  <a:pt x="15" y="26"/>
                </a:lnTo>
                <a:lnTo>
                  <a:pt x="14" y="28"/>
                </a:lnTo>
                <a:lnTo>
                  <a:pt x="14" y="29"/>
                </a:lnTo>
                <a:lnTo>
                  <a:pt x="14" y="31"/>
                </a:lnTo>
                <a:lnTo>
                  <a:pt x="14" y="33"/>
                </a:lnTo>
                <a:lnTo>
                  <a:pt x="14" y="34"/>
                </a:lnTo>
                <a:lnTo>
                  <a:pt x="14" y="36"/>
                </a:lnTo>
                <a:lnTo>
                  <a:pt x="14" y="37"/>
                </a:lnTo>
                <a:lnTo>
                  <a:pt x="14" y="39"/>
                </a:lnTo>
                <a:lnTo>
                  <a:pt x="14" y="41"/>
                </a:lnTo>
                <a:lnTo>
                  <a:pt x="15" y="42"/>
                </a:lnTo>
                <a:lnTo>
                  <a:pt x="15" y="44"/>
                </a:lnTo>
                <a:lnTo>
                  <a:pt x="16" y="46"/>
                </a:lnTo>
                <a:lnTo>
                  <a:pt x="16" y="47"/>
                </a:lnTo>
                <a:lnTo>
                  <a:pt x="17" y="49"/>
                </a:lnTo>
                <a:lnTo>
                  <a:pt x="18" y="50"/>
                </a:lnTo>
                <a:lnTo>
                  <a:pt x="19" y="51"/>
                </a:lnTo>
                <a:lnTo>
                  <a:pt x="20" y="52"/>
                </a:lnTo>
                <a:lnTo>
                  <a:pt x="21" y="53"/>
                </a:lnTo>
                <a:lnTo>
                  <a:pt x="23" y="53"/>
                </a:lnTo>
                <a:lnTo>
                  <a:pt x="25" y="54"/>
                </a:lnTo>
                <a:lnTo>
                  <a:pt x="27" y="54"/>
                </a:lnTo>
                <a:lnTo>
                  <a:pt x="29" y="54"/>
                </a:lnTo>
                <a:lnTo>
                  <a:pt x="30" y="53"/>
                </a:lnTo>
                <a:lnTo>
                  <a:pt x="32" y="53"/>
                </a:lnTo>
                <a:lnTo>
                  <a:pt x="33" y="52"/>
                </a:lnTo>
                <a:lnTo>
                  <a:pt x="34" y="51"/>
                </a:lnTo>
                <a:lnTo>
                  <a:pt x="35" y="50"/>
                </a:lnTo>
                <a:lnTo>
                  <a:pt x="36" y="49"/>
                </a:lnTo>
                <a:lnTo>
                  <a:pt x="37" y="47"/>
                </a:lnTo>
                <a:lnTo>
                  <a:pt x="37" y="46"/>
                </a:lnTo>
                <a:lnTo>
                  <a:pt x="38" y="44"/>
                </a:lnTo>
                <a:lnTo>
                  <a:pt x="38" y="42"/>
                </a:lnTo>
                <a:lnTo>
                  <a:pt x="39" y="41"/>
                </a:lnTo>
                <a:lnTo>
                  <a:pt x="39" y="39"/>
                </a:lnTo>
                <a:lnTo>
                  <a:pt x="39" y="37"/>
                </a:lnTo>
                <a:lnTo>
                  <a:pt x="39" y="36"/>
                </a:lnTo>
                <a:lnTo>
                  <a:pt x="39" y="34"/>
                </a:lnTo>
                <a:lnTo>
                  <a:pt x="39" y="33"/>
                </a:lnTo>
                <a:lnTo>
                  <a:pt x="39" y="31"/>
                </a:lnTo>
                <a:lnTo>
                  <a:pt x="39" y="29"/>
                </a:lnTo>
                <a:lnTo>
                  <a:pt x="39" y="28"/>
                </a:lnTo>
                <a:lnTo>
                  <a:pt x="38" y="26"/>
                </a:lnTo>
                <a:lnTo>
                  <a:pt x="38" y="24"/>
                </a:lnTo>
                <a:lnTo>
                  <a:pt x="37" y="23"/>
                </a:lnTo>
                <a:lnTo>
                  <a:pt x="37" y="21"/>
                </a:lnTo>
                <a:lnTo>
                  <a:pt x="36" y="20"/>
                </a:lnTo>
                <a:lnTo>
                  <a:pt x="35" y="19"/>
                </a:lnTo>
                <a:lnTo>
                  <a:pt x="34" y="18"/>
                </a:lnTo>
                <a:lnTo>
                  <a:pt x="33" y="17"/>
                </a:lnTo>
                <a:lnTo>
                  <a:pt x="32" y="16"/>
                </a:lnTo>
                <a:lnTo>
                  <a:pt x="30" y="15"/>
                </a:lnTo>
                <a:lnTo>
                  <a:pt x="29" y="15"/>
                </a:lnTo>
                <a:lnTo>
                  <a:pt x="2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39" name="Freeform 235"/>
          <p:cNvSpPr>
            <a:spLocks/>
          </p:cNvSpPr>
          <p:nvPr/>
        </p:nvSpPr>
        <p:spPr bwMode="auto">
          <a:xfrm>
            <a:off x="1535113" y="2789238"/>
            <a:ext cx="119062" cy="106362"/>
          </a:xfrm>
          <a:custGeom>
            <a:avLst/>
            <a:gdLst>
              <a:gd name="T0" fmla="*/ 61 w 75"/>
              <a:gd name="T1" fmla="*/ 27 h 67"/>
              <a:gd name="T2" fmla="*/ 61 w 75"/>
              <a:gd name="T3" fmla="*/ 23 h 67"/>
              <a:gd name="T4" fmla="*/ 60 w 75"/>
              <a:gd name="T5" fmla="*/ 19 h 67"/>
              <a:gd name="T6" fmla="*/ 59 w 75"/>
              <a:gd name="T7" fmla="*/ 17 h 67"/>
              <a:gd name="T8" fmla="*/ 57 w 75"/>
              <a:gd name="T9" fmla="*/ 15 h 67"/>
              <a:gd name="T10" fmla="*/ 55 w 75"/>
              <a:gd name="T11" fmla="*/ 15 h 67"/>
              <a:gd name="T12" fmla="*/ 51 w 75"/>
              <a:gd name="T13" fmla="*/ 15 h 67"/>
              <a:gd name="T14" fmla="*/ 49 w 75"/>
              <a:gd name="T15" fmla="*/ 16 h 67"/>
              <a:gd name="T16" fmla="*/ 47 w 75"/>
              <a:gd name="T17" fmla="*/ 18 h 67"/>
              <a:gd name="T18" fmla="*/ 45 w 75"/>
              <a:gd name="T19" fmla="*/ 22 h 67"/>
              <a:gd name="T20" fmla="*/ 45 w 75"/>
              <a:gd name="T21" fmla="*/ 25 h 67"/>
              <a:gd name="T22" fmla="*/ 45 w 75"/>
              <a:gd name="T23" fmla="*/ 67 h 67"/>
              <a:gd name="T24" fmla="*/ 31 w 75"/>
              <a:gd name="T25" fmla="*/ 27 h 67"/>
              <a:gd name="T26" fmla="*/ 31 w 75"/>
              <a:gd name="T27" fmla="*/ 23 h 67"/>
              <a:gd name="T28" fmla="*/ 30 w 75"/>
              <a:gd name="T29" fmla="*/ 20 h 67"/>
              <a:gd name="T30" fmla="*/ 29 w 75"/>
              <a:gd name="T31" fmla="*/ 17 h 67"/>
              <a:gd name="T32" fmla="*/ 26 w 75"/>
              <a:gd name="T33" fmla="*/ 15 h 67"/>
              <a:gd name="T34" fmla="*/ 22 w 75"/>
              <a:gd name="T35" fmla="*/ 15 h 67"/>
              <a:gd name="T36" fmla="*/ 19 w 75"/>
              <a:gd name="T37" fmla="*/ 15 h 67"/>
              <a:gd name="T38" fmla="*/ 17 w 75"/>
              <a:gd name="T39" fmla="*/ 17 h 67"/>
              <a:gd name="T40" fmla="*/ 15 w 75"/>
              <a:gd name="T41" fmla="*/ 19 h 67"/>
              <a:gd name="T42" fmla="*/ 14 w 75"/>
              <a:gd name="T43" fmla="*/ 22 h 67"/>
              <a:gd name="T44" fmla="*/ 14 w 75"/>
              <a:gd name="T45" fmla="*/ 26 h 67"/>
              <a:gd name="T46" fmla="*/ 0 w 75"/>
              <a:gd name="T47" fmla="*/ 67 h 67"/>
              <a:gd name="T48" fmla="*/ 13 w 75"/>
              <a:gd name="T49" fmla="*/ 12 h 67"/>
              <a:gd name="T50" fmla="*/ 14 w 75"/>
              <a:gd name="T51" fmla="*/ 10 h 67"/>
              <a:gd name="T52" fmla="*/ 16 w 75"/>
              <a:gd name="T53" fmla="*/ 7 h 67"/>
              <a:gd name="T54" fmla="*/ 18 w 75"/>
              <a:gd name="T55" fmla="*/ 4 h 67"/>
              <a:gd name="T56" fmla="*/ 21 w 75"/>
              <a:gd name="T57" fmla="*/ 2 h 67"/>
              <a:gd name="T58" fmla="*/ 25 w 75"/>
              <a:gd name="T59" fmla="*/ 1 h 67"/>
              <a:gd name="T60" fmla="*/ 30 w 75"/>
              <a:gd name="T61" fmla="*/ 0 h 67"/>
              <a:gd name="T62" fmla="*/ 33 w 75"/>
              <a:gd name="T63" fmla="*/ 1 h 67"/>
              <a:gd name="T64" fmla="*/ 36 w 75"/>
              <a:gd name="T65" fmla="*/ 2 h 67"/>
              <a:gd name="T66" fmla="*/ 39 w 75"/>
              <a:gd name="T67" fmla="*/ 4 h 67"/>
              <a:gd name="T68" fmla="*/ 41 w 75"/>
              <a:gd name="T69" fmla="*/ 7 h 67"/>
              <a:gd name="T70" fmla="*/ 43 w 75"/>
              <a:gd name="T71" fmla="*/ 11 h 67"/>
              <a:gd name="T72" fmla="*/ 44 w 75"/>
              <a:gd name="T73" fmla="*/ 9 h 67"/>
              <a:gd name="T74" fmla="*/ 46 w 75"/>
              <a:gd name="T75" fmla="*/ 6 h 67"/>
              <a:gd name="T76" fmla="*/ 48 w 75"/>
              <a:gd name="T77" fmla="*/ 4 h 67"/>
              <a:gd name="T78" fmla="*/ 51 w 75"/>
              <a:gd name="T79" fmla="*/ 2 h 67"/>
              <a:gd name="T80" fmla="*/ 55 w 75"/>
              <a:gd name="T81" fmla="*/ 0 h 67"/>
              <a:gd name="T82" fmla="*/ 61 w 75"/>
              <a:gd name="T83" fmla="*/ 1 h 67"/>
              <a:gd name="T84" fmla="*/ 66 w 75"/>
              <a:gd name="T85" fmla="*/ 2 h 67"/>
              <a:gd name="T86" fmla="*/ 70 w 75"/>
              <a:gd name="T87" fmla="*/ 6 h 67"/>
              <a:gd name="T88" fmla="*/ 73 w 75"/>
              <a:gd name="T89" fmla="*/ 11 h 67"/>
              <a:gd name="T90" fmla="*/ 75 w 75"/>
              <a:gd name="T91" fmla="*/ 17 h 67"/>
              <a:gd name="T92" fmla="*/ 75 w 75"/>
              <a:gd name="T9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67">
                <a:moveTo>
                  <a:pt x="75" y="67"/>
                </a:moveTo>
                <a:lnTo>
                  <a:pt x="61" y="67"/>
                </a:lnTo>
                <a:lnTo>
                  <a:pt x="61" y="27"/>
                </a:lnTo>
                <a:lnTo>
                  <a:pt x="61" y="26"/>
                </a:lnTo>
                <a:lnTo>
                  <a:pt x="61" y="24"/>
                </a:lnTo>
                <a:lnTo>
                  <a:pt x="61" y="23"/>
                </a:lnTo>
                <a:lnTo>
                  <a:pt x="61" y="21"/>
                </a:lnTo>
                <a:lnTo>
                  <a:pt x="60" y="20"/>
                </a:lnTo>
                <a:lnTo>
                  <a:pt x="60" y="19"/>
                </a:lnTo>
                <a:lnTo>
                  <a:pt x="60" y="18"/>
                </a:lnTo>
                <a:lnTo>
                  <a:pt x="59" y="17"/>
                </a:lnTo>
                <a:lnTo>
                  <a:pt x="59" y="17"/>
                </a:lnTo>
                <a:lnTo>
                  <a:pt x="58" y="16"/>
                </a:lnTo>
                <a:lnTo>
                  <a:pt x="57" y="16"/>
                </a:lnTo>
                <a:lnTo>
                  <a:pt x="57" y="15"/>
                </a:lnTo>
                <a:lnTo>
                  <a:pt x="56" y="15"/>
                </a:lnTo>
                <a:lnTo>
                  <a:pt x="55" y="15"/>
                </a:lnTo>
                <a:lnTo>
                  <a:pt x="55" y="15"/>
                </a:lnTo>
                <a:lnTo>
                  <a:pt x="54" y="15"/>
                </a:lnTo>
                <a:lnTo>
                  <a:pt x="53" y="15"/>
                </a:lnTo>
                <a:lnTo>
                  <a:pt x="51" y="15"/>
                </a:lnTo>
                <a:lnTo>
                  <a:pt x="50" y="15"/>
                </a:lnTo>
                <a:lnTo>
                  <a:pt x="50" y="16"/>
                </a:lnTo>
                <a:lnTo>
                  <a:pt x="49" y="16"/>
                </a:lnTo>
                <a:lnTo>
                  <a:pt x="48" y="17"/>
                </a:lnTo>
                <a:lnTo>
                  <a:pt x="47" y="18"/>
                </a:lnTo>
                <a:lnTo>
                  <a:pt x="47" y="18"/>
                </a:lnTo>
                <a:lnTo>
                  <a:pt x="46" y="19"/>
                </a:lnTo>
                <a:lnTo>
                  <a:pt x="46" y="20"/>
                </a:lnTo>
                <a:lnTo>
                  <a:pt x="45" y="22"/>
                </a:lnTo>
                <a:lnTo>
                  <a:pt x="45" y="23"/>
                </a:lnTo>
                <a:lnTo>
                  <a:pt x="45" y="24"/>
                </a:lnTo>
                <a:lnTo>
                  <a:pt x="45" y="25"/>
                </a:lnTo>
                <a:lnTo>
                  <a:pt x="45" y="26"/>
                </a:lnTo>
                <a:lnTo>
                  <a:pt x="45" y="28"/>
                </a:lnTo>
                <a:lnTo>
                  <a:pt x="45" y="67"/>
                </a:lnTo>
                <a:lnTo>
                  <a:pt x="31" y="67"/>
                </a:lnTo>
                <a:lnTo>
                  <a:pt x="31" y="28"/>
                </a:lnTo>
                <a:lnTo>
                  <a:pt x="31" y="27"/>
                </a:lnTo>
                <a:lnTo>
                  <a:pt x="31" y="26"/>
                </a:lnTo>
                <a:lnTo>
                  <a:pt x="31" y="25"/>
                </a:lnTo>
                <a:lnTo>
                  <a:pt x="31" y="23"/>
                </a:lnTo>
                <a:lnTo>
                  <a:pt x="30" y="22"/>
                </a:lnTo>
                <a:lnTo>
                  <a:pt x="30" y="21"/>
                </a:lnTo>
                <a:lnTo>
                  <a:pt x="30" y="20"/>
                </a:lnTo>
                <a:lnTo>
                  <a:pt x="30" y="19"/>
                </a:lnTo>
                <a:lnTo>
                  <a:pt x="29" y="18"/>
                </a:lnTo>
                <a:lnTo>
                  <a:pt x="29" y="17"/>
                </a:lnTo>
                <a:lnTo>
                  <a:pt x="28" y="17"/>
                </a:lnTo>
                <a:lnTo>
                  <a:pt x="27" y="16"/>
                </a:lnTo>
                <a:lnTo>
                  <a:pt x="26" y="15"/>
                </a:lnTo>
                <a:lnTo>
                  <a:pt x="25" y="15"/>
                </a:lnTo>
                <a:lnTo>
                  <a:pt x="24" y="15"/>
                </a:lnTo>
                <a:lnTo>
                  <a:pt x="22" y="15"/>
                </a:lnTo>
                <a:lnTo>
                  <a:pt x="21" y="15"/>
                </a:lnTo>
                <a:lnTo>
                  <a:pt x="20" y="15"/>
                </a:lnTo>
                <a:lnTo>
                  <a:pt x="19" y="15"/>
                </a:lnTo>
                <a:lnTo>
                  <a:pt x="18" y="16"/>
                </a:lnTo>
                <a:lnTo>
                  <a:pt x="18" y="16"/>
                </a:lnTo>
                <a:lnTo>
                  <a:pt x="17" y="17"/>
                </a:lnTo>
                <a:lnTo>
                  <a:pt x="16" y="18"/>
                </a:lnTo>
                <a:lnTo>
                  <a:pt x="16" y="18"/>
                </a:lnTo>
                <a:lnTo>
                  <a:pt x="15" y="19"/>
                </a:lnTo>
                <a:lnTo>
                  <a:pt x="15" y="20"/>
                </a:lnTo>
                <a:lnTo>
                  <a:pt x="15" y="21"/>
                </a:lnTo>
                <a:lnTo>
                  <a:pt x="14" y="22"/>
                </a:lnTo>
                <a:lnTo>
                  <a:pt x="14" y="24"/>
                </a:lnTo>
                <a:lnTo>
                  <a:pt x="14" y="25"/>
                </a:lnTo>
                <a:lnTo>
                  <a:pt x="14" y="26"/>
                </a:lnTo>
                <a:lnTo>
                  <a:pt x="14" y="27"/>
                </a:lnTo>
                <a:lnTo>
                  <a:pt x="14" y="67"/>
                </a:lnTo>
                <a:lnTo>
                  <a:pt x="0" y="67"/>
                </a:lnTo>
                <a:lnTo>
                  <a:pt x="0" y="2"/>
                </a:lnTo>
                <a:lnTo>
                  <a:pt x="13" y="2"/>
                </a:lnTo>
                <a:lnTo>
                  <a:pt x="13" y="12"/>
                </a:lnTo>
                <a:lnTo>
                  <a:pt x="13" y="12"/>
                </a:lnTo>
                <a:lnTo>
                  <a:pt x="14" y="11"/>
                </a:lnTo>
                <a:lnTo>
                  <a:pt x="14" y="10"/>
                </a:lnTo>
                <a:lnTo>
                  <a:pt x="15" y="9"/>
                </a:lnTo>
                <a:lnTo>
                  <a:pt x="15" y="8"/>
                </a:lnTo>
                <a:lnTo>
                  <a:pt x="16" y="7"/>
                </a:lnTo>
                <a:lnTo>
                  <a:pt x="16" y="6"/>
                </a:lnTo>
                <a:lnTo>
                  <a:pt x="17" y="5"/>
                </a:lnTo>
                <a:lnTo>
                  <a:pt x="18" y="4"/>
                </a:lnTo>
                <a:lnTo>
                  <a:pt x="19" y="4"/>
                </a:lnTo>
                <a:lnTo>
                  <a:pt x="20" y="3"/>
                </a:lnTo>
                <a:lnTo>
                  <a:pt x="21" y="2"/>
                </a:lnTo>
                <a:lnTo>
                  <a:pt x="22" y="2"/>
                </a:lnTo>
                <a:lnTo>
                  <a:pt x="24" y="1"/>
                </a:lnTo>
                <a:lnTo>
                  <a:pt x="25" y="1"/>
                </a:lnTo>
                <a:lnTo>
                  <a:pt x="27" y="0"/>
                </a:lnTo>
                <a:lnTo>
                  <a:pt x="28" y="0"/>
                </a:lnTo>
                <a:lnTo>
                  <a:pt x="30" y="0"/>
                </a:lnTo>
                <a:lnTo>
                  <a:pt x="31" y="1"/>
                </a:lnTo>
                <a:lnTo>
                  <a:pt x="32" y="1"/>
                </a:lnTo>
                <a:lnTo>
                  <a:pt x="33" y="1"/>
                </a:lnTo>
                <a:lnTo>
                  <a:pt x="34" y="1"/>
                </a:lnTo>
                <a:lnTo>
                  <a:pt x="35" y="2"/>
                </a:lnTo>
                <a:lnTo>
                  <a:pt x="36" y="2"/>
                </a:lnTo>
                <a:lnTo>
                  <a:pt x="37" y="3"/>
                </a:lnTo>
                <a:lnTo>
                  <a:pt x="38" y="4"/>
                </a:lnTo>
                <a:lnTo>
                  <a:pt x="39" y="4"/>
                </a:lnTo>
                <a:lnTo>
                  <a:pt x="39" y="5"/>
                </a:lnTo>
                <a:lnTo>
                  <a:pt x="40" y="6"/>
                </a:lnTo>
                <a:lnTo>
                  <a:pt x="41" y="7"/>
                </a:lnTo>
                <a:lnTo>
                  <a:pt x="42" y="8"/>
                </a:lnTo>
                <a:lnTo>
                  <a:pt x="42" y="9"/>
                </a:lnTo>
                <a:lnTo>
                  <a:pt x="43" y="11"/>
                </a:lnTo>
                <a:lnTo>
                  <a:pt x="43" y="10"/>
                </a:lnTo>
                <a:lnTo>
                  <a:pt x="44" y="9"/>
                </a:lnTo>
                <a:lnTo>
                  <a:pt x="44" y="9"/>
                </a:lnTo>
                <a:lnTo>
                  <a:pt x="45" y="8"/>
                </a:lnTo>
                <a:lnTo>
                  <a:pt x="45" y="7"/>
                </a:lnTo>
                <a:lnTo>
                  <a:pt x="46" y="6"/>
                </a:lnTo>
                <a:lnTo>
                  <a:pt x="47" y="5"/>
                </a:lnTo>
                <a:lnTo>
                  <a:pt x="47" y="4"/>
                </a:lnTo>
                <a:lnTo>
                  <a:pt x="48" y="4"/>
                </a:lnTo>
                <a:lnTo>
                  <a:pt x="49" y="3"/>
                </a:lnTo>
                <a:lnTo>
                  <a:pt x="50" y="2"/>
                </a:lnTo>
                <a:lnTo>
                  <a:pt x="51" y="2"/>
                </a:lnTo>
                <a:lnTo>
                  <a:pt x="53" y="1"/>
                </a:lnTo>
                <a:lnTo>
                  <a:pt x="54" y="1"/>
                </a:lnTo>
                <a:lnTo>
                  <a:pt x="55" y="0"/>
                </a:lnTo>
                <a:lnTo>
                  <a:pt x="57" y="0"/>
                </a:lnTo>
                <a:lnTo>
                  <a:pt x="59" y="0"/>
                </a:lnTo>
                <a:lnTo>
                  <a:pt x="61" y="1"/>
                </a:lnTo>
                <a:lnTo>
                  <a:pt x="62" y="1"/>
                </a:lnTo>
                <a:lnTo>
                  <a:pt x="64" y="2"/>
                </a:lnTo>
                <a:lnTo>
                  <a:pt x="66" y="2"/>
                </a:lnTo>
                <a:lnTo>
                  <a:pt x="67" y="4"/>
                </a:lnTo>
                <a:lnTo>
                  <a:pt x="69" y="5"/>
                </a:lnTo>
                <a:lnTo>
                  <a:pt x="70" y="6"/>
                </a:lnTo>
                <a:lnTo>
                  <a:pt x="71" y="7"/>
                </a:lnTo>
                <a:lnTo>
                  <a:pt x="72" y="9"/>
                </a:lnTo>
                <a:lnTo>
                  <a:pt x="73" y="11"/>
                </a:lnTo>
                <a:lnTo>
                  <a:pt x="74" y="13"/>
                </a:lnTo>
                <a:lnTo>
                  <a:pt x="74" y="15"/>
                </a:lnTo>
                <a:lnTo>
                  <a:pt x="75" y="17"/>
                </a:lnTo>
                <a:lnTo>
                  <a:pt x="75" y="20"/>
                </a:lnTo>
                <a:lnTo>
                  <a:pt x="75" y="22"/>
                </a:lnTo>
                <a:lnTo>
                  <a:pt x="7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40" name="Freeform 236"/>
          <p:cNvSpPr>
            <a:spLocks/>
          </p:cNvSpPr>
          <p:nvPr/>
        </p:nvSpPr>
        <p:spPr bwMode="auto">
          <a:xfrm>
            <a:off x="1674813" y="2789238"/>
            <a:ext cx="119062" cy="106362"/>
          </a:xfrm>
          <a:custGeom>
            <a:avLst/>
            <a:gdLst>
              <a:gd name="T0" fmla="*/ 61 w 75"/>
              <a:gd name="T1" fmla="*/ 27 h 67"/>
              <a:gd name="T2" fmla="*/ 61 w 75"/>
              <a:gd name="T3" fmla="*/ 23 h 67"/>
              <a:gd name="T4" fmla="*/ 60 w 75"/>
              <a:gd name="T5" fmla="*/ 19 h 67"/>
              <a:gd name="T6" fmla="*/ 58 w 75"/>
              <a:gd name="T7" fmla="*/ 17 h 67"/>
              <a:gd name="T8" fmla="*/ 57 w 75"/>
              <a:gd name="T9" fmla="*/ 15 h 67"/>
              <a:gd name="T10" fmla="*/ 54 w 75"/>
              <a:gd name="T11" fmla="*/ 15 h 67"/>
              <a:gd name="T12" fmla="*/ 51 w 75"/>
              <a:gd name="T13" fmla="*/ 15 h 67"/>
              <a:gd name="T14" fmla="*/ 48 w 75"/>
              <a:gd name="T15" fmla="*/ 16 h 67"/>
              <a:gd name="T16" fmla="*/ 46 w 75"/>
              <a:gd name="T17" fmla="*/ 18 h 67"/>
              <a:gd name="T18" fmla="*/ 45 w 75"/>
              <a:gd name="T19" fmla="*/ 22 h 67"/>
              <a:gd name="T20" fmla="*/ 44 w 75"/>
              <a:gd name="T21" fmla="*/ 25 h 67"/>
              <a:gd name="T22" fmla="*/ 44 w 75"/>
              <a:gd name="T23" fmla="*/ 67 h 67"/>
              <a:gd name="T24" fmla="*/ 30 w 75"/>
              <a:gd name="T25" fmla="*/ 27 h 67"/>
              <a:gd name="T26" fmla="*/ 30 w 75"/>
              <a:gd name="T27" fmla="*/ 23 h 67"/>
              <a:gd name="T28" fmla="*/ 30 w 75"/>
              <a:gd name="T29" fmla="*/ 20 h 67"/>
              <a:gd name="T30" fmla="*/ 28 w 75"/>
              <a:gd name="T31" fmla="*/ 17 h 67"/>
              <a:gd name="T32" fmla="*/ 26 w 75"/>
              <a:gd name="T33" fmla="*/ 15 h 67"/>
              <a:gd name="T34" fmla="*/ 22 w 75"/>
              <a:gd name="T35" fmla="*/ 15 h 67"/>
              <a:gd name="T36" fmla="*/ 19 w 75"/>
              <a:gd name="T37" fmla="*/ 15 h 67"/>
              <a:gd name="T38" fmla="*/ 17 w 75"/>
              <a:gd name="T39" fmla="*/ 17 h 67"/>
              <a:gd name="T40" fmla="*/ 15 w 75"/>
              <a:gd name="T41" fmla="*/ 19 h 67"/>
              <a:gd name="T42" fmla="*/ 14 w 75"/>
              <a:gd name="T43" fmla="*/ 22 h 67"/>
              <a:gd name="T44" fmla="*/ 14 w 75"/>
              <a:gd name="T45" fmla="*/ 26 h 67"/>
              <a:gd name="T46" fmla="*/ 0 w 75"/>
              <a:gd name="T47" fmla="*/ 67 h 67"/>
              <a:gd name="T48" fmla="*/ 13 w 75"/>
              <a:gd name="T49" fmla="*/ 12 h 67"/>
              <a:gd name="T50" fmla="*/ 14 w 75"/>
              <a:gd name="T51" fmla="*/ 10 h 67"/>
              <a:gd name="T52" fmla="*/ 16 w 75"/>
              <a:gd name="T53" fmla="*/ 7 h 67"/>
              <a:gd name="T54" fmla="*/ 18 w 75"/>
              <a:gd name="T55" fmla="*/ 4 h 67"/>
              <a:gd name="T56" fmla="*/ 21 w 75"/>
              <a:gd name="T57" fmla="*/ 2 h 67"/>
              <a:gd name="T58" fmla="*/ 25 w 75"/>
              <a:gd name="T59" fmla="*/ 1 h 67"/>
              <a:gd name="T60" fmla="*/ 29 w 75"/>
              <a:gd name="T61" fmla="*/ 0 h 67"/>
              <a:gd name="T62" fmla="*/ 33 w 75"/>
              <a:gd name="T63" fmla="*/ 1 h 67"/>
              <a:gd name="T64" fmla="*/ 36 w 75"/>
              <a:gd name="T65" fmla="*/ 2 h 67"/>
              <a:gd name="T66" fmla="*/ 39 w 75"/>
              <a:gd name="T67" fmla="*/ 4 h 67"/>
              <a:gd name="T68" fmla="*/ 41 w 75"/>
              <a:gd name="T69" fmla="*/ 7 h 67"/>
              <a:gd name="T70" fmla="*/ 43 w 75"/>
              <a:gd name="T71" fmla="*/ 11 h 67"/>
              <a:gd name="T72" fmla="*/ 44 w 75"/>
              <a:gd name="T73" fmla="*/ 9 h 67"/>
              <a:gd name="T74" fmla="*/ 46 w 75"/>
              <a:gd name="T75" fmla="*/ 6 h 67"/>
              <a:gd name="T76" fmla="*/ 48 w 75"/>
              <a:gd name="T77" fmla="*/ 4 h 67"/>
              <a:gd name="T78" fmla="*/ 51 w 75"/>
              <a:gd name="T79" fmla="*/ 2 h 67"/>
              <a:gd name="T80" fmla="*/ 55 w 75"/>
              <a:gd name="T81" fmla="*/ 0 h 67"/>
              <a:gd name="T82" fmla="*/ 60 w 75"/>
              <a:gd name="T83" fmla="*/ 1 h 67"/>
              <a:gd name="T84" fmla="*/ 66 w 75"/>
              <a:gd name="T85" fmla="*/ 2 h 67"/>
              <a:gd name="T86" fmla="*/ 70 w 75"/>
              <a:gd name="T87" fmla="*/ 6 h 67"/>
              <a:gd name="T88" fmla="*/ 73 w 75"/>
              <a:gd name="T89" fmla="*/ 11 h 67"/>
              <a:gd name="T90" fmla="*/ 75 w 75"/>
              <a:gd name="T91" fmla="*/ 17 h 67"/>
              <a:gd name="T92" fmla="*/ 75 w 75"/>
              <a:gd name="T9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67">
                <a:moveTo>
                  <a:pt x="75" y="67"/>
                </a:moveTo>
                <a:lnTo>
                  <a:pt x="61" y="67"/>
                </a:lnTo>
                <a:lnTo>
                  <a:pt x="61" y="27"/>
                </a:lnTo>
                <a:lnTo>
                  <a:pt x="61" y="26"/>
                </a:lnTo>
                <a:lnTo>
                  <a:pt x="61" y="24"/>
                </a:lnTo>
                <a:lnTo>
                  <a:pt x="61" y="23"/>
                </a:lnTo>
                <a:lnTo>
                  <a:pt x="61" y="21"/>
                </a:lnTo>
                <a:lnTo>
                  <a:pt x="60" y="20"/>
                </a:lnTo>
                <a:lnTo>
                  <a:pt x="60" y="19"/>
                </a:lnTo>
                <a:lnTo>
                  <a:pt x="59" y="18"/>
                </a:lnTo>
                <a:lnTo>
                  <a:pt x="59" y="17"/>
                </a:lnTo>
                <a:lnTo>
                  <a:pt x="58" y="17"/>
                </a:lnTo>
                <a:lnTo>
                  <a:pt x="58" y="16"/>
                </a:lnTo>
                <a:lnTo>
                  <a:pt x="57" y="16"/>
                </a:lnTo>
                <a:lnTo>
                  <a:pt x="57" y="15"/>
                </a:lnTo>
                <a:lnTo>
                  <a:pt x="56" y="15"/>
                </a:lnTo>
                <a:lnTo>
                  <a:pt x="55" y="15"/>
                </a:lnTo>
                <a:lnTo>
                  <a:pt x="54" y="15"/>
                </a:lnTo>
                <a:lnTo>
                  <a:pt x="54" y="15"/>
                </a:lnTo>
                <a:lnTo>
                  <a:pt x="52" y="15"/>
                </a:lnTo>
                <a:lnTo>
                  <a:pt x="51" y="15"/>
                </a:lnTo>
                <a:lnTo>
                  <a:pt x="50" y="15"/>
                </a:lnTo>
                <a:lnTo>
                  <a:pt x="49" y="16"/>
                </a:lnTo>
                <a:lnTo>
                  <a:pt x="48" y="16"/>
                </a:lnTo>
                <a:lnTo>
                  <a:pt x="48" y="17"/>
                </a:lnTo>
                <a:lnTo>
                  <a:pt x="47" y="18"/>
                </a:lnTo>
                <a:lnTo>
                  <a:pt x="46" y="18"/>
                </a:lnTo>
                <a:lnTo>
                  <a:pt x="46" y="19"/>
                </a:lnTo>
                <a:lnTo>
                  <a:pt x="45" y="20"/>
                </a:lnTo>
                <a:lnTo>
                  <a:pt x="45" y="22"/>
                </a:lnTo>
                <a:lnTo>
                  <a:pt x="45" y="23"/>
                </a:lnTo>
                <a:lnTo>
                  <a:pt x="45" y="24"/>
                </a:lnTo>
                <a:lnTo>
                  <a:pt x="44" y="25"/>
                </a:lnTo>
                <a:lnTo>
                  <a:pt x="44" y="26"/>
                </a:lnTo>
                <a:lnTo>
                  <a:pt x="44" y="28"/>
                </a:lnTo>
                <a:lnTo>
                  <a:pt x="44" y="67"/>
                </a:lnTo>
                <a:lnTo>
                  <a:pt x="30" y="67"/>
                </a:lnTo>
                <a:lnTo>
                  <a:pt x="30" y="28"/>
                </a:lnTo>
                <a:lnTo>
                  <a:pt x="30" y="27"/>
                </a:lnTo>
                <a:lnTo>
                  <a:pt x="30" y="26"/>
                </a:lnTo>
                <a:lnTo>
                  <a:pt x="30" y="25"/>
                </a:lnTo>
                <a:lnTo>
                  <a:pt x="30" y="23"/>
                </a:lnTo>
                <a:lnTo>
                  <a:pt x="30" y="22"/>
                </a:lnTo>
                <a:lnTo>
                  <a:pt x="30" y="21"/>
                </a:lnTo>
                <a:lnTo>
                  <a:pt x="30" y="20"/>
                </a:lnTo>
                <a:lnTo>
                  <a:pt x="29" y="19"/>
                </a:lnTo>
                <a:lnTo>
                  <a:pt x="29" y="18"/>
                </a:lnTo>
                <a:lnTo>
                  <a:pt x="28" y="17"/>
                </a:lnTo>
                <a:lnTo>
                  <a:pt x="28" y="17"/>
                </a:lnTo>
                <a:lnTo>
                  <a:pt x="27" y="16"/>
                </a:lnTo>
                <a:lnTo>
                  <a:pt x="26" y="15"/>
                </a:lnTo>
                <a:lnTo>
                  <a:pt x="25" y="15"/>
                </a:lnTo>
                <a:lnTo>
                  <a:pt x="24" y="15"/>
                </a:lnTo>
                <a:lnTo>
                  <a:pt x="22" y="15"/>
                </a:lnTo>
                <a:lnTo>
                  <a:pt x="21" y="15"/>
                </a:lnTo>
                <a:lnTo>
                  <a:pt x="20" y="15"/>
                </a:lnTo>
                <a:lnTo>
                  <a:pt x="19" y="15"/>
                </a:lnTo>
                <a:lnTo>
                  <a:pt x="18" y="16"/>
                </a:lnTo>
                <a:lnTo>
                  <a:pt x="17" y="16"/>
                </a:lnTo>
                <a:lnTo>
                  <a:pt x="17" y="17"/>
                </a:lnTo>
                <a:lnTo>
                  <a:pt x="16" y="18"/>
                </a:lnTo>
                <a:lnTo>
                  <a:pt x="15" y="18"/>
                </a:lnTo>
                <a:lnTo>
                  <a:pt x="15" y="19"/>
                </a:lnTo>
                <a:lnTo>
                  <a:pt x="15" y="20"/>
                </a:lnTo>
                <a:lnTo>
                  <a:pt x="14" y="21"/>
                </a:lnTo>
                <a:lnTo>
                  <a:pt x="14" y="22"/>
                </a:lnTo>
                <a:lnTo>
                  <a:pt x="14" y="24"/>
                </a:lnTo>
                <a:lnTo>
                  <a:pt x="14" y="25"/>
                </a:lnTo>
                <a:lnTo>
                  <a:pt x="14" y="26"/>
                </a:lnTo>
                <a:lnTo>
                  <a:pt x="14" y="27"/>
                </a:lnTo>
                <a:lnTo>
                  <a:pt x="14" y="67"/>
                </a:lnTo>
                <a:lnTo>
                  <a:pt x="0" y="67"/>
                </a:lnTo>
                <a:lnTo>
                  <a:pt x="0" y="2"/>
                </a:lnTo>
                <a:lnTo>
                  <a:pt x="13" y="2"/>
                </a:lnTo>
                <a:lnTo>
                  <a:pt x="13" y="12"/>
                </a:lnTo>
                <a:lnTo>
                  <a:pt x="13" y="12"/>
                </a:lnTo>
                <a:lnTo>
                  <a:pt x="14" y="11"/>
                </a:lnTo>
                <a:lnTo>
                  <a:pt x="14" y="10"/>
                </a:lnTo>
                <a:lnTo>
                  <a:pt x="14" y="9"/>
                </a:lnTo>
                <a:lnTo>
                  <a:pt x="15" y="8"/>
                </a:lnTo>
                <a:lnTo>
                  <a:pt x="16" y="7"/>
                </a:lnTo>
                <a:lnTo>
                  <a:pt x="16" y="6"/>
                </a:lnTo>
                <a:lnTo>
                  <a:pt x="17" y="5"/>
                </a:lnTo>
                <a:lnTo>
                  <a:pt x="18" y="4"/>
                </a:lnTo>
                <a:lnTo>
                  <a:pt x="19" y="4"/>
                </a:lnTo>
                <a:lnTo>
                  <a:pt x="20" y="3"/>
                </a:lnTo>
                <a:lnTo>
                  <a:pt x="21" y="2"/>
                </a:lnTo>
                <a:lnTo>
                  <a:pt x="22" y="2"/>
                </a:lnTo>
                <a:lnTo>
                  <a:pt x="23" y="1"/>
                </a:lnTo>
                <a:lnTo>
                  <a:pt x="25" y="1"/>
                </a:lnTo>
                <a:lnTo>
                  <a:pt x="26" y="0"/>
                </a:lnTo>
                <a:lnTo>
                  <a:pt x="28" y="0"/>
                </a:lnTo>
                <a:lnTo>
                  <a:pt x="29" y="0"/>
                </a:lnTo>
                <a:lnTo>
                  <a:pt x="31" y="1"/>
                </a:lnTo>
                <a:lnTo>
                  <a:pt x="32" y="1"/>
                </a:lnTo>
                <a:lnTo>
                  <a:pt x="33" y="1"/>
                </a:lnTo>
                <a:lnTo>
                  <a:pt x="34" y="1"/>
                </a:lnTo>
                <a:lnTo>
                  <a:pt x="35" y="2"/>
                </a:lnTo>
                <a:lnTo>
                  <a:pt x="36" y="2"/>
                </a:lnTo>
                <a:lnTo>
                  <a:pt x="37" y="3"/>
                </a:lnTo>
                <a:lnTo>
                  <a:pt x="38" y="4"/>
                </a:lnTo>
                <a:lnTo>
                  <a:pt x="39" y="4"/>
                </a:lnTo>
                <a:lnTo>
                  <a:pt x="39" y="5"/>
                </a:lnTo>
                <a:lnTo>
                  <a:pt x="40" y="6"/>
                </a:lnTo>
                <a:lnTo>
                  <a:pt x="41" y="7"/>
                </a:lnTo>
                <a:lnTo>
                  <a:pt x="41" y="8"/>
                </a:lnTo>
                <a:lnTo>
                  <a:pt x="42" y="9"/>
                </a:lnTo>
                <a:lnTo>
                  <a:pt x="43" y="11"/>
                </a:lnTo>
                <a:lnTo>
                  <a:pt x="43" y="10"/>
                </a:lnTo>
                <a:lnTo>
                  <a:pt x="44" y="9"/>
                </a:lnTo>
                <a:lnTo>
                  <a:pt x="44" y="9"/>
                </a:lnTo>
                <a:lnTo>
                  <a:pt x="44" y="8"/>
                </a:lnTo>
                <a:lnTo>
                  <a:pt x="45" y="7"/>
                </a:lnTo>
                <a:lnTo>
                  <a:pt x="46" y="6"/>
                </a:lnTo>
                <a:lnTo>
                  <a:pt x="46" y="5"/>
                </a:lnTo>
                <a:lnTo>
                  <a:pt x="47" y="4"/>
                </a:lnTo>
                <a:lnTo>
                  <a:pt x="48" y="4"/>
                </a:lnTo>
                <a:lnTo>
                  <a:pt x="49" y="3"/>
                </a:lnTo>
                <a:lnTo>
                  <a:pt x="50" y="2"/>
                </a:lnTo>
                <a:lnTo>
                  <a:pt x="51" y="2"/>
                </a:lnTo>
                <a:lnTo>
                  <a:pt x="52" y="1"/>
                </a:lnTo>
                <a:lnTo>
                  <a:pt x="54" y="1"/>
                </a:lnTo>
                <a:lnTo>
                  <a:pt x="55" y="0"/>
                </a:lnTo>
                <a:lnTo>
                  <a:pt x="57" y="0"/>
                </a:lnTo>
                <a:lnTo>
                  <a:pt x="59" y="0"/>
                </a:lnTo>
                <a:lnTo>
                  <a:pt x="60" y="1"/>
                </a:lnTo>
                <a:lnTo>
                  <a:pt x="62" y="1"/>
                </a:lnTo>
                <a:lnTo>
                  <a:pt x="64" y="2"/>
                </a:lnTo>
                <a:lnTo>
                  <a:pt x="66" y="2"/>
                </a:lnTo>
                <a:lnTo>
                  <a:pt x="67" y="4"/>
                </a:lnTo>
                <a:lnTo>
                  <a:pt x="69" y="5"/>
                </a:lnTo>
                <a:lnTo>
                  <a:pt x="70" y="6"/>
                </a:lnTo>
                <a:lnTo>
                  <a:pt x="71" y="7"/>
                </a:lnTo>
                <a:lnTo>
                  <a:pt x="72" y="9"/>
                </a:lnTo>
                <a:lnTo>
                  <a:pt x="73" y="11"/>
                </a:lnTo>
                <a:lnTo>
                  <a:pt x="74" y="13"/>
                </a:lnTo>
                <a:lnTo>
                  <a:pt x="74" y="15"/>
                </a:lnTo>
                <a:lnTo>
                  <a:pt x="75" y="17"/>
                </a:lnTo>
                <a:lnTo>
                  <a:pt x="75" y="20"/>
                </a:lnTo>
                <a:lnTo>
                  <a:pt x="75" y="22"/>
                </a:lnTo>
                <a:lnTo>
                  <a:pt x="7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41" name="Freeform 237"/>
          <p:cNvSpPr>
            <a:spLocks/>
          </p:cNvSpPr>
          <p:nvPr/>
        </p:nvSpPr>
        <p:spPr bwMode="auto">
          <a:xfrm>
            <a:off x="1814513" y="2792413"/>
            <a:ext cx="74612" cy="104775"/>
          </a:xfrm>
          <a:custGeom>
            <a:avLst/>
            <a:gdLst>
              <a:gd name="T0" fmla="*/ 34 w 47"/>
              <a:gd name="T1" fmla="*/ 65 h 66"/>
              <a:gd name="T2" fmla="*/ 34 w 47"/>
              <a:gd name="T3" fmla="*/ 55 h 66"/>
              <a:gd name="T4" fmla="*/ 32 w 47"/>
              <a:gd name="T5" fmla="*/ 58 h 66"/>
              <a:gd name="T6" fmla="*/ 31 w 47"/>
              <a:gd name="T7" fmla="*/ 60 h 66"/>
              <a:gd name="T8" fmla="*/ 29 w 47"/>
              <a:gd name="T9" fmla="*/ 62 h 66"/>
              <a:gd name="T10" fmla="*/ 27 w 47"/>
              <a:gd name="T11" fmla="*/ 63 h 66"/>
              <a:gd name="T12" fmla="*/ 25 w 47"/>
              <a:gd name="T13" fmla="*/ 65 h 66"/>
              <a:gd name="T14" fmla="*/ 23 w 47"/>
              <a:gd name="T15" fmla="*/ 65 h 66"/>
              <a:gd name="T16" fmla="*/ 20 w 47"/>
              <a:gd name="T17" fmla="*/ 66 h 66"/>
              <a:gd name="T18" fmla="*/ 18 w 47"/>
              <a:gd name="T19" fmla="*/ 66 h 66"/>
              <a:gd name="T20" fmla="*/ 14 w 47"/>
              <a:gd name="T21" fmla="*/ 66 h 66"/>
              <a:gd name="T22" fmla="*/ 10 w 47"/>
              <a:gd name="T23" fmla="*/ 65 h 66"/>
              <a:gd name="T24" fmla="*/ 7 w 47"/>
              <a:gd name="T25" fmla="*/ 63 h 66"/>
              <a:gd name="T26" fmla="*/ 5 w 47"/>
              <a:gd name="T27" fmla="*/ 61 h 66"/>
              <a:gd name="T28" fmla="*/ 3 w 47"/>
              <a:gd name="T29" fmla="*/ 57 h 66"/>
              <a:gd name="T30" fmla="*/ 1 w 47"/>
              <a:gd name="T31" fmla="*/ 53 h 66"/>
              <a:gd name="T32" fmla="*/ 0 w 47"/>
              <a:gd name="T33" fmla="*/ 48 h 66"/>
              <a:gd name="T34" fmla="*/ 0 w 47"/>
              <a:gd name="T35" fmla="*/ 43 h 66"/>
              <a:gd name="T36" fmla="*/ 14 w 47"/>
              <a:gd name="T37" fmla="*/ 0 h 66"/>
              <a:gd name="T38" fmla="*/ 14 w 47"/>
              <a:gd name="T39" fmla="*/ 42 h 66"/>
              <a:gd name="T40" fmla="*/ 14 w 47"/>
              <a:gd name="T41" fmla="*/ 45 h 66"/>
              <a:gd name="T42" fmla="*/ 15 w 47"/>
              <a:gd name="T43" fmla="*/ 47 h 66"/>
              <a:gd name="T44" fmla="*/ 16 w 47"/>
              <a:gd name="T45" fmla="*/ 49 h 66"/>
              <a:gd name="T46" fmla="*/ 17 w 47"/>
              <a:gd name="T47" fmla="*/ 50 h 66"/>
              <a:gd name="T48" fmla="*/ 19 w 47"/>
              <a:gd name="T49" fmla="*/ 51 h 66"/>
              <a:gd name="T50" fmla="*/ 20 w 47"/>
              <a:gd name="T51" fmla="*/ 52 h 66"/>
              <a:gd name="T52" fmla="*/ 22 w 47"/>
              <a:gd name="T53" fmla="*/ 52 h 66"/>
              <a:gd name="T54" fmla="*/ 23 w 47"/>
              <a:gd name="T55" fmla="*/ 52 h 66"/>
              <a:gd name="T56" fmla="*/ 25 w 47"/>
              <a:gd name="T57" fmla="*/ 51 h 66"/>
              <a:gd name="T58" fmla="*/ 27 w 47"/>
              <a:gd name="T59" fmla="*/ 51 h 66"/>
              <a:gd name="T60" fmla="*/ 29 w 47"/>
              <a:gd name="T61" fmla="*/ 50 h 66"/>
              <a:gd name="T62" fmla="*/ 30 w 47"/>
              <a:gd name="T63" fmla="*/ 48 h 66"/>
              <a:gd name="T64" fmla="*/ 32 w 47"/>
              <a:gd name="T65" fmla="*/ 46 h 66"/>
              <a:gd name="T66" fmla="*/ 33 w 47"/>
              <a:gd name="T67" fmla="*/ 43 h 66"/>
              <a:gd name="T68" fmla="*/ 33 w 47"/>
              <a:gd name="T69" fmla="*/ 39 h 66"/>
              <a:gd name="T70" fmla="*/ 33 w 47"/>
              <a:gd name="T71" fmla="*/ 0 h 66"/>
              <a:gd name="T72" fmla="*/ 47 w 47"/>
              <a:gd name="T7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66">
                <a:moveTo>
                  <a:pt x="47" y="65"/>
                </a:moveTo>
                <a:lnTo>
                  <a:pt x="34" y="65"/>
                </a:lnTo>
                <a:lnTo>
                  <a:pt x="34" y="55"/>
                </a:lnTo>
                <a:lnTo>
                  <a:pt x="34" y="55"/>
                </a:lnTo>
                <a:lnTo>
                  <a:pt x="33" y="57"/>
                </a:lnTo>
                <a:lnTo>
                  <a:pt x="32" y="58"/>
                </a:lnTo>
                <a:lnTo>
                  <a:pt x="32" y="59"/>
                </a:lnTo>
                <a:lnTo>
                  <a:pt x="31" y="60"/>
                </a:lnTo>
                <a:lnTo>
                  <a:pt x="30" y="61"/>
                </a:lnTo>
                <a:lnTo>
                  <a:pt x="29" y="62"/>
                </a:lnTo>
                <a:lnTo>
                  <a:pt x="28" y="63"/>
                </a:lnTo>
                <a:lnTo>
                  <a:pt x="27" y="63"/>
                </a:lnTo>
                <a:lnTo>
                  <a:pt x="26" y="64"/>
                </a:lnTo>
                <a:lnTo>
                  <a:pt x="25" y="65"/>
                </a:lnTo>
                <a:lnTo>
                  <a:pt x="24" y="65"/>
                </a:lnTo>
                <a:lnTo>
                  <a:pt x="23" y="65"/>
                </a:lnTo>
                <a:lnTo>
                  <a:pt x="22" y="66"/>
                </a:lnTo>
                <a:lnTo>
                  <a:pt x="20" y="66"/>
                </a:lnTo>
                <a:lnTo>
                  <a:pt x="19" y="66"/>
                </a:lnTo>
                <a:lnTo>
                  <a:pt x="18" y="66"/>
                </a:lnTo>
                <a:lnTo>
                  <a:pt x="16" y="66"/>
                </a:lnTo>
                <a:lnTo>
                  <a:pt x="14" y="66"/>
                </a:lnTo>
                <a:lnTo>
                  <a:pt x="12" y="65"/>
                </a:lnTo>
                <a:lnTo>
                  <a:pt x="10" y="65"/>
                </a:lnTo>
                <a:lnTo>
                  <a:pt x="9" y="64"/>
                </a:lnTo>
                <a:lnTo>
                  <a:pt x="7" y="63"/>
                </a:lnTo>
                <a:lnTo>
                  <a:pt x="6" y="62"/>
                </a:lnTo>
                <a:lnTo>
                  <a:pt x="5" y="61"/>
                </a:lnTo>
                <a:lnTo>
                  <a:pt x="4" y="59"/>
                </a:lnTo>
                <a:lnTo>
                  <a:pt x="3" y="57"/>
                </a:lnTo>
                <a:lnTo>
                  <a:pt x="2" y="55"/>
                </a:lnTo>
                <a:lnTo>
                  <a:pt x="1" y="53"/>
                </a:lnTo>
                <a:lnTo>
                  <a:pt x="0" y="51"/>
                </a:lnTo>
                <a:lnTo>
                  <a:pt x="0" y="48"/>
                </a:lnTo>
                <a:lnTo>
                  <a:pt x="0" y="45"/>
                </a:lnTo>
                <a:lnTo>
                  <a:pt x="0" y="43"/>
                </a:lnTo>
                <a:lnTo>
                  <a:pt x="0" y="0"/>
                </a:lnTo>
                <a:lnTo>
                  <a:pt x="14" y="0"/>
                </a:lnTo>
                <a:lnTo>
                  <a:pt x="14" y="40"/>
                </a:lnTo>
                <a:lnTo>
                  <a:pt x="14" y="42"/>
                </a:lnTo>
                <a:lnTo>
                  <a:pt x="14" y="43"/>
                </a:lnTo>
                <a:lnTo>
                  <a:pt x="14" y="45"/>
                </a:lnTo>
                <a:lnTo>
                  <a:pt x="14" y="46"/>
                </a:lnTo>
                <a:lnTo>
                  <a:pt x="15" y="47"/>
                </a:lnTo>
                <a:lnTo>
                  <a:pt x="15" y="48"/>
                </a:lnTo>
                <a:lnTo>
                  <a:pt x="16" y="49"/>
                </a:lnTo>
                <a:lnTo>
                  <a:pt x="16" y="50"/>
                </a:lnTo>
                <a:lnTo>
                  <a:pt x="17" y="50"/>
                </a:lnTo>
                <a:lnTo>
                  <a:pt x="18" y="51"/>
                </a:lnTo>
                <a:lnTo>
                  <a:pt x="19" y="51"/>
                </a:lnTo>
                <a:lnTo>
                  <a:pt x="19" y="51"/>
                </a:lnTo>
                <a:lnTo>
                  <a:pt x="20" y="52"/>
                </a:lnTo>
                <a:lnTo>
                  <a:pt x="21" y="52"/>
                </a:lnTo>
                <a:lnTo>
                  <a:pt x="22" y="52"/>
                </a:lnTo>
                <a:lnTo>
                  <a:pt x="23" y="52"/>
                </a:lnTo>
                <a:lnTo>
                  <a:pt x="23" y="52"/>
                </a:lnTo>
                <a:lnTo>
                  <a:pt x="24" y="52"/>
                </a:lnTo>
                <a:lnTo>
                  <a:pt x="25" y="51"/>
                </a:lnTo>
                <a:lnTo>
                  <a:pt x="26" y="51"/>
                </a:lnTo>
                <a:lnTo>
                  <a:pt x="27" y="51"/>
                </a:lnTo>
                <a:lnTo>
                  <a:pt x="28" y="50"/>
                </a:lnTo>
                <a:lnTo>
                  <a:pt x="29" y="50"/>
                </a:lnTo>
                <a:lnTo>
                  <a:pt x="30" y="49"/>
                </a:lnTo>
                <a:lnTo>
                  <a:pt x="30" y="48"/>
                </a:lnTo>
                <a:lnTo>
                  <a:pt x="31" y="47"/>
                </a:lnTo>
                <a:lnTo>
                  <a:pt x="32" y="46"/>
                </a:lnTo>
                <a:lnTo>
                  <a:pt x="32" y="44"/>
                </a:lnTo>
                <a:lnTo>
                  <a:pt x="33" y="43"/>
                </a:lnTo>
                <a:lnTo>
                  <a:pt x="33" y="41"/>
                </a:lnTo>
                <a:lnTo>
                  <a:pt x="33" y="39"/>
                </a:lnTo>
                <a:lnTo>
                  <a:pt x="33" y="37"/>
                </a:lnTo>
                <a:lnTo>
                  <a:pt x="33" y="0"/>
                </a:lnTo>
                <a:lnTo>
                  <a:pt x="47" y="0"/>
                </a:lnTo>
                <a:lnTo>
                  <a:pt x="47"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42" name="Freeform 238"/>
          <p:cNvSpPr>
            <a:spLocks/>
          </p:cNvSpPr>
          <p:nvPr/>
        </p:nvSpPr>
        <p:spPr bwMode="auto">
          <a:xfrm>
            <a:off x="1909763" y="2789238"/>
            <a:ext cx="76200" cy="106362"/>
          </a:xfrm>
          <a:custGeom>
            <a:avLst/>
            <a:gdLst>
              <a:gd name="T0" fmla="*/ 34 w 48"/>
              <a:gd name="T1" fmla="*/ 67 h 67"/>
              <a:gd name="T2" fmla="*/ 34 w 48"/>
              <a:gd name="T3" fmla="*/ 26 h 67"/>
              <a:gd name="T4" fmla="*/ 34 w 48"/>
              <a:gd name="T5" fmla="*/ 24 h 67"/>
              <a:gd name="T6" fmla="*/ 33 w 48"/>
              <a:gd name="T7" fmla="*/ 22 h 67"/>
              <a:gd name="T8" fmla="*/ 33 w 48"/>
              <a:gd name="T9" fmla="*/ 20 h 67"/>
              <a:gd name="T10" fmla="*/ 32 w 48"/>
              <a:gd name="T11" fmla="*/ 18 h 67"/>
              <a:gd name="T12" fmla="*/ 31 w 48"/>
              <a:gd name="T13" fmla="*/ 17 h 67"/>
              <a:gd name="T14" fmla="*/ 29 w 48"/>
              <a:gd name="T15" fmla="*/ 16 h 67"/>
              <a:gd name="T16" fmla="*/ 26 w 48"/>
              <a:gd name="T17" fmla="*/ 15 h 67"/>
              <a:gd name="T18" fmla="*/ 23 w 48"/>
              <a:gd name="T19" fmla="*/ 15 h 67"/>
              <a:gd name="T20" fmla="*/ 21 w 48"/>
              <a:gd name="T21" fmla="*/ 15 h 67"/>
              <a:gd name="T22" fmla="*/ 19 w 48"/>
              <a:gd name="T23" fmla="*/ 16 h 67"/>
              <a:gd name="T24" fmla="*/ 18 w 48"/>
              <a:gd name="T25" fmla="*/ 18 h 67"/>
              <a:gd name="T26" fmla="*/ 16 w 48"/>
              <a:gd name="T27" fmla="*/ 19 h 67"/>
              <a:gd name="T28" fmla="*/ 15 w 48"/>
              <a:gd name="T29" fmla="*/ 22 h 67"/>
              <a:gd name="T30" fmla="*/ 14 w 48"/>
              <a:gd name="T31" fmla="*/ 25 h 67"/>
              <a:gd name="T32" fmla="*/ 14 w 48"/>
              <a:gd name="T33" fmla="*/ 28 h 67"/>
              <a:gd name="T34" fmla="*/ 14 w 48"/>
              <a:gd name="T35" fmla="*/ 67 h 67"/>
              <a:gd name="T36" fmla="*/ 0 w 48"/>
              <a:gd name="T37" fmla="*/ 2 h 67"/>
              <a:gd name="T38" fmla="*/ 13 w 48"/>
              <a:gd name="T39" fmla="*/ 12 h 67"/>
              <a:gd name="T40" fmla="*/ 14 w 48"/>
              <a:gd name="T41" fmla="*/ 11 h 67"/>
              <a:gd name="T42" fmla="*/ 15 w 48"/>
              <a:gd name="T43" fmla="*/ 9 h 67"/>
              <a:gd name="T44" fmla="*/ 16 w 48"/>
              <a:gd name="T45" fmla="*/ 7 h 67"/>
              <a:gd name="T46" fmla="*/ 17 w 48"/>
              <a:gd name="T47" fmla="*/ 5 h 67"/>
              <a:gd name="T48" fmla="*/ 19 w 48"/>
              <a:gd name="T49" fmla="*/ 4 h 67"/>
              <a:gd name="T50" fmla="*/ 21 w 48"/>
              <a:gd name="T51" fmla="*/ 2 h 67"/>
              <a:gd name="T52" fmla="*/ 24 w 48"/>
              <a:gd name="T53" fmla="*/ 1 h 67"/>
              <a:gd name="T54" fmla="*/ 27 w 48"/>
              <a:gd name="T55" fmla="*/ 0 h 67"/>
              <a:gd name="T56" fmla="*/ 31 w 48"/>
              <a:gd name="T57" fmla="*/ 0 h 67"/>
              <a:gd name="T58" fmla="*/ 35 w 48"/>
              <a:gd name="T59" fmla="*/ 1 h 67"/>
              <a:gd name="T60" fmla="*/ 38 w 48"/>
              <a:gd name="T61" fmla="*/ 2 h 67"/>
              <a:gd name="T62" fmla="*/ 41 w 48"/>
              <a:gd name="T63" fmla="*/ 5 h 67"/>
              <a:gd name="T64" fmla="*/ 43 w 48"/>
              <a:gd name="T65" fmla="*/ 7 h 67"/>
              <a:gd name="T66" fmla="*/ 45 w 48"/>
              <a:gd name="T67" fmla="*/ 11 h 67"/>
              <a:gd name="T68" fmla="*/ 47 w 48"/>
              <a:gd name="T69" fmla="*/ 15 h 67"/>
              <a:gd name="T70" fmla="*/ 48 w 48"/>
              <a:gd name="T71" fmla="*/ 20 h 67"/>
              <a:gd name="T72" fmla="*/ 48 w 48"/>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67">
                <a:moveTo>
                  <a:pt x="48" y="67"/>
                </a:moveTo>
                <a:lnTo>
                  <a:pt x="34" y="67"/>
                </a:lnTo>
                <a:lnTo>
                  <a:pt x="34" y="27"/>
                </a:lnTo>
                <a:lnTo>
                  <a:pt x="34" y="26"/>
                </a:lnTo>
                <a:lnTo>
                  <a:pt x="34" y="26"/>
                </a:lnTo>
                <a:lnTo>
                  <a:pt x="34" y="24"/>
                </a:lnTo>
                <a:lnTo>
                  <a:pt x="33" y="23"/>
                </a:lnTo>
                <a:lnTo>
                  <a:pt x="33" y="22"/>
                </a:lnTo>
                <a:lnTo>
                  <a:pt x="33" y="21"/>
                </a:lnTo>
                <a:lnTo>
                  <a:pt x="33" y="20"/>
                </a:lnTo>
                <a:lnTo>
                  <a:pt x="32" y="19"/>
                </a:lnTo>
                <a:lnTo>
                  <a:pt x="32" y="18"/>
                </a:lnTo>
                <a:lnTo>
                  <a:pt x="31" y="18"/>
                </a:lnTo>
                <a:lnTo>
                  <a:pt x="31" y="17"/>
                </a:lnTo>
                <a:lnTo>
                  <a:pt x="30" y="16"/>
                </a:lnTo>
                <a:lnTo>
                  <a:pt x="29" y="16"/>
                </a:lnTo>
                <a:lnTo>
                  <a:pt x="28" y="15"/>
                </a:lnTo>
                <a:lnTo>
                  <a:pt x="26" y="15"/>
                </a:lnTo>
                <a:lnTo>
                  <a:pt x="25" y="15"/>
                </a:lnTo>
                <a:lnTo>
                  <a:pt x="23" y="15"/>
                </a:lnTo>
                <a:lnTo>
                  <a:pt x="22" y="15"/>
                </a:lnTo>
                <a:lnTo>
                  <a:pt x="21" y="15"/>
                </a:lnTo>
                <a:lnTo>
                  <a:pt x="20" y="16"/>
                </a:lnTo>
                <a:lnTo>
                  <a:pt x="19" y="16"/>
                </a:lnTo>
                <a:lnTo>
                  <a:pt x="19" y="17"/>
                </a:lnTo>
                <a:lnTo>
                  <a:pt x="18" y="18"/>
                </a:lnTo>
                <a:lnTo>
                  <a:pt x="17" y="18"/>
                </a:lnTo>
                <a:lnTo>
                  <a:pt x="16" y="19"/>
                </a:lnTo>
                <a:lnTo>
                  <a:pt x="16" y="21"/>
                </a:lnTo>
                <a:lnTo>
                  <a:pt x="15" y="22"/>
                </a:lnTo>
                <a:lnTo>
                  <a:pt x="15" y="23"/>
                </a:lnTo>
                <a:lnTo>
                  <a:pt x="14" y="25"/>
                </a:lnTo>
                <a:lnTo>
                  <a:pt x="14" y="26"/>
                </a:lnTo>
                <a:lnTo>
                  <a:pt x="14" y="28"/>
                </a:lnTo>
                <a:lnTo>
                  <a:pt x="14" y="30"/>
                </a:lnTo>
                <a:lnTo>
                  <a:pt x="14" y="67"/>
                </a:lnTo>
                <a:lnTo>
                  <a:pt x="0" y="67"/>
                </a:lnTo>
                <a:lnTo>
                  <a:pt x="0" y="2"/>
                </a:lnTo>
                <a:lnTo>
                  <a:pt x="13" y="2"/>
                </a:lnTo>
                <a:lnTo>
                  <a:pt x="13" y="12"/>
                </a:lnTo>
                <a:lnTo>
                  <a:pt x="14" y="12"/>
                </a:lnTo>
                <a:lnTo>
                  <a:pt x="14" y="11"/>
                </a:lnTo>
                <a:lnTo>
                  <a:pt x="14" y="10"/>
                </a:lnTo>
                <a:lnTo>
                  <a:pt x="15" y="9"/>
                </a:lnTo>
                <a:lnTo>
                  <a:pt x="15" y="8"/>
                </a:lnTo>
                <a:lnTo>
                  <a:pt x="16" y="7"/>
                </a:lnTo>
                <a:lnTo>
                  <a:pt x="17" y="6"/>
                </a:lnTo>
                <a:lnTo>
                  <a:pt x="17" y="5"/>
                </a:lnTo>
                <a:lnTo>
                  <a:pt x="18" y="4"/>
                </a:lnTo>
                <a:lnTo>
                  <a:pt x="19" y="4"/>
                </a:lnTo>
                <a:lnTo>
                  <a:pt x="20" y="3"/>
                </a:lnTo>
                <a:lnTo>
                  <a:pt x="21" y="2"/>
                </a:lnTo>
                <a:lnTo>
                  <a:pt x="23" y="2"/>
                </a:lnTo>
                <a:lnTo>
                  <a:pt x="24" y="1"/>
                </a:lnTo>
                <a:lnTo>
                  <a:pt x="26" y="1"/>
                </a:lnTo>
                <a:lnTo>
                  <a:pt x="27" y="0"/>
                </a:lnTo>
                <a:lnTo>
                  <a:pt x="29" y="0"/>
                </a:lnTo>
                <a:lnTo>
                  <a:pt x="31" y="0"/>
                </a:lnTo>
                <a:lnTo>
                  <a:pt x="33" y="1"/>
                </a:lnTo>
                <a:lnTo>
                  <a:pt x="35" y="1"/>
                </a:lnTo>
                <a:lnTo>
                  <a:pt x="36" y="2"/>
                </a:lnTo>
                <a:lnTo>
                  <a:pt x="38" y="2"/>
                </a:lnTo>
                <a:lnTo>
                  <a:pt x="40" y="4"/>
                </a:lnTo>
                <a:lnTo>
                  <a:pt x="41" y="5"/>
                </a:lnTo>
                <a:lnTo>
                  <a:pt x="42" y="6"/>
                </a:lnTo>
                <a:lnTo>
                  <a:pt x="43" y="7"/>
                </a:lnTo>
                <a:lnTo>
                  <a:pt x="45" y="9"/>
                </a:lnTo>
                <a:lnTo>
                  <a:pt x="45" y="11"/>
                </a:lnTo>
                <a:lnTo>
                  <a:pt x="46" y="13"/>
                </a:lnTo>
                <a:lnTo>
                  <a:pt x="47" y="15"/>
                </a:lnTo>
                <a:lnTo>
                  <a:pt x="47" y="17"/>
                </a:lnTo>
                <a:lnTo>
                  <a:pt x="48" y="20"/>
                </a:lnTo>
                <a:lnTo>
                  <a:pt x="48" y="22"/>
                </a:lnTo>
                <a:lnTo>
                  <a:pt x="4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43" name="Freeform 239"/>
          <p:cNvSpPr>
            <a:spLocks noEditPoints="1"/>
          </p:cNvSpPr>
          <p:nvPr/>
        </p:nvSpPr>
        <p:spPr bwMode="auto">
          <a:xfrm>
            <a:off x="2006600" y="2755900"/>
            <a:ext cx="22225" cy="139700"/>
          </a:xfrm>
          <a:custGeom>
            <a:avLst/>
            <a:gdLst>
              <a:gd name="T0" fmla="*/ 14 w 14"/>
              <a:gd name="T1" fmla="*/ 23 h 88"/>
              <a:gd name="T2" fmla="*/ 14 w 14"/>
              <a:gd name="T3" fmla="*/ 88 h 88"/>
              <a:gd name="T4" fmla="*/ 0 w 14"/>
              <a:gd name="T5" fmla="*/ 88 h 88"/>
              <a:gd name="T6" fmla="*/ 0 w 14"/>
              <a:gd name="T7" fmla="*/ 23 h 88"/>
              <a:gd name="T8" fmla="*/ 14 w 14"/>
              <a:gd name="T9" fmla="*/ 23 h 88"/>
              <a:gd name="T10" fmla="*/ 14 w 14"/>
              <a:gd name="T11" fmla="*/ 15 h 88"/>
              <a:gd name="T12" fmla="*/ 0 w 14"/>
              <a:gd name="T13" fmla="*/ 15 h 88"/>
              <a:gd name="T14" fmla="*/ 0 w 14"/>
              <a:gd name="T15" fmla="*/ 0 h 88"/>
              <a:gd name="T16" fmla="*/ 14 w 14"/>
              <a:gd name="T17" fmla="*/ 0 h 88"/>
              <a:gd name="T18" fmla="*/ 14 w 14"/>
              <a:gd name="T19"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3"/>
                </a:moveTo>
                <a:lnTo>
                  <a:pt x="14" y="88"/>
                </a:lnTo>
                <a:lnTo>
                  <a:pt x="0" y="88"/>
                </a:lnTo>
                <a:lnTo>
                  <a:pt x="0" y="23"/>
                </a:lnTo>
                <a:lnTo>
                  <a:pt x="14" y="23"/>
                </a:lnTo>
                <a:close/>
                <a:moveTo>
                  <a:pt x="14" y="15"/>
                </a:moveTo>
                <a:lnTo>
                  <a:pt x="0" y="15"/>
                </a:lnTo>
                <a:lnTo>
                  <a:pt x="0" y="0"/>
                </a:lnTo>
                <a:lnTo>
                  <a:pt x="14" y="0"/>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44" name="Freeform 240"/>
          <p:cNvSpPr>
            <a:spLocks/>
          </p:cNvSpPr>
          <p:nvPr/>
        </p:nvSpPr>
        <p:spPr bwMode="auto">
          <a:xfrm>
            <a:off x="2044700" y="2789238"/>
            <a:ext cx="76200" cy="107950"/>
          </a:xfrm>
          <a:custGeom>
            <a:avLst/>
            <a:gdLst>
              <a:gd name="T0" fmla="*/ 48 w 48"/>
              <a:gd name="T1" fmla="*/ 46 h 68"/>
              <a:gd name="T2" fmla="*/ 46 w 48"/>
              <a:gd name="T3" fmla="*/ 52 h 68"/>
              <a:gd name="T4" fmla="*/ 43 w 48"/>
              <a:gd name="T5" fmla="*/ 58 h 68"/>
              <a:gd name="T6" fmla="*/ 38 w 48"/>
              <a:gd name="T7" fmla="*/ 64 h 68"/>
              <a:gd name="T8" fmla="*/ 31 w 48"/>
              <a:gd name="T9" fmla="*/ 67 h 68"/>
              <a:gd name="T10" fmla="*/ 21 w 48"/>
              <a:gd name="T11" fmla="*/ 68 h 68"/>
              <a:gd name="T12" fmla="*/ 12 w 48"/>
              <a:gd name="T13" fmla="*/ 65 h 68"/>
              <a:gd name="T14" fmla="*/ 6 w 48"/>
              <a:gd name="T15" fmla="*/ 59 h 68"/>
              <a:gd name="T16" fmla="*/ 2 w 48"/>
              <a:gd name="T17" fmla="*/ 52 h 68"/>
              <a:gd name="T18" fmla="*/ 0 w 48"/>
              <a:gd name="T19" fmla="*/ 44 h 68"/>
              <a:gd name="T20" fmla="*/ 0 w 48"/>
              <a:gd name="T21" fmla="*/ 36 h 68"/>
              <a:gd name="T22" fmla="*/ 0 w 48"/>
              <a:gd name="T23" fmla="*/ 25 h 68"/>
              <a:gd name="T24" fmla="*/ 3 w 48"/>
              <a:gd name="T25" fmla="*/ 16 h 68"/>
              <a:gd name="T26" fmla="*/ 7 w 48"/>
              <a:gd name="T27" fmla="*/ 8 h 68"/>
              <a:gd name="T28" fmla="*/ 13 w 48"/>
              <a:gd name="T29" fmla="*/ 3 h 68"/>
              <a:gd name="T30" fmla="*/ 22 w 48"/>
              <a:gd name="T31" fmla="*/ 1 h 68"/>
              <a:gd name="T32" fmla="*/ 28 w 48"/>
              <a:gd name="T33" fmla="*/ 1 h 68"/>
              <a:gd name="T34" fmla="*/ 34 w 48"/>
              <a:gd name="T35" fmla="*/ 2 h 68"/>
              <a:gd name="T36" fmla="*/ 39 w 48"/>
              <a:gd name="T37" fmla="*/ 5 h 68"/>
              <a:gd name="T38" fmla="*/ 44 w 48"/>
              <a:gd name="T39" fmla="*/ 10 h 68"/>
              <a:gd name="T40" fmla="*/ 47 w 48"/>
              <a:gd name="T41" fmla="*/ 18 h 68"/>
              <a:gd name="T42" fmla="*/ 34 w 48"/>
              <a:gd name="T43" fmla="*/ 25 h 68"/>
              <a:gd name="T44" fmla="*/ 34 w 48"/>
              <a:gd name="T45" fmla="*/ 23 h 68"/>
              <a:gd name="T46" fmla="*/ 33 w 48"/>
              <a:gd name="T47" fmla="*/ 20 h 68"/>
              <a:gd name="T48" fmla="*/ 31 w 48"/>
              <a:gd name="T49" fmla="*/ 17 h 68"/>
              <a:gd name="T50" fmla="*/ 29 w 48"/>
              <a:gd name="T51" fmla="*/ 16 h 68"/>
              <a:gd name="T52" fmla="*/ 26 w 48"/>
              <a:gd name="T53" fmla="*/ 15 h 68"/>
              <a:gd name="T54" fmla="*/ 22 w 48"/>
              <a:gd name="T55" fmla="*/ 15 h 68"/>
              <a:gd name="T56" fmla="*/ 19 w 48"/>
              <a:gd name="T57" fmla="*/ 17 h 68"/>
              <a:gd name="T58" fmla="*/ 16 w 48"/>
              <a:gd name="T59" fmla="*/ 21 h 68"/>
              <a:gd name="T60" fmla="*/ 15 w 48"/>
              <a:gd name="T61" fmla="*/ 26 h 68"/>
              <a:gd name="T62" fmla="*/ 14 w 48"/>
              <a:gd name="T63" fmla="*/ 30 h 68"/>
              <a:gd name="T64" fmla="*/ 14 w 48"/>
              <a:gd name="T65" fmla="*/ 35 h 68"/>
              <a:gd name="T66" fmla="*/ 14 w 48"/>
              <a:gd name="T67" fmla="*/ 40 h 68"/>
              <a:gd name="T68" fmla="*/ 15 w 48"/>
              <a:gd name="T69" fmla="*/ 45 h 68"/>
              <a:gd name="T70" fmla="*/ 17 w 48"/>
              <a:gd name="T71" fmla="*/ 49 h 68"/>
              <a:gd name="T72" fmla="*/ 20 w 48"/>
              <a:gd name="T73" fmla="*/ 53 h 68"/>
              <a:gd name="T74" fmla="*/ 25 w 48"/>
              <a:gd name="T75" fmla="*/ 54 h 68"/>
              <a:gd name="T76" fmla="*/ 28 w 48"/>
              <a:gd name="T77" fmla="*/ 53 h 68"/>
              <a:gd name="T78" fmla="*/ 31 w 48"/>
              <a:gd name="T79" fmla="*/ 51 h 68"/>
              <a:gd name="T80" fmla="*/ 32 w 48"/>
              <a:gd name="T81" fmla="*/ 49 h 68"/>
              <a:gd name="T82" fmla="*/ 34 w 48"/>
              <a:gd name="T83" fmla="*/ 46 h 68"/>
              <a:gd name="T84" fmla="*/ 34 w 48"/>
              <a:gd name="T85"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68">
                <a:moveTo>
                  <a:pt x="48" y="43"/>
                </a:moveTo>
                <a:lnTo>
                  <a:pt x="48" y="44"/>
                </a:lnTo>
                <a:lnTo>
                  <a:pt x="48" y="46"/>
                </a:lnTo>
                <a:lnTo>
                  <a:pt x="47" y="48"/>
                </a:lnTo>
                <a:lnTo>
                  <a:pt x="47" y="50"/>
                </a:lnTo>
                <a:lnTo>
                  <a:pt x="46" y="52"/>
                </a:lnTo>
                <a:lnTo>
                  <a:pt x="45" y="54"/>
                </a:lnTo>
                <a:lnTo>
                  <a:pt x="44" y="56"/>
                </a:lnTo>
                <a:lnTo>
                  <a:pt x="43" y="58"/>
                </a:lnTo>
                <a:lnTo>
                  <a:pt x="42" y="60"/>
                </a:lnTo>
                <a:lnTo>
                  <a:pt x="40" y="62"/>
                </a:lnTo>
                <a:lnTo>
                  <a:pt x="38" y="64"/>
                </a:lnTo>
                <a:lnTo>
                  <a:pt x="36" y="65"/>
                </a:lnTo>
                <a:lnTo>
                  <a:pt x="33" y="66"/>
                </a:lnTo>
                <a:lnTo>
                  <a:pt x="31" y="67"/>
                </a:lnTo>
                <a:lnTo>
                  <a:pt x="28" y="68"/>
                </a:lnTo>
                <a:lnTo>
                  <a:pt x="24" y="68"/>
                </a:lnTo>
                <a:lnTo>
                  <a:pt x="21" y="68"/>
                </a:lnTo>
                <a:lnTo>
                  <a:pt x="17" y="67"/>
                </a:lnTo>
                <a:lnTo>
                  <a:pt x="14" y="66"/>
                </a:lnTo>
                <a:lnTo>
                  <a:pt x="12" y="65"/>
                </a:lnTo>
                <a:lnTo>
                  <a:pt x="10" y="63"/>
                </a:lnTo>
                <a:lnTo>
                  <a:pt x="8" y="62"/>
                </a:lnTo>
                <a:lnTo>
                  <a:pt x="6" y="59"/>
                </a:lnTo>
                <a:lnTo>
                  <a:pt x="4" y="57"/>
                </a:lnTo>
                <a:lnTo>
                  <a:pt x="3" y="55"/>
                </a:lnTo>
                <a:lnTo>
                  <a:pt x="2" y="52"/>
                </a:lnTo>
                <a:lnTo>
                  <a:pt x="1" y="50"/>
                </a:lnTo>
                <a:lnTo>
                  <a:pt x="1" y="47"/>
                </a:lnTo>
                <a:lnTo>
                  <a:pt x="0" y="44"/>
                </a:lnTo>
                <a:lnTo>
                  <a:pt x="0" y="41"/>
                </a:lnTo>
                <a:lnTo>
                  <a:pt x="0" y="39"/>
                </a:lnTo>
                <a:lnTo>
                  <a:pt x="0" y="36"/>
                </a:lnTo>
                <a:lnTo>
                  <a:pt x="0" y="32"/>
                </a:lnTo>
                <a:lnTo>
                  <a:pt x="0" y="29"/>
                </a:lnTo>
                <a:lnTo>
                  <a:pt x="0" y="25"/>
                </a:lnTo>
                <a:lnTo>
                  <a:pt x="1" y="22"/>
                </a:lnTo>
                <a:lnTo>
                  <a:pt x="2" y="19"/>
                </a:lnTo>
                <a:lnTo>
                  <a:pt x="3" y="16"/>
                </a:lnTo>
                <a:lnTo>
                  <a:pt x="4" y="13"/>
                </a:lnTo>
                <a:lnTo>
                  <a:pt x="6" y="10"/>
                </a:lnTo>
                <a:lnTo>
                  <a:pt x="7" y="8"/>
                </a:lnTo>
                <a:lnTo>
                  <a:pt x="9" y="6"/>
                </a:lnTo>
                <a:lnTo>
                  <a:pt x="11" y="4"/>
                </a:lnTo>
                <a:lnTo>
                  <a:pt x="13" y="3"/>
                </a:lnTo>
                <a:lnTo>
                  <a:pt x="16" y="2"/>
                </a:lnTo>
                <a:lnTo>
                  <a:pt x="19" y="1"/>
                </a:lnTo>
                <a:lnTo>
                  <a:pt x="22" y="1"/>
                </a:lnTo>
                <a:lnTo>
                  <a:pt x="25" y="0"/>
                </a:lnTo>
                <a:lnTo>
                  <a:pt x="27" y="0"/>
                </a:lnTo>
                <a:lnTo>
                  <a:pt x="28" y="1"/>
                </a:lnTo>
                <a:lnTo>
                  <a:pt x="30" y="1"/>
                </a:lnTo>
                <a:lnTo>
                  <a:pt x="32" y="1"/>
                </a:lnTo>
                <a:lnTo>
                  <a:pt x="34" y="2"/>
                </a:lnTo>
                <a:lnTo>
                  <a:pt x="36" y="3"/>
                </a:lnTo>
                <a:lnTo>
                  <a:pt x="37" y="4"/>
                </a:lnTo>
                <a:lnTo>
                  <a:pt x="39" y="5"/>
                </a:lnTo>
                <a:lnTo>
                  <a:pt x="41" y="7"/>
                </a:lnTo>
                <a:lnTo>
                  <a:pt x="42" y="8"/>
                </a:lnTo>
                <a:lnTo>
                  <a:pt x="44" y="10"/>
                </a:lnTo>
                <a:lnTo>
                  <a:pt x="45" y="13"/>
                </a:lnTo>
                <a:lnTo>
                  <a:pt x="46" y="15"/>
                </a:lnTo>
                <a:lnTo>
                  <a:pt x="47" y="18"/>
                </a:lnTo>
                <a:lnTo>
                  <a:pt x="48" y="22"/>
                </a:lnTo>
                <a:lnTo>
                  <a:pt x="48" y="25"/>
                </a:lnTo>
                <a:lnTo>
                  <a:pt x="34" y="25"/>
                </a:lnTo>
                <a:lnTo>
                  <a:pt x="34" y="24"/>
                </a:lnTo>
                <a:lnTo>
                  <a:pt x="34" y="24"/>
                </a:lnTo>
                <a:lnTo>
                  <a:pt x="34" y="23"/>
                </a:lnTo>
                <a:lnTo>
                  <a:pt x="33" y="22"/>
                </a:lnTo>
                <a:lnTo>
                  <a:pt x="33" y="21"/>
                </a:lnTo>
                <a:lnTo>
                  <a:pt x="33" y="20"/>
                </a:lnTo>
                <a:lnTo>
                  <a:pt x="32" y="19"/>
                </a:lnTo>
                <a:lnTo>
                  <a:pt x="32" y="18"/>
                </a:lnTo>
                <a:lnTo>
                  <a:pt x="31" y="17"/>
                </a:lnTo>
                <a:lnTo>
                  <a:pt x="31" y="17"/>
                </a:lnTo>
                <a:lnTo>
                  <a:pt x="30" y="16"/>
                </a:lnTo>
                <a:lnTo>
                  <a:pt x="29" y="16"/>
                </a:lnTo>
                <a:lnTo>
                  <a:pt x="28" y="15"/>
                </a:lnTo>
                <a:lnTo>
                  <a:pt x="27" y="15"/>
                </a:lnTo>
                <a:lnTo>
                  <a:pt x="26" y="15"/>
                </a:lnTo>
                <a:lnTo>
                  <a:pt x="25" y="15"/>
                </a:lnTo>
                <a:lnTo>
                  <a:pt x="23" y="15"/>
                </a:lnTo>
                <a:lnTo>
                  <a:pt x="22" y="15"/>
                </a:lnTo>
                <a:lnTo>
                  <a:pt x="21" y="16"/>
                </a:lnTo>
                <a:lnTo>
                  <a:pt x="20" y="16"/>
                </a:lnTo>
                <a:lnTo>
                  <a:pt x="19" y="17"/>
                </a:lnTo>
                <a:lnTo>
                  <a:pt x="18" y="18"/>
                </a:lnTo>
                <a:lnTo>
                  <a:pt x="17" y="20"/>
                </a:lnTo>
                <a:lnTo>
                  <a:pt x="16" y="21"/>
                </a:lnTo>
                <a:lnTo>
                  <a:pt x="16" y="22"/>
                </a:lnTo>
                <a:lnTo>
                  <a:pt x="15" y="24"/>
                </a:lnTo>
                <a:lnTo>
                  <a:pt x="15" y="26"/>
                </a:lnTo>
                <a:lnTo>
                  <a:pt x="14" y="27"/>
                </a:lnTo>
                <a:lnTo>
                  <a:pt x="14" y="29"/>
                </a:lnTo>
                <a:lnTo>
                  <a:pt x="14" y="30"/>
                </a:lnTo>
                <a:lnTo>
                  <a:pt x="14" y="32"/>
                </a:lnTo>
                <a:lnTo>
                  <a:pt x="14" y="33"/>
                </a:lnTo>
                <a:lnTo>
                  <a:pt x="14" y="35"/>
                </a:lnTo>
                <a:lnTo>
                  <a:pt x="14" y="36"/>
                </a:lnTo>
                <a:lnTo>
                  <a:pt x="14" y="38"/>
                </a:lnTo>
                <a:lnTo>
                  <a:pt x="14" y="40"/>
                </a:lnTo>
                <a:lnTo>
                  <a:pt x="14" y="41"/>
                </a:lnTo>
                <a:lnTo>
                  <a:pt x="14" y="43"/>
                </a:lnTo>
                <a:lnTo>
                  <a:pt x="15" y="45"/>
                </a:lnTo>
                <a:lnTo>
                  <a:pt x="15" y="46"/>
                </a:lnTo>
                <a:lnTo>
                  <a:pt x="16" y="48"/>
                </a:lnTo>
                <a:lnTo>
                  <a:pt x="17" y="49"/>
                </a:lnTo>
                <a:lnTo>
                  <a:pt x="18" y="51"/>
                </a:lnTo>
                <a:lnTo>
                  <a:pt x="19" y="52"/>
                </a:lnTo>
                <a:lnTo>
                  <a:pt x="20" y="53"/>
                </a:lnTo>
                <a:lnTo>
                  <a:pt x="21" y="54"/>
                </a:lnTo>
                <a:lnTo>
                  <a:pt x="23" y="54"/>
                </a:lnTo>
                <a:lnTo>
                  <a:pt x="25" y="54"/>
                </a:lnTo>
                <a:lnTo>
                  <a:pt x="26" y="54"/>
                </a:lnTo>
                <a:lnTo>
                  <a:pt x="27" y="54"/>
                </a:lnTo>
                <a:lnTo>
                  <a:pt x="28" y="53"/>
                </a:lnTo>
                <a:lnTo>
                  <a:pt x="29" y="53"/>
                </a:lnTo>
                <a:lnTo>
                  <a:pt x="30" y="52"/>
                </a:lnTo>
                <a:lnTo>
                  <a:pt x="31" y="51"/>
                </a:lnTo>
                <a:lnTo>
                  <a:pt x="31" y="51"/>
                </a:lnTo>
                <a:lnTo>
                  <a:pt x="32" y="50"/>
                </a:lnTo>
                <a:lnTo>
                  <a:pt x="32" y="49"/>
                </a:lnTo>
                <a:lnTo>
                  <a:pt x="33" y="48"/>
                </a:lnTo>
                <a:lnTo>
                  <a:pt x="33" y="47"/>
                </a:lnTo>
                <a:lnTo>
                  <a:pt x="34" y="46"/>
                </a:lnTo>
                <a:lnTo>
                  <a:pt x="34" y="45"/>
                </a:lnTo>
                <a:lnTo>
                  <a:pt x="34" y="44"/>
                </a:lnTo>
                <a:lnTo>
                  <a:pt x="34" y="44"/>
                </a:lnTo>
                <a:lnTo>
                  <a:pt x="34" y="43"/>
                </a:lnTo>
                <a:lnTo>
                  <a:pt x="4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45" name="Freeform 241"/>
          <p:cNvSpPr>
            <a:spLocks noEditPoints="1"/>
          </p:cNvSpPr>
          <p:nvPr/>
        </p:nvSpPr>
        <p:spPr bwMode="auto">
          <a:xfrm>
            <a:off x="2130425" y="2789238"/>
            <a:ext cx="77788" cy="107950"/>
          </a:xfrm>
          <a:custGeom>
            <a:avLst/>
            <a:gdLst>
              <a:gd name="T0" fmla="*/ 46 w 49"/>
              <a:gd name="T1" fmla="*/ 58 h 68"/>
              <a:gd name="T2" fmla="*/ 47 w 49"/>
              <a:gd name="T3" fmla="*/ 61 h 68"/>
              <a:gd name="T4" fmla="*/ 48 w 49"/>
              <a:gd name="T5" fmla="*/ 63 h 68"/>
              <a:gd name="T6" fmla="*/ 49 w 49"/>
              <a:gd name="T7" fmla="*/ 64 h 68"/>
              <a:gd name="T8" fmla="*/ 34 w 49"/>
              <a:gd name="T9" fmla="*/ 66 h 68"/>
              <a:gd name="T10" fmla="*/ 34 w 49"/>
              <a:gd name="T11" fmla="*/ 64 h 68"/>
              <a:gd name="T12" fmla="*/ 33 w 49"/>
              <a:gd name="T13" fmla="*/ 62 h 68"/>
              <a:gd name="T14" fmla="*/ 33 w 49"/>
              <a:gd name="T15" fmla="*/ 61 h 68"/>
              <a:gd name="T16" fmla="*/ 32 w 49"/>
              <a:gd name="T17" fmla="*/ 59 h 68"/>
              <a:gd name="T18" fmla="*/ 30 w 49"/>
              <a:gd name="T19" fmla="*/ 63 h 68"/>
              <a:gd name="T20" fmla="*/ 26 w 49"/>
              <a:gd name="T21" fmla="*/ 66 h 68"/>
              <a:gd name="T22" fmla="*/ 21 w 49"/>
              <a:gd name="T23" fmla="*/ 68 h 68"/>
              <a:gd name="T24" fmla="*/ 15 w 49"/>
              <a:gd name="T25" fmla="*/ 68 h 68"/>
              <a:gd name="T26" fmla="*/ 9 w 49"/>
              <a:gd name="T27" fmla="*/ 67 h 68"/>
              <a:gd name="T28" fmla="*/ 4 w 49"/>
              <a:gd name="T29" fmla="*/ 63 h 68"/>
              <a:gd name="T30" fmla="*/ 1 w 49"/>
              <a:gd name="T31" fmla="*/ 56 h 68"/>
              <a:gd name="T32" fmla="*/ 0 w 49"/>
              <a:gd name="T33" fmla="*/ 47 h 68"/>
              <a:gd name="T34" fmla="*/ 2 w 49"/>
              <a:gd name="T35" fmla="*/ 39 h 68"/>
              <a:gd name="T36" fmla="*/ 6 w 49"/>
              <a:gd name="T37" fmla="*/ 34 h 68"/>
              <a:gd name="T38" fmla="*/ 11 w 49"/>
              <a:gd name="T39" fmla="*/ 30 h 68"/>
              <a:gd name="T40" fmla="*/ 28 w 49"/>
              <a:gd name="T41" fmla="*/ 27 h 68"/>
              <a:gd name="T42" fmla="*/ 30 w 49"/>
              <a:gd name="T43" fmla="*/ 26 h 68"/>
              <a:gd name="T44" fmla="*/ 31 w 49"/>
              <a:gd name="T45" fmla="*/ 25 h 68"/>
              <a:gd name="T46" fmla="*/ 32 w 49"/>
              <a:gd name="T47" fmla="*/ 24 h 68"/>
              <a:gd name="T48" fmla="*/ 33 w 49"/>
              <a:gd name="T49" fmla="*/ 22 h 68"/>
              <a:gd name="T50" fmla="*/ 32 w 49"/>
              <a:gd name="T51" fmla="*/ 17 h 68"/>
              <a:gd name="T52" fmla="*/ 29 w 49"/>
              <a:gd name="T53" fmla="*/ 15 h 68"/>
              <a:gd name="T54" fmla="*/ 27 w 49"/>
              <a:gd name="T55" fmla="*/ 14 h 68"/>
              <a:gd name="T56" fmla="*/ 24 w 49"/>
              <a:gd name="T57" fmla="*/ 14 h 68"/>
              <a:gd name="T58" fmla="*/ 19 w 49"/>
              <a:gd name="T59" fmla="*/ 15 h 68"/>
              <a:gd name="T60" fmla="*/ 17 w 49"/>
              <a:gd name="T61" fmla="*/ 17 h 68"/>
              <a:gd name="T62" fmla="*/ 16 w 49"/>
              <a:gd name="T63" fmla="*/ 20 h 68"/>
              <a:gd name="T64" fmla="*/ 15 w 49"/>
              <a:gd name="T65" fmla="*/ 23 h 68"/>
              <a:gd name="T66" fmla="*/ 4 w 49"/>
              <a:gd name="T67" fmla="*/ 14 h 68"/>
              <a:gd name="T68" fmla="*/ 9 w 49"/>
              <a:gd name="T69" fmla="*/ 6 h 68"/>
              <a:gd name="T70" fmla="*/ 15 w 49"/>
              <a:gd name="T71" fmla="*/ 2 h 68"/>
              <a:gd name="T72" fmla="*/ 23 w 49"/>
              <a:gd name="T73" fmla="*/ 0 h 68"/>
              <a:gd name="T74" fmla="*/ 30 w 49"/>
              <a:gd name="T75" fmla="*/ 1 h 68"/>
              <a:gd name="T76" fmla="*/ 37 w 49"/>
              <a:gd name="T77" fmla="*/ 3 h 68"/>
              <a:gd name="T78" fmla="*/ 43 w 49"/>
              <a:gd name="T79" fmla="*/ 8 h 68"/>
              <a:gd name="T80" fmla="*/ 46 w 49"/>
              <a:gd name="T81" fmla="*/ 16 h 68"/>
              <a:gd name="T82" fmla="*/ 32 w 49"/>
              <a:gd name="T83" fmla="*/ 35 h 68"/>
              <a:gd name="T84" fmla="*/ 31 w 49"/>
              <a:gd name="T85" fmla="*/ 36 h 68"/>
              <a:gd name="T86" fmla="*/ 29 w 49"/>
              <a:gd name="T87" fmla="*/ 37 h 68"/>
              <a:gd name="T88" fmla="*/ 26 w 49"/>
              <a:gd name="T89" fmla="*/ 38 h 68"/>
              <a:gd name="T90" fmla="*/ 22 w 49"/>
              <a:gd name="T91" fmla="*/ 39 h 68"/>
              <a:gd name="T92" fmla="*/ 19 w 49"/>
              <a:gd name="T93" fmla="*/ 40 h 68"/>
              <a:gd name="T94" fmla="*/ 16 w 49"/>
              <a:gd name="T95" fmla="*/ 42 h 68"/>
              <a:gd name="T96" fmla="*/ 14 w 49"/>
              <a:gd name="T97" fmla="*/ 45 h 68"/>
              <a:gd name="T98" fmla="*/ 14 w 49"/>
              <a:gd name="T99" fmla="*/ 49 h 68"/>
              <a:gd name="T100" fmla="*/ 15 w 49"/>
              <a:gd name="T101" fmla="*/ 53 h 68"/>
              <a:gd name="T102" fmla="*/ 17 w 49"/>
              <a:gd name="T103" fmla="*/ 55 h 68"/>
              <a:gd name="T104" fmla="*/ 19 w 49"/>
              <a:gd name="T105" fmla="*/ 56 h 68"/>
              <a:gd name="T106" fmla="*/ 21 w 49"/>
              <a:gd name="T107" fmla="*/ 56 h 68"/>
              <a:gd name="T108" fmla="*/ 26 w 49"/>
              <a:gd name="T109" fmla="*/ 55 h 68"/>
              <a:gd name="T110" fmla="*/ 30 w 49"/>
              <a:gd name="T111" fmla="*/ 52 h 68"/>
              <a:gd name="T112" fmla="*/ 32 w 49"/>
              <a:gd name="T113" fmla="*/ 47 h 68"/>
              <a:gd name="T114" fmla="*/ 33 w 49"/>
              <a:gd name="T115"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 h="68">
                <a:moveTo>
                  <a:pt x="46" y="54"/>
                </a:moveTo>
                <a:lnTo>
                  <a:pt x="46" y="55"/>
                </a:lnTo>
                <a:lnTo>
                  <a:pt x="46" y="56"/>
                </a:lnTo>
                <a:lnTo>
                  <a:pt x="46" y="58"/>
                </a:lnTo>
                <a:lnTo>
                  <a:pt x="46" y="59"/>
                </a:lnTo>
                <a:lnTo>
                  <a:pt x="47" y="59"/>
                </a:lnTo>
                <a:lnTo>
                  <a:pt x="47" y="60"/>
                </a:lnTo>
                <a:lnTo>
                  <a:pt x="47" y="61"/>
                </a:lnTo>
                <a:lnTo>
                  <a:pt x="47" y="61"/>
                </a:lnTo>
                <a:lnTo>
                  <a:pt x="47" y="62"/>
                </a:lnTo>
                <a:lnTo>
                  <a:pt x="48" y="62"/>
                </a:lnTo>
                <a:lnTo>
                  <a:pt x="48" y="63"/>
                </a:lnTo>
                <a:lnTo>
                  <a:pt x="48" y="63"/>
                </a:lnTo>
                <a:lnTo>
                  <a:pt x="48" y="63"/>
                </a:lnTo>
                <a:lnTo>
                  <a:pt x="49" y="64"/>
                </a:lnTo>
                <a:lnTo>
                  <a:pt x="49" y="64"/>
                </a:lnTo>
                <a:lnTo>
                  <a:pt x="49" y="64"/>
                </a:lnTo>
                <a:lnTo>
                  <a:pt x="49" y="67"/>
                </a:lnTo>
                <a:lnTo>
                  <a:pt x="34" y="67"/>
                </a:lnTo>
                <a:lnTo>
                  <a:pt x="34" y="66"/>
                </a:lnTo>
                <a:lnTo>
                  <a:pt x="34" y="65"/>
                </a:lnTo>
                <a:lnTo>
                  <a:pt x="34" y="65"/>
                </a:lnTo>
                <a:lnTo>
                  <a:pt x="34" y="65"/>
                </a:lnTo>
                <a:lnTo>
                  <a:pt x="34" y="64"/>
                </a:lnTo>
                <a:lnTo>
                  <a:pt x="34" y="64"/>
                </a:lnTo>
                <a:lnTo>
                  <a:pt x="34" y="63"/>
                </a:lnTo>
                <a:lnTo>
                  <a:pt x="34" y="63"/>
                </a:lnTo>
                <a:lnTo>
                  <a:pt x="33" y="62"/>
                </a:lnTo>
                <a:lnTo>
                  <a:pt x="33" y="62"/>
                </a:lnTo>
                <a:lnTo>
                  <a:pt x="33" y="62"/>
                </a:lnTo>
                <a:lnTo>
                  <a:pt x="33" y="61"/>
                </a:lnTo>
                <a:lnTo>
                  <a:pt x="33" y="61"/>
                </a:lnTo>
                <a:lnTo>
                  <a:pt x="33" y="60"/>
                </a:lnTo>
                <a:lnTo>
                  <a:pt x="33" y="59"/>
                </a:lnTo>
                <a:lnTo>
                  <a:pt x="33" y="59"/>
                </a:lnTo>
                <a:lnTo>
                  <a:pt x="32" y="59"/>
                </a:lnTo>
                <a:lnTo>
                  <a:pt x="32" y="60"/>
                </a:lnTo>
                <a:lnTo>
                  <a:pt x="31" y="61"/>
                </a:lnTo>
                <a:lnTo>
                  <a:pt x="30" y="62"/>
                </a:lnTo>
                <a:lnTo>
                  <a:pt x="30" y="63"/>
                </a:lnTo>
                <a:lnTo>
                  <a:pt x="29" y="63"/>
                </a:lnTo>
                <a:lnTo>
                  <a:pt x="28" y="64"/>
                </a:lnTo>
                <a:lnTo>
                  <a:pt x="27" y="65"/>
                </a:lnTo>
                <a:lnTo>
                  <a:pt x="26" y="66"/>
                </a:lnTo>
                <a:lnTo>
                  <a:pt x="25" y="66"/>
                </a:lnTo>
                <a:lnTo>
                  <a:pt x="24" y="67"/>
                </a:lnTo>
                <a:lnTo>
                  <a:pt x="22" y="67"/>
                </a:lnTo>
                <a:lnTo>
                  <a:pt x="21" y="68"/>
                </a:lnTo>
                <a:lnTo>
                  <a:pt x="19" y="68"/>
                </a:lnTo>
                <a:lnTo>
                  <a:pt x="18" y="68"/>
                </a:lnTo>
                <a:lnTo>
                  <a:pt x="16" y="68"/>
                </a:lnTo>
                <a:lnTo>
                  <a:pt x="15" y="68"/>
                </a:lnTo>
                <a:lnTo>
                  <a:pt x="13" y="68"/>
                </a:lnTo>
                <a:lnTo>
                  <a:pt x="12" y="68"/>
                </a:lnTo>
                <a:lnTo>
                  <a:pt x="10" y="67"/>
                </a:lnTo>
                <a:lnTo>
                  <a:pt x="9" y="67"/>
                </a:lnTo>
                <a:lnTo>
                  <a:pt x="8" y="66"/>
                </a:lnTo>
                <a:lnTo>
                  <a:pt x="6" y="65"/>
                </a:lnTo>
                <a:lnTo>
                  <a:pt x="5" y="64"/>
                </a:lnTo>
                <a:lnTo>
                  <a:pt x="4" y="63"/>
                </a:lnTo>
                <a:lnTo>
                  <a:pt x="3" y="61"/>
                </a:lnTo>
                <a:lnTo>
                  <a:pt x="2" y="60"/>
                </a:lnTo>
                <a:lnTo>
                  <a:pt x="2" y="58"/>
                </a:lnTo>
                <a:lnTo>
                  <a:pt x="1" y="56"/>
                </a:lnTo>
                <a:lnTo>
                  <a:pt x="0" y="54"/>
                </a:lnTo>
                <a:lnTo>
                  <a:pt x="0" y="52"/>
                </a:lnTo>
                <a:lnTo>
                  <a:pt x="0" y="49"/>
                </a:lnTo>
                <a:lnTo>
                  <a:pt x="0" y="47"/>
                </a:lnTo>
                <a:lnTo>
                  <a:pt x="0" y="45"/>
                </a:lnTo>
                <a:lnTo>
                  <a:pt x="1" y="43"/>
                </a:lnTo>
                <a:lnTo>
                  <a:pt x="1" y="41"/>
                </a:lnTo>
                <a:lnTo>
                  <a:pt x="2" y="39"/>
                </a:lnTo>
                <a:lnTo>
                  <a:pt x="3" y="38"/>
                </a:lnTo>
                <a:lnTo>
                  <a:pt x="4" y="36"/>
                </a:lnTo>
                <a:lnTo>
                  <a:pt x="4" y="35"/>
                </a:lnTo>
                <a:lnTo>
                  <a:pt x="6" y="34"/>
                </a:lnTo>
                <a:lnTo>
                  <a:pt x="7" y="33"/>
                </a:lnTo>
                <a:lnTo>
                  <a:pt x="8" y="32"/>
                </a:lnTo>
                <a:lnTo>
                  <a:pt x="9" y="31"/>
                </a:lnTo>
                <a:lnTo>
                  <a:pt x="11" y="30"/>
                </a:lnTo>
                <a:lnTo>
                  <a:pt x="12" y="30"/>
                </a:lnTo>
                <a:lnTo>
                  <a:pt x="14" y="29"/>
                </a:lnTo>
                <a:lnTo>
                  <a:pt x="15" y="29"/>
                </a:lnTo>
                <a:lnTo>
                  <a:pt x="28" y="27"/>
                </a:lnTo>
                <a:lnTo>
                  <a:pt x="28" y="27"/>
                </a:lnTo>
                <a:lnTo>
                  <a:pt x="29" y="26"/>
                </a:lnTo>
                <a:lnTo>
                  <a:pt x="29" y="26"/>
                </a:lnTo>
                <a:lnTo>
                  <a:pt x="30" y="26"/>
                </a:lnTo>
                <a:lnTo>
                  <a:pt x="30" y="26"/>
                </a:lnTo>
                <a:lnTo>
                  <a:pt x="30" y="26"/>
                </a:lnTo>
                <a:lnTo>
                  <a:pt x="31" y="26"/>
                </a:lnTo>
                <a:lnTo>
                  <a:pt x="31" y="25"/>
                </a:lnTo>
                <a:lnTo>
                  <a:pt x="31" y="25"/>
                </a:lnTo>
                <a:lnTo>
                  <a:pt x="32" y="25"/>
                </a:lnTo>
                <a:lnTo>
                  <a:pt x="32" y="24"/>
                </a:lnTo>
                <a:lnTo>
                  <a:pt x="32" y="24"/>
                </a:lnTo>
                <a:lnTo>
                  <a:pt x="32" y="23"/>
                </a:lnTo>
                <a:lnTo>
                  <a:pt x="33" y="23"/>
                </a:lnTo>
                <a:lnTo>
                  <a:pt x="33" y="22"/>
                </a:lnTo>
                <a:lnTo>
                  <a:pt x="33" y="22"/>
                </a:lnTo>
                <a:lnTo>
                  <a:pt x="33" y="20"/>
                </a:lnTo>
                <a:lnTo>
                  <a:pt x="32" y="19"/>
                </a:lnTo>
                <a:lnTo>
                  <a:pt x="32" y="18"/>
                </a:lnTo>
                <a:lnTo>
                  <a:pt x="32" y="17"/>
                </a:lnTo>
                <a:lnTo>
                  <a:pt x="31" y="17"/>
                </a:lnTo>
                <a:lnTo>
                  <a:pt x="31" y="16"/>
                </a:lnTo>
                <a:lnTo>
                  <a:pt x="30" y="15"/>
                </a:lnTo>
                <a:lnTo>
                  <a:pt x="29" y="15"/>
                </a:lnTo>
                <a:lnTo>
                  <a:pt x="29" y="15"/>
                </a:lnTo>
                <a:lnTo>
                  <a:pt x="28" y="14"/>
                </a:lnTo>
                <a:lnTo>
                  <a:pt x="27" y="14"/>
                </a:lnTo>
                <a:lnTo>
                  <a:pt x="27" y="14"/>
                </a:lnTo>
                <a:lnTo>
                  <a:pt x="26" y="14"/>
                </a:lnTo>
                <a:lnTo>
                  <a:pt x="25" y="14"/>
                </a:lnTo>
                <a:lnTo>
                  <a:pt x="24" y="14"/>
                </a:lnTo>
                <a:lnTo>
                  <a:pt x="24" y="14"/>
                </a:lnTo>
                <a:lnTo>
                  <a:pt x="22" y="14"/>
                </a:lnTo>
                <a:lnTo>
                  <a:pt x="21" y="14"/>
                </a:lnTo>
                <a:lnTo>
                  <a:pt x="20" y="14"/>
                </a:lnTo>
                <a:lnTo>
                  <a:pt x="19" y="15"/>
                </a:lnTo>
                <a:lnTo>
                  <a:pt x="19" y="15"/>
                </a:lnTo>
                <a:lnTo>
                  <a:pt x="18" y="16"/>
                </a:lnTo>
                <a:lnTo>
                  <a:pt x="17" y="16"/>
                </a:lnTo>
                <a:lnTo>
                  <a:pt x="17" y="17"/>
                </a:lnTo>
                <a:lnTo>
                  <a:pt x="16" y="18"/>
                </a:lnTo>
                <a:lnTo>
                  <a:pt x="16" y="18"/>
                </a:lnTo>
                <a:lnTo>
                  <a:pt x="16" y="19"/>
                </a:lnTo>
                <a:lnTo>
                  <a:pt x="16" y="20"/>
                </a:lnTo>
                <a:lnTo>
                  <a:pt x="15" y="21"/>
                </a:lnTo>
                <a:lnTo>
                  <a:pt x="15" y="22"/>
                </a:lnTo>
                <a:lnTo>
                  <a:pt x="15" y="22"/>
                </a:lnTo>
                <a:lnTo>
                  <a:pt x="15" y="23"/>
                </a:lnTo>
                <a:lnTo>
                  <a:pt x="2" y="23"/>
                </a:lnTo>
                <a:lnTo>
                  <a:pt x="2" y="20"/>
                </a:lnTo>
                <a:lnTo>
                  <a:pt x="3" y="16"/>
                </a:lnTo>
                <a:lnTo>
                  <a:pt x="4" y="14"/>
                </a:lnTo>
                <a:lnTo>
                  <a:pt x="5" y="11"/>
                </a:lnTo>
                <a:lnTo>
                  <a:pt x="6" y="9"/>
                </a:lnTo>
                <a:lnTo>
                  <a:pt x="7" y="7"/>
                </a:lnTo>
                <a:lnTo>
                  <a:pt x="9" y="6"/>
                </a:lnTo>
                <a:lnTo>
                  <a:pt x="10" y="4"/>
                </a:lnTo>
                <a:lnTo>
                  <a:pt x="12" y="3"/>
                </a:lnTo>
                <a:lnTo>
                  <a:pt x="13" y="2"/>
                </a:lnTo>
                <a:lnTo>
                  <a:pt x="15" y="2"/>
                </a:lnTo>
                <a:lnTo>
                  <a:pt x="17" y="1"/>
                </a:lnTo>
                <a:lnTo>
                  <a:pt x="19" y="1"/>
                </a:lnTo>
                <a:lnTo>
                  <a:pt x="21" y="1"/>
                </a:lnTo>
                <a:lnTo>
                  <a:pt x="23" y="0"/>
                </a:lnTo>
                <a:lnTo>
                  <a:pt x="25" y="0"/>
                </a:lnTo>
                <a:lnTo>
                  <a:pt x="27" y="0"/>
                </a:lnTo>
                <a:lnTo>
                  <a:pt x="28" y="0"/>
                </a:lnTo>
                <a:lnTo>
                  <a:pt x="30" y="1"/>
                </a:lnTo>
                <a:lnTo>
                  <a:pt x="32" y="1"/>
                </a:lnTo>
                <a:lnTo>
                  <a:pt x="33" y="2"/>
                </a:lnTo>
                <a:lnTo>
                  <a:pt x="35" y="2"/>
                </a:lnTo>
                <a:lnTo>
                  <a:pt x="37" y="3"/>
                </a:lnTo>
                <a:lnTo>
                  <a:pt x="39" y="4"/>
                </a:lnTo>
                <a:lnTo>
                  <a:pt x="40" y="5"/>
                </a:lnTo>
                <a:lnTo>
                  <a:pt x="42" y="6"/>
                </a:lnTo>
                <a:lnTo>
                  <a:pt x="43" y="8"/>
                </a:lnTo>
                <a:lnTo>
                  <a:pt x="44" y="9"/>
                </a:lnTo>
                <a:lnTo>
                  <a:pt x="45" y="11"/>
                </a:lnTo>
                <a:lnTo>
                  <a:pt x="46" y="14"/>
                </a:lnTo>
                <a:lnTo>
                  <a:pt x="46" y="16"/>
                </a:lnTo>
                <a:lnTo>
                  <a:pt x="46" y="19"/>
                </a:lnTo>
                <a:lnTo>
                  <a:pt x="46" y="54"/>
                </a:lnTo>
                <a:close/>
                <a:moveTo>
                  <a:pt x="33" y="35"/>
                </a:moveTo>
                <a:lnTo>
                  <a:pt x="32" y="35"/>
                </a:lnTo>
                <a:lnTo>
                  <a:pt x="32" y="36"/>
                </a:lnTo>
                <a:lnTo>
                  <a:pt x="32" y="36"/>
                </a:lnTo>
                <a:lnTo>
                  <a:pt x="31" y="36"/>
                </a:lnTo>
                <a:lnTo>
                  <a:pt x="31" y="36"/>
                </a:lnTo>
                <a:lnTo>
                  <a:pt x="31" y="37"/>
                </a:lnTo>
                <a:lnTo>
                  <a:pt x="30" y="37"/>
                </a:lnTo>
                <a:lnTo>
                  <a:pt x="30" y="37"/>
                </a:lnTo>
                <a:lnTo>
                  <a:pt x="29" y="37"/>
                </a:lnTo>
                <a:lnTo>
                  <a:pt x="28" y="37"/>
                </a:lnTo>
                <a:lnTo>
                  <a:pt x="28" y="38"/>
                </a:lnTo>
                <a:lnTo>
                  <a:pt x="27" y="38"/>
                </a:lnTo>
                <a:lnTo>
                  <a:pt x="26" y="38"/>
                </a:lnTo>
                <a:lnTo>
                  <a:pt x="25" y="38"/>
                </a:lnTo>
                <a:lnTo>
                  <a:pt x="24" y="38"/>
                </a:lnTo>
                <a:lnTo>
                  <a:pt x="23" y="39"/>
                </a:lnTo>
                <a:lnTo>
                  <a:pt x="22" y="39"/>
                </a:lnTo>
                <a:lnTo>
                  <a:pt x="21" y="39"/>
                </a:lnTo>
                <a:lnTo>
                  <a:pt x="20" y="39"/>
                </a:lnTo>
                <a:lnTo>
                  <a:pt x="20" y="40"/>
                </a:lnTo>
                <a:lnTo>
                  <a:pt x="19" y="40"/>
                </a:lnTo>
                <a:lnTo>
                  <a:pt x="18" y="40"/>
                </a:lnTo>
                <a:lnTo>
                  <a:pt x="17" y="41"/>
                </a:lnTo>
                <a:lnTo>
                  <a:pt x="17" y="41"/>
                </a:lnTo>
                <a:lnTo>
                  <a:pt x="16" y="42"/>
                </a:lnTo>
                <a:lnTo>
                  <a:pt x="15" y="42"/>
                </a:lnTo>
                <a:lnTo>
                  <a:pt x="15" y="43"/>
                </a:lnTo>
                <a:lnTo>
                  <a:pt x="15" y="44"/>
                </a:lnTo>
                <a:lnTo>
                  <a:pt x="14" y="45"/>
                </a:lnTo>
                <a:lnTo>
                  <a:pt x="14" y="46"/>
                </a:lnTo>
                <a:lnTo>
                  <a:pt x="14" y="47"/>
                </a:lnTo>
                <a:lnTo>
                  <a:pt x="14" y="48"/>
                </a:lnTo>
                <a:lnTo>
                  <a:pt x="14" y="49"/>
                </a:lnTo>
                <a:lnTo>
                  <a:pt x="14" y="50"/>
                </a:lnTo>
                <a:lnTo>
                  <a:pt x="14" y="51"/>
                </a:lnTo>
                <a:lnTo>
                  <a:pt x="15" y="52"/>
                </a:lnTo>
                <a:lnTo>
                  <a:pt x="15" y="53"/>
                </a:lnTo>
                <a:lnTo>
                  <a:pt x="15" y="53"/>
                </a:lnTo>
                <a:lnTo>
                  <a:pt x="16" y="54"/>
                </a:lnTo>
                <a:lnTo>
                  <a:pt x="16" y="54"/>
                </a:lnTo>
                <a:lnTo>
                  <a:pt x="17" y="55"/>
                </a:lnTo>
                <a:lnTo>
                  <a:pt x="17" y="55"/>
                </a:lnTo>
                <a:lnTo>
                  <a:pt x="18" y="55"/>
                </a:lnTo>
                <a:lnTo>
                  <a:pt x="18" y="56"/>
                </a:lnTo>
                <a:lnTo>
                  <a:pt x="19" y="56"/>
                </a:lnTo>
                <a:lnTo>
                  <a:pt x="19" y="56"/>
                </a:lnTo>
                <a:lnTo>
                  <a:pt x="20" y="56"/>
                </a:lnTo>
                <a:lnTo>
                  <a:pt x="20" y="56"/>
                </a:lnTo>
                <a:lnTo>
                  <a:pt x="21" y="56"/>
                </a:lnTo>
                <a:lnTo>
                  <a:pt x="23" y="56"/>
                </a:lnTo>
                <a:lnTo>
                  <a:pt x="24" y="55"/>
                </a:lnTo>
                <a:lnTo>
                  <a:pt x="25" y="55"/>
                </a:lnTo>
                <a:lnTo>
                  <a:pt x="26" y="55"/>
                </a:lnTo>
                <a:lnTo>
                  <a:pt x="27" y="54"/>
                </a:lnTo>
                <a:lnTo>
                  <a:pt x="28" y="53"/>
                </a:lnTo>
                <a:lnTo>
                  <a:pt x="29" y="53"/>
                </a:lnTo>
                <a:lnTo>
                  <a:pt x="30" y="52"/>
                </a:lnTo>
                <a:lnTo>
                  <a:pt x="30" y="51"/>
                </a:lnTo>
                <a:lnTo>
                  <a:pt x="31" y="50"/>
                </a:lnTo>
                <a:lnTo>
                  <a:pt x="32" y="49"/>
                </a:lnTo>
                <a:lnTo>
                  <a:pt x="32" y="47"/>
                </a:lnTo>
                <a:lnTo>
                  <a:pt x="32" y="46"/>
                </a:lnTo>
                <a:lnTo>
                  <a:pt x="33" y="45"/>
                </a:lnTo>
                <a:lnTo>
                  <a:pt x="33" y="43"/>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46" name="Freeform 242"/>
          <p:cNvSpPr>
            <a:spLocks/>
          </p:cNvSpPr>
          <p:nvPr/>
        </p:nvSpPr>
        <p:spPr bwMode="auto">
          <a:xfrm>
            <a:off x="2214563" y="2765425"/>
            <a:ext cx="47625" cy="130175"/>
          </a:xfrm>
          <a:custGeom>
            <a:avLst/>
            <a:gdLst>
              <a:gd name="T0" fmla="*/ 30 w 30"/>
              <a:gd name="T1" fmla="*/ 17 h 82"/>
              <a:gd name="T2" fmla="*/ 21 w 30"/>
              <a:gd name="T3" fmla="*/ 29 h 82"/>
              <a:gd name="T4" fmla="*/ 21 w 30"/>
              <a:gd name="T5" fmla="*/ 65 h 82"/>
              <a:gd name="T6" fmla="*/ 21 w 30"/>
              <a:gd name="T7" fmla="*/ 66 h 82"/>
              <a:gd name="T8" fmla="*/ 21 w 30"/>
              <a:gd name="T9" fmla="*/ 67 h 82"/>
              <a:gd name="T10" fmla="*/ 22 w 30"/>
              <a:gd name="T11" fmla="*/ 68 h 82"/>
              <a:gd name="T12" fmla="*/ 22 w 30"/>
              <a:gd name="T13" fmla="*/ 68 h 82"/>
              <a:gd name="T14" fmla="*/ 23 w 30"/>
              <a:gd name="T15" fmla="*/ 69 h 82"/>
              <a:gd name="T16" fmla="*/ 24 w 30"/>
              <a:gd name="T17" fmla="*/ 69 h 82"/>
              <a:gd name="T18" fmla="*/ 26 w 30"/>
              <a:gd name="T19" fmla="*/ 69 h 82"/>
              <a:gd name="T20" fmla="*/ 27 w 30"/>
              <a:gd name="T21" fmla="*/ 69 h 82"/>
              <a:gd name="T22" fmla="*/ 27 w 30"/>
              <a:gd name="T23" fmla="*/ 69 h 82"/>
              <a:gd name="T24" fmla="*/ 28 w 30"/>
              <a:gd name="T25" fmla="*/ 69 h 82"/>
              <a:gd name="T26" fmla="*/ 28 w 30"/>
              <a:gd name="T27" fmla="*/ 69 h 82"/>
              <a:gd name="T28" fmla="*/ 28 w 30"/>
              <a:gd name="T29" fmla="*/ 69 h 82"/>
              <a:gd name="T30" fmla="*/ 29 w 30"/>
              <a:gd name="T31" fmla="*/ 69 h 82"/>
              <a:gd name="T32" fmla="*/ 29 w 30"/>
              <a:gd name="T33" fmla="*/ 69 h 82"/>
              <a:gd name="T34" fmla="*/ 29 w 30"/>
              <a:gd name="T35" fmla="*/ 69 h 82"/>
              <a:gd name="T36" fmla="*/ 30 w 30"/>
              <a:gd name="T37" fmla="*/ 82 h 82"/>
              <a:gd name="T38" fmla="*/ 29 w 30"/>
              <a:gd name="T39" fmla="*/ 82 h 82"/>
              <a:gd name="T40" fmla="*/ 28 w 30"/>
              <a:gd name="T41" fmla="*/ 82 h 82"/>
              <a:gd name="T42" fmla="*/ 27 w 30"/>
              <a:gd name="T43" fmla="*/ 82 h 82"/>
              <a:gd name="T44" fmla="*/ 26 w 30"/>
              <a:gd name="T45" fmla="*/ 82 h 82"/>
              <a:gd name="T46" fmla="*/ 26 w 30"/>
              <a:gd name="T47" fmla="*/ 82 h 82"/>
              <a:gd name="T48" fmla="*/ 25 w 30"/>
              <a:gd name="T49" fmla="*/ 82 h 82"/>
              <a:gd name="T50" fmla="*/ 24 w 30"/>
              <a:gd name="T51" fmla="*/ 82 h 82"/>
              <a:gd name="T52" fmla="*/ 23 w 30"/>
              <a:gd name="T53" fmla="*/ 82 h 82"/>
              <a:gd name="T54" fmla="*/ 19 w 30"/>
              <a:gd name="T55" fmla="*/ 82 h 82"/>
              <a:gd name="T56" fmla="*/ 16 w 30"/>
              <a:gd name="T57" fmla="*/ 82 h 82"/>
              <a:gd name="T58" fmla="*/ 13 w 30"/>
              <a:gd name="T59" fmla="*/ 81 h 82"/>
              <a:gd name="T60" fmla="*/ 11 w 30"/>
              <a:gd name="T61" fmla="*/ 79 h 82"/>
              <a:gd name="T62" fmla="*/ 9 w 30"/>
              <a:gd name="T63" fmla="*/ 77 h 82"/>
              <a:gd name="T64" fmla="*/ 8 w 30"/>
              <a:gd name="T65" fmla="*/ 75 h 82"/>
              <a:gd name="T66" fmla="*/ 8 w 30"/>
              <a:gd name="T67" fmla="*/ 73 h 82"/>
              <a:gd name="T68" fmla="*/ 7 w 30"/>
              <a:gd name="T69" fmla="*/ 70 h 82"/>
              <a:gd name="T70" fmla="*/ 7 w 30"/>
              <a:gd name="T71" fmla="*/ 29 h 82"/>
              <a:gd name="T72" fmla="*/ 0 w 30"/>
              <a:gd name="T73" fmla="*/ 17 h 82"/>
              <a:gd name="T74" fmla="*/ 7 w 30"/>
              <a:gd name="T75" fmla="*/ 0 h 82"/>
              <a:gd name="T76" fmla="*/ 21 w 30"/>
              <a:gd name="T77"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82">
                <a:moveTo>
                  <a:pt x="21" y="17"/>
                </a:moveTo>
                <a:lnTo>
                  <a:pt x="30" y="17"/>
                </a:lnTo>
                <a:lnTo>
                  <a:pt x="30" y="29"/>
                </a:lnTo>
                <a:lnTo>
                  <a:pt x="21" y="29"/>
                </a:lnTo>
                <a:lnTo>
                  <a:pt x="21" y="64"/>
                </a:lnTo>
                <a:lnTo>
                  <a:pt x="21" y="65"/>
                </a:lnTo>
                <a:lnTo>
                  <a:pt x="21" y="65"/>
                </a:lnTo>
                <a:lnTo>
                  <a:pt x="21" y="66"/>
                </a:lnTo>
                <a:lnTo>
                  <a:pt x="21" y="66"/>
                </a:lnTo>
                <a:lnTo>
                  <a:pt x="21" y="67"/>
                </a:lnTo>
                <a:lnTo>
                  <a:pt x="21" y="67"/>
                </a:lnTo>
                <a:lnTo>
                  <a:pt x="22" y="68"/>
                </a:lnTo>
                <a:lnTo>
                  <a:pt x="22" y="68"/>
                </a:lnTo>
                <a:lnTo>
                  <a:pt x="22" y="68"/>
                </a:lnTo>
                <a:lnTo>
                  <a:pt x="22" y="69"/>
                </a:lnTo>
                <a:lnTo>
                  <a:pt x="23" y="69"/>
                </a:lnTo>
                <a:lnTo>
                  <a:pt x="23" y="69"/>
                </a:lnTo>
                <a:lnTo>
                  <a:pt x="24" y="69"/>
                </a:lnTo>
                <a:lnTo>
                  <a:pt x="25" y="69"/>
                </a:lnTo>
                <a:lnTo>
                  <a:pt x="26" y="69"/>
                </a:lnTo>
                <a:lnTo>
                  <a:pt x="27" y="69"/>
                </a:lnTo>
                <a:lnTo>
                  <a:pt x="27" y="69"/>
                </a:lnTo>
                <a:lnTo>
                  <a:pt x="27" y="69"/>
                </a:lnTo>
                <a:lnTo>
                  <a:pt x="27" y="69"/>
                </a:lnTo>
                <a:lnTo>
                  <a:pt x="27" y="69"/>
                </a:lnTo>
                <a:lnTo>
                  <a:pt x="28" y="69"/>
                </a:lnTo>
                <a:lnTo>
                  <a:pt x="28" y="69"/>
                </a:lnTo>
                <a:lnTo>
                  <a:pt x="28" y="69"/>
                </a:lnTo>
                <a:lnTo>
                  <a:pt x="28" y="69"/>
                </a:lnTo>
                <a:lnTo>
                  <a:pt x="28" y="69"/>
                </a:lnTo>
                <a:lnTo>
                  <a:pt x="29" y="69"/>
                </a:lnTo>
                <a:lnTo>
                  <a:pt x="29" y="69"/>
                </a:lnTo>
                <a:lnTo>
                  <a:pt x="29" y="69"/>
                </a:lnTo>
                <a:lnTo>
                  <a:pt x="29" y="69"/>
                </a:lnTo>
                <a:lnTo>
                  <a:pt x="29" y="69"/>
                </a:lnTo>
                <a:lnTo>
                  <a:pt x="29" y="69"/>
                </a:lnTo>
                <a:lnTo>
                  <a:pt x="30" y="69"/>
                </a:lnTo>
                <a:lnTo>
                  <a:pt x="30" y="82"/>
                </a:lnTo>
                <a:lnTo>
                  <a:pt x="29" y="82"/>
                </a:lnTo>
                <a:lnTo>
                  <a:pt x="29" y="82"/>
                </a:lnTo>
                <a:lnTo>
                  <a:pt x="28" y="82"/>
                </a:lnTo>
                <a:lnTo>
                  <a:pt x="28" y="82"/>
                </a:lnTo>
                <a:lnTo>
                  <a:pt x="28" y="82"/>
                </a:lnTo>
                <a:lnTo>
                  <a:pt x="27" y="82"/>
                </a:lnTo>
                <a:lnTo>
                  <a:pt x="27" y="82"/>
                </a:lnTo>
                <a:lnTo>
                  <a:pt x="26" y="82"/>
                </a:lnTo>
                <a:lnTo>
                  <a:pt x="26" y="82"/>
                </a:lnTo>
                <a:lnTo>
                  <a:pt x="26" y="82"/>
                </a:lnTo>
                <a:lnTo>
                  <a:pt x="25" y="82"/>
                </a:lnTo>
                <a:lnTo>
                  <a:pt x="25" y="82"/>
                </a:lnTo>
                <a:lnTo>
                  <a:pt x="24" y="82"/>
                </a:lnTo>
                <a:lnTo>
                  <a:pt x="24" y="82"/>
                </a:lnTo>
                <a:lnTo>
                  <a:pt x="24" y="82"/>
                </a:lnTo>
                <a:lnTo>
                  <a:pt x="23" y="82"/>
                </a:lnTo>
                <a:lnTo>
                  <a:pt x="21" y="82"/>
                </a:lnTo>
                <a:lnTo>
                  <a:pt x="19" y="82"/>
                </a:lnTo>
                <a:lnTo>
                  <a:pt x="17" y="82"/>
                </a:lnTo>
                <a:lnTo>
                  <a:pt x="16" y="82"/>
                </a:lnTo>
                <a:lnTo>
                  <a:pt x="14" y="81"/>
                </a:lnTo>
                <a:lnTo>
                  <a:pt x="13" y="81"/>
                </a:lnTo>
                <a:lnTo>
                  <a:pt x="12" y="80"/>
                </a:lnTo>
                <a:lnTo>
                  <a:pt x="11" y="79"/>
                </a:lnTo>
                <a:lnTo>
                  <a:pt x="10" y="78"/>
                </a:lnTo>
                <a:lnTo>
                  <a:pt x="9" y="77"/>
                </a:lnTo>
                <a:lnTo>
                  <a:pt x="9" y="76"/>
                </a:lnTo>
                <a:lnTo>
                  <a:pt x="8" y="75"/>
                </a:lnTo>
                <a:lnTo>
                  <a:pt x="8" y="74"/>
                </a:lnTo>
                <a:lnTo>
                  <a:pt x="8" y="73"/>
                </a:lnTo>
                <a:lnTo>
                  <a:pt x="7" y="71"/>
                </a:lnTo>
                <a:lnTo>
                  <a:pt x="7" y="70"/>
                </a:lnTo>
                <a:lnTo>
                  <a:pt x="7" y="68"/>
                </a:lnTo>
                <a:lnTo>
                  <a:pt x="7" y="29"/>
                </a:lnTo>
                <a:lnTo>
                  <a:pt x="0" y="29"/>
                </a:lnTo>
                <a:lnTo>
                  <a:pt x="0" y="17"/>
                </a:lnTo>
                <a:lnTo>
                  <a:pt x="7" y="17"/>
                </a:lnTo>
                <a:lnTo>
                  <a:pt x="7" y="0"/>
                </a:lnTo>
                <a:lnTo>
                  <a:pt x="21" y="0"/>
                </a:lnTo>
                <a:lnTo>
                  <a:pt x="2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47" name="Freeform 243"/>
          <p:cNvSpPr>
            <a:spLocks noEditPoints="1"/>
          </p:cNvSpPr>
          <p:nvPr/>
        </p:nvSpPr>
        <p:spPr bwMode="auto">
          <a:xfrm>
            <a:off x="2276475" y="2755900"/>
            <a:ext cx="22225" cy="139700"/>
          </a:xfrm>
          <a:custGeom>
            <a:avLst/>
            <a:gdLst>
              <a:gd name="T0" fmla="*/ 14 w 14"/>
              <a:gd name="T1" fmla="*/ 23 h 88"/>
              <a:gd name="T2" fmla="*/ 14 w 14"/>
              <a:gd name="T3" fmla="*/ 88 h 88"/>
              <a:gd name="T4" fmla="*/ 0 w 14"/>
              <a:gd name="T5" fmla="*/ 88 h 88"/>
              <a:gd name="T6" fmla="*/ 0 w 14"/>
              <a:gd name="T7" fmla="*/ 23 h 88"/>
              <a:gd name="T8" fmla="*/ 14 w 14"/>
              <a:gd name="T9" fmla="*/ 23 h 88"/>
              <a:gd name="T10" fmla="*/ 14 w 14"/>
              <a:gd name="T11" fmla="*/ 15 h 88"/>
              <a:gd name="T12" fmla="*/ 0 w 14"/>
              <a:gd name="T13" fmla="*/ 15 h 88"/>
              <a:gd name="T14" fmla="*/ 0 w 14"/>
              <a:gd name="T15" fmla="*/ 0 h 88"/>
              <a:gd name="T16" fmla="*/ 14 w 14"/>
              <a:gd name="T17" fmla="*/ 0 h 88"/>
              <a:gd name="T18" fmla="*/ 14 w 14"/>
              <a:gd name="T19"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3"/>
                </a:moveTo>
                <a:lnTo>
                  <a:pt x="14" y="88"/>
                </a:lnTo>
                <a:lnTo>
                  <a:pt x="0" y="88"/>
                </a:lnTo>
                <a:lnTo>
                  <a:pt x="0" y="23"/>
                </a:lnTo>
                <a:lnTo>
                  <a:pt x="14" y="23"/>
                </a:lnTo>
                <a:close/>
                <a:moveTo>
                  <a:pt x="14" y="15"/>
                </a:moveTo>
                <a:lnTo>
                  <a:pt x="0" y="15"/>
                </a:lnTo>
                <a:lnTo>
                  <a:pt x="0" y="0"/>
                </a:lnTo>
                <a:lnTo>
                  <a:pt x="14" y="0"/>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48" name="Freeform 244"/>
          <p:cNvSpPr>
            <a:spLocks noEditPoints="1"/>
          </p:cNvSpPr>
          <p:nvPr/>
        </p:nvSpPr>
        <p:spPr bwMode="auto">
          <a:xfrm>
            <a:off x="2314575" y="2789238"/>
            <a:ext cx="85725" cy="107950"/>
          </a:xfrm>
          <a:custGeom>
            <a:avLst/>
            <a:gdLst>
              <a:gd name="T0" fmla="*/ 21 w 54"/>
              <a:gd name="T1" fmla="*/ 68 h 68"/>
              <a:gd name="T2" fmla="*/ 14 w 54"/>
              <a:gd name="T3" fmla="*/ 65 h 68"/>
              <a:gd name="T4" fmla="*/ 8 w 54"/>
              <a:gd name="T5" fmla="*/ 60 h 68"/>
              <a:gd name="T6" fmla="*/ 3 w 54"/>
              <a:gd name="T7" fmla="*/ 52 h 68"/>
              <a:gd name="T8" fmla="*/ 0 w 54"/>
              <a:gd name="T9" fmla="*/ 42 h 68"/>
              <a:gd name="T10" fmla="*/ 0 w 54"/>
              <a:gd name="T11" fmla="*/ 30 h 68"/>
              <a:gd name="T12" fmla="*/ 2 w 54"/>
              <a:gd name="T13" fmla="*/ 19 h 68"/>
              <a:gd name="T14" fmla="*/ 6 w 54"/>
              <a:gd name="T15" fmla="*/ 11 h 68"/>
              <a:gd name="T16" fmla="*/ 12 w 54"/>
              <a:gd name="T17" fmla="*/ 5 h 68"/>
              <a:gd name="T18" fmla="*/ 19 w 54"/>
              <a:gd name="T19" fmla="*/ 2 h 68"/>
              <a:gd name="T20" fmla="*/ 27 w 54"/>
              <a:gd name="T21" fmla="*/ 0 h 68"/>
              <a:gd name="T22" fmla="*/ 34 w 54"/>
              <a:gd name="T23" fmla="*/ 2 h 68"/>
              <a:gd name="T24" fmla="*/ 41 w 54"/>
              <a:gd name="T25" fmla="*/ 5 h 68"/>
              <a:gd name="T26" fmla="*/ 47 w 54"/>
              <a:gd name="T27" fmla="*/ 11 h 68"/>
              <a:gd name="T28" fmla="*/ 51 w 54"/>
              <a:gd name="T29" fmla="*/ 19 h 68"/>
              <a:gd name="T30" fmla="*/ 53 w 54"/>
              <a:gd name="T31" fmla="*/ 30 h 68"/>
              <a:gd name="T32" fmla="*/ 53 w 54"/>
              <a:gd name="T33" fmla="*/ 42 h 68"/>
              <a:gd name="T34" fmla="*/ 50 w 54"/>
              <a:gd name="T35" fmla="*/ 52 h 68"/>
              <a:gd name="T36" fmla="*/ 45 w 54"/>
              <a:gd name="T37" fmla="*/ 60 h 68"/>
              <a:gd name="T38" fmla="*/ 39 w 54"/>
              <a:gd name="T39" fmla="*/ 65 h 68"/>
              <a:gd name="T40" fmla="*/ 32 w 54"/>
              <a:gd name="T41" fmla="*/ 68 h 68"/>
              <a:gd name="T42" fmla="*/ 27 w 54"/>
              <a:gd name="T43" fmla="*/ 15 h 68"/>
              <a:gd name="T44" fmla="*/ 22 w 54"/>
              <a:gd name="T45" fmla="*/ 16 h 68"/>
              <a:gd name="T46" fmla="*/ 18 w 54"/>
              <a:gd name="T47" fmla="*/ 19 h 68"/>
              <a:gd name="T48" fmla="*/ 16 w 54"/>
              <a:gd name="T49" fmla="*/ 23 h 68"/>
              <a:gd name="T50" fmla="*/ 14 w 54"/>
              <a:gd name="T51" fmla="*/ 28 h 68"/>
              <a:gd name="T52" fmla="*/ 14 w 54"/>
              <a:gd name="T53" fmla="*/ 33 h 68"/>
              <a:gd name="T54" fmla="*/ 14 w 54"/>
              <a:gd name="T55" fmla="*/ 37 h 68"/>
              <a:gd name="T56" fmla="*/ 15 w 54"/>
              <a:gd name="T57" fmla="*/ 42 h 68"/>
              <a:gd name="T58" fmla="*/ 16 w 54"/>
              <a:gd name="T59" fmla="*/ 47 h 68"/>
              <a:gd name="T60" fmla="*/ 19 w 54"/>
              <a:gd name="T61" fmla="*/ 51 h 68"/>
              <a:gd name="T62" fmla="*/ 23 w 54"/>
              <a:gd name="T63" fmla="*/ 53 h 68"/>
              <a:gd name="T64" fmla="*/ 29 w 54"/>
              <a:gd name="T65" fmla="*/ 54 h 68"/>
              <a:gd name="T66" fmla="*/ 33 w 54"/>
              <a:gd name="T67" fmla="*/ 52 h 68"/>
              <a:gd name="T68" fmla="*/ 36 w 54"/>
              <a:gd name="T69" fmla="*/ 49 h 68"/>
              <a:gd name="T70" fmla="*/ 38 w 54"/>
              <a:gd name="T71" fmla="*/ 44 h 68"/>
              <a:gd name="T72" fmla="*/ 39 w 54"/>
              <a:gd name="T73" fmla="*/ 39 h 68"/>
              <a:gd name="T74" fmla="*/ 39 w 54"/>
              <a:gd name="T75" fmla="*/ 34 h 68"/>
              <a:gd name="T76" fmla="*/ 39 w 54"/>
              <a:gd name="T77" fmla="*/ 29 h 68"/>
              <a:gd name="T78" fmla="*/ 38 w 54"/>
              <a:gd name="T79" fmla="*/ 24 h 68"/>
              <a:gd name="T80" fmla="*/ 36 w 54"/>
              <a:gd name="T81" fmla="*/ 20 h 68"/>
              <a:gd name="T82" fmla="*/ 33 w 54"/>
              <a:gd name="T83" fmla="*/ 17 h 68"/>
              <a:gd name="T84" fmla="*/ 29 w 54"/>
              <a:gd name="T85"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8">
                <a:moveTo>
                  <a:pt x="27" y="68"/>
                </a:moveTo>
                <a:lnTo>
                  <a:pt x="24" y="68"/>
                </a:lnTo>
                <a:lnTo>
                  <a:pt x="21" y="68"/>
                </a:lnTo>
                <a:lnTo>
                  <a:pt x="19" y="67"/>
                </a:lnTo>
                <a:lnTo>
                  <a:pt x="17" y="66"/>
                </a:lnTo>
                <a:lnTo>
                  <a:pt x="14" y="65"/>
                </a:lnTo>
                <a:lnTo>
                  <a:pt x="12" y="64"/>
                </a:lnTo>
                <a:lnTo>
                  <a:pt x="10" y="62"/>
                </a:lnTo>
                <a:lnTo>
                  <a:pt x="8" y="60"/>
                </a:lnTo>
                <a:lnTo>
                  <a:pt x="6" y="58"/>
                </a:lnTo>
                <a:lnTo>
                  <a:pt x="5" y="55"/>
                </a:lnTo>
                <a:lnTo>
                  <a:pt x="3" y="52"/>
                </a:lnTo>
                <a:lnTo>
                  <a:pt x="2" y="49"/>
                </a:lnTo>
                <a:lnTo>
                  <a:pt x="1" y="46"/>
                </a:lnTo>
                <a:lnTo>
                  <a:pt x="0" y="42"/>
                </a:lnTo>
                <a:lnTo>
                  <a:pt x="0" y="39"/>
                </a:lnTo>
                <a:lnTo>
                  <a:pt x="0" y="34"/>
                </a:lnTo>
                <a:lnTo>
                  <a:pt x="0" y="30"/>
                </a:lnTo>
                <a:lnTo>
                  <a:pt x="0" y="26"/>
                </a:lnTo>
                <a:lnTo>
                  <a:pt x="1" y="23"/>
                </a:lnTo>
                <a:lnTo>
                  <a:pt x="2" y="19"/>
                </a:lnTo>
                <a:lnTo>
                  <a:pt x="3" y="16"/>
                </a:lnTo>
                <a:lnTo>
                  <a:pt x="5" y="13"/>
                </a:lnTo>
                <a:lnTo>
                  <a:pt x="6" y="11"/>
                </a:lnTo>
                <a:lnTo>
                  <a:pt x="8" y="9"/>
                </a:lnTo>
                <a:lnTo>
                  <a:pt x="10" y="7"/>
                </a:lnTo>
                <a:lnTo>
                  <a:pt x="12" y="5"/>
                </a:lnTo>
                <a:lnTo>
                  <a:pt x="14" y="4"/>
                </a:lnTo>
                <a:lnTo>
                  <a:pt x="17" y="2"/>
                </a:lnTo>
                <a:lnTo>
                  <a:pt x="19" y="2"/>
                </a:lnTo>
                <a:lnTo>
                  <a:pt x="21" y="1"/>
                </a:lnTo>
                <a:lnTo>
                  <a:pt x="24" y="0"/>
                </a:lnTo>
                <a:lnTo>
                  <a:pt x="27" y="0"/>
                </a:lnTo>
                <a:lnTo>
                  <a:pt x="29" y="0"/>
                </a:lnTo>
                <a:lnTo>
                  <a:pt x="32" y="1"/>
                </a:lnTo>
                <a:lnTo>
                  <a:pt x="34" y="2"/>
                </a:lnTo>
                <a:lnTo>
                  <a:pt x="37" y="2"/>
                </a:lnTo>
                <a:lnTo>
                  <a:pt x="39" y="4"/>
                </a:lnTo>
                <a:lnTo>
                  <a:pt x="41" y="5"/>
                </a:lnTo>
                <a:lnTo>
                  <a:pt x="43" y="7"/>
                </a:lnTo>
                <a:lnTo>
                  <a:pt x="45" y="9"/>
                </a:lnTo>
                <a:lnTo>
                  <a:pt x="47" y="11"/>
                </a:lnTo>
                <a:lnTo>
                  <a:pt x="49" y="13"/>
                </a:lnTo>
                <a:lnTo>
                  <a:pt x="50" y="16"/>
                </a:lnTo>
                <a:lnTo>
                  <a:pt x="51" y="19"/>
                </a:lnTo>
                <a:lnTo>
                  <a:pt x="52" y="23"/>
                </a:lnTo>
                <a:lnTo>
                  <a:pt x="53" y="26"/>
                </a:lnTo>
                <a:lnTo>
                  <a:pt x="53" y="30"/>
                </a:lnTo>
                <a:lnTo>
                  <a:pt x="54" y="34"/>
                </a:lnTo>
                <a:lnTo>
                  <a:pt x="53" y="39"/>
                </a:lnTo>
                <a:lnTo>
                  <a:pt x="53" y="42"/>
                </a:lnTo>
                <a:lnTo>
                  <a:pt x="52" y="46"/>
                </a:lnTo>
                <a:lnTo>
                  <a:pt x="51" y="49"/>
                </a:lnTo>
                <a:lnTo>
                  <a:pt x="50" y="52"/>
                </a:lnTo>
                <a:lnTo>
                  <a:pt x="49" y="55"/>
                </a:lnTo>
                <a:lnTo>
                  <a:pt x="47" y="58"/>
                </a:lnTo>
                <a:lnTo>
                  <a:pt x="45" y="60"/>
                </a:lnTo>
                <a:lnTo>
                  <a:pt x="43" y="62"/>
                </a:lnTo>
                <a:lnTo>
                  <a:pt x="41" y="64"/>
                </a:lnTo>
                <a:lnTo>
                  <a:pt x="39" y="65"/>
                </a:lnTo>
                <a:lnTo>
                  <a:pt x="37" y="66"/>
                </a:lnTo>
                <a:lnTo>
                  <a:pt x="34" y="67"/>
                </a:lnTo>
                <a:lnTo>
                  <a:pt x="32" y="68"/>
                </a:lnTo>
                <a:lnTo>
                  <a:pt x="29" y="68"/>
                </a:lnTo>
                <a:lnTo>
                  <a:pt x="27" y="68"/>
                </a:lnTo>
                <a:close/>
                <a:moveTo>
                  <a:pt x="27" y="15"/>
                </a:moveTo>
                <a:lnTo>
                  <a:pt x="25" y="15"/>
                </a:lnTo>
                <a:lnTo>
                  <a:pt x="23" y="15"/>
                </a:lnTo>
                <a:lnTo>
                  <a:pt x="22" y="16"/>
                </a:lnTo>
                <a:lnTo>
                  <a:pt x="20" y="17"/>
                </a:lnTo>
                <a:lnTo>
                  <a:pt x="19" y="18"/>
                </a:lnTo>
                <a:lnTo>
                  <a:pt x="18" y="19"/>
                </a:lnTo>
                <a:lnTo>
                  <a:pt x="17" y="20"/>
                </a:lnTo>
                <a:lnTo>
                  <a:pt x="16" y="21"/>
                </a:lnTo>
                <a:lnTo>
                  <a:pt x="16" y="23"/>
                </a:lnTo>
                <a:lnTo>
                  <a:pt x="15" y="24"/>
                </a:lnTo>
                <a:lnTo>
                  <a:pt x="15" y="26"/>
                </a:lnTo>
                <a:lnTo>
                  <a:pt x="14" y="28"/>
                </a:lnTo>
                <a:lnTo>
                  <a:pt x="14" y="29"/>
                </a:lnTo>
                <a:lnTo>
                  <a:pt x="14" y="31"/>
                </a:lnTo>
                <a:lnTo>
                  <a:pt x="14" y="33"/>
                </a:lnTo>
                <a:lnTo>
                  <a:pt x="14" y="34"/>
                </a:lnTo>
                <a:lnTo>
                  <a:pt x="14" y="36"/>
                </a:lnTo>
                <a:lnTo>
                  <a:pt x="14" y="37"/>
                </a:lnTo>
                <a:lnTo>
                  <a:pt x="14" y="39"/>
                </a:lnTo>
                <a:lnTo>
                  <a:pt x="14" y="41"/>
                </a:lnTo>
                <a:lnTo>
                  <a:pt x="15" y="42"/>
                </a:lnTo>
                <a:lnTo>
                  <a:pt x="15" y="44"/>
                </a:lnTo>
                <a:lnTo>
                  <a:pt x="16" y="46"/>
                </a:lnTo>
                <a:lnTo>
                  <a:pt x="16" y="47"/>
                </a:lnTo>
                <a:lnTo>
                  <a:pt x="17" y="49"/>
                </a:lnTo>
                <a:lnTo>
                  <a:pt x="18" y="50"/>
                </a:lnTo>
                <a:lnTo>
                  <a:pt x="19" y="51"/>
                </a:lnTo>
                <a:lnTo>
                  <a:pt x="20" y="52"/>
                </a:lnTo>
                <a:lnTo>
                  <a:pt x="22" y="53"/>
                </a:lnTo>
                <a:lnTo>
                  <a:pt x="23" y="53"/>
                </a:lnTo>
                <a:lnTo>
                  <a:pt x="25" y="54"/>
                </a:lnTo>
                <a:lnTo>
                  <a:pt x="27" y="54"/>
                </a:lnTo>
                <a:lnTo>
                  <a:pt x="29" y="54"/>
                </a:lnTo>
                <a:lnTo>
                  <a:pt x="30" y="53"/>
                </a:lnTo>
                <a:lnTo>
                  <a:pt x="32" y="53"/>
                </a:lnTo>
                <a:lnTo>
                  <a:pt x="33" y="52"/>
                </a:lnTo>
                <a:lnTo>
                  <a:pt x="34" y="51"/>
                </a:lnTo>
                <a:lnTo>
                  <a:pt x="35" y="50"/>
                </a:lnTo>
                <a:lnTo>
                  <a:pt x="36" y="49"/>
                </a:lnTo>
                <a:lnTo>
                  <a:pt x="37" y="47"/>
                </a:lnTo>
                <a:lnTo>
                  <a:pt x="38" y="46"/>
                </a:lnTo>
                <a:lnTo>
                  <a:pt x="38" y="44"/>
                </a:lnTo>
                <a:lnTo>
                  <a:pt x="39" y="42"/>
                </a:lnTo>
                <a:lnTo>
                  <a:pt x="39" y="41"/>
                </a:lnTo>
                <a:lnTo>
                  <a:pt x="39" y="39"/>
                </a:lnTo>
                <a:lnTo>
                  <a:pt x="39" y="37"/>
                </a:lnTo>
                <a:lnTo>
                  <a:pt x="39" y="36"/>
                </a:lnTo>
                <a:lnTo>
                  <a:pt x="39" y="34"/>
                </a:lnTo>
                <a:lnTo>
                  <a:pt x="39" y="33"/>
                </a:lnTo>
                <a:lnTo>
                  <a:pt x="39" y="31"/>
                </a:lnTo>
                <a:lnTo>
                  <a:pt x="39" y="29"/>
                </a:lnTo>
                <a:lnTo>
                  <a:pt x="39" y="28"/>
                </a:lnTo>
                <a:lnTo>
                  <a:pt x="39" y="26"/>
                </a:lnTo>
                <a:lnTo>
                  <a:pt x="38" y="24"/>
                </a:lnTo>
                <a:lnTo>
                  <a:pt x="38" y="23"/>
                </a:lnTo>
                <a:lnTo>
                  <a:pt x="37" y="21"/>
                </a:lnTo>
                <a:lnTo>
                  <a:pt x="36" y="20"/>
                </a:lnTo>
                <a:lnTo>
                  <a:pt x="35" y="19"/>
                </a:lnTo>
                <a:lnTo>
                  <a:pt x="34" y="18"/>
                </a:lnTo>
                <a:lnTo>
                  <a:pt x="33" y="17"/>
                </a:lnTo>
                <a:lnTo>
                  <a:pt x="32" y="16"/>
                </a:lnTo>
                <a:lnTo>
                  <a:pt x="30" y="15"/>
                </a:lnTo>
                <a:lnTo>
                  <a:pt x="29" y="15"/>
                </a:lnTo>
                <a:lnTo>
                  <a:pt x="2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49" name="Freeform 245"/>
          <p:cNvSpPr>
            <a:spLocks/>
          </p:cNvSpPr>
          <p:nvPr/>
        </p:nvSpPr>
        <p:spPr bwMode="auto">
          <a:xfrm>
            <a:off x="2414588" y="2789238"/>
            <a:ext cx="76200" cy="106362"/>
          </a:xfrm>
          <a:custGeom>
            <a:avLst/>
            <a:gdLst>
              <a:gd name="T0" fmla="*/ 34 w 48"/>
              <a:gd name="T1" fmla="*/ 67 h 67"/>
              <a:gd name="T2" fmla="*/ 34 w 48"/>
              <a:gd name="T3" fmla="*/ 26 h 67"/>
              <a:gd name="T4" fmla="*/ 34 w 48"/>
              <a:gd name="T5" fmla="*/ 24 h 67"/>
              <a:gd name="T6" fmla="*/ 34 w 48"/>
              <a:gd name="T7" fmla="*/ 22 h 67"/>
              <a:gd name="T8" fmla="*/ 33 w 48"/>
              <a:gd name="T9" fmla="*/ 20 h 67"/>
              <a:gd name="T10" fmla="*/ 32 w 48"/>
              <a:gd name="T11" fmla="*/ 18 h 67"/>
              <a:gd name="T12" fmla="*/ 31 w 48"/>
              <a:gd name="T13" fmla="*/ 17 h 67"/>
              <a:gd name="T14" fmla="*/ 29 w 48"/>
              <a:gd name="T15" fmla="*/ 16 h 67"/>
              <a:gd name="T16" fmla="*/ 26 w 48"/>
              <a:gd name="T17" fmla="*/ 15 h 67"/>
              <a:gd name="T18" fmla="*/ 24 w 48"/>
              <a:gd name="T19" fmla="*/ 15 h 67"/>
              <a:gd name="T20" fmla="*/ 22 w 48"/>
              <a:gd name="T21" fmla="*/ 15 h 67"/>
              <a:gd name="T22" fmla="*/ 20 w 48"/>
              <a:gd name="T23" fmla="*/ 16 h 67"/>
              <a:gd name="T24" fmla="*/ 18 w 48"/>
              <a:gd name="T25" fmla="*/ 18 h 67"/>
              <a:gd name="T26" fmla="*/ 16 w 48"/>
              <a:gd name="T27" fmla="*/ 19 h 67"/>
              <a:gd name="T28" fmla="*/ 15 w 48"/>
              <a:gd name="T29" fmla="*/ 22 h 67"/>
              <a:gd name="T30" fmla="*/ 14 w 48"/>
              <a:gd name="T31" fmla="*/ 25 h 67"/>
              <a:gd name="T32" fmla="*/ 14 w 48"/>
              <a:gd name="T33" fmla="*/ 28 h 67"/>
              <a:gd name="T34" fmla="*/ 14 w 48"/>
              <a:gd name="T35" fmla="*/ 67 h 67"/>
              <a:gd name="T36" fmla="*/ 0 w 48"/>
              <a:gd name="T37" fmla="*/ 2 h 67"/>
              <a:gd name="T38" fmla="*/ 14 w 48"/>
              <a:gd name="T39" fmla="*/ 12 h 67"/>
              <a:gd name="T40" fmla="*/ 14 w 48"/>
              <a:gd name="T41" fmla="*/ 11 h 67"/>
              <a:gd name="T42" fmla="*/ 15 w 48"/>
              <a:gd name="T43" fmla="*/ 9 h 67"/>
              <a:gd name="T44" fmla="*/ 16 w 48"/>
              <a:gd name="T45" fmla="*/ 7 h 67"/>
              <a:gd name="T46" fmla="*/ 18 w 48"/>
              <a:gd name="T47" fmla="*/ 5 h 67"/>
              <a:gd name="T48" fmla="*/ 19 w 48"/>
              <a:gd name="T49" fmla="*/ 4 h 67"/>
              <a:gd name="T50" fmla="*/ 22 w 48"/>
              <a:gd name="T51" fmla="*/ 2 h 67"/>
              <a:gd name="T52" fmla="*/ 24 w 48"/>
              <a:gd name="T53" fmla="*/ 1 h 67"/>
              <a:gd name="T54" fmla="*/ 28 w 48"/>
              <a:gd name="T55" fmla="*/ 0 h 67"/>
              <a:gd name="T56" fmla="*/ 31 w 48"/>
              <a:gd name="T57" fmla="*/ 0 h 67"/>
              <a:gd name="T58" fmla="*/ 35 w 48"/>
              <a:gd name="T59" fmla="*/ 1 h 67"/>
              <a:gd name="T60" fmla="*/ 38 w 48"/>
              <a:gd name="T61" fmla="*/ 2 h 67"/>
              <a:gd name="T62" fmla="*/ 41 w 48"/>
              <a:gd name="T63" fmla="*/ 5 h 67"/>
              <a:gd name="T64" fmla="*/ 44 w 48"/>
              <a:gd name="T65" fmla="*/ 7 h 67"/>
              <a:gd name="T66" fmla="*/ 45 w 48"/>
              <a:gd name="T67" fmla="*/ 11 h 67"/>
              <a:gd name="T68" fmla="*/ 47 w 48"/>
              <a:gd name="T69" fmla="*/ 15 h 67"/>
              <a:gd name="T70" fmla="*/ 48 w 48"/>
              <a:gd name="T71" fmla="*/ 20 h 67"/>
              <a:gd name="T72" fmla="*/ 48 w 48"/>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67">
                <a:moveTo>
                  <a:pt x="48" y="67"/>
                </a:moveTo>
                <a:lnTo>
                  <a:pt x="34" y="67"/>
                </a:lnTo>
                <a:lnTo>
                  <a:pt x="34" y="27"/>
                </a:lnTo>
                <a:lnTo>
                  <a:pt x="34" y="26"/>
                </a:lnTo>
                <a:lnTo>
                  <a:pt x="34" y="26"/>
                </a:lnTo>
                <a:lnTo>
                  <a:pt x="34" y="24"/>
                </a:lnTo>
                <a:lnTo>
                  <a:pt x="34" y="23"/>
                </a:lnTo>
                <a:lnTo>
                  <a:pt x="34" y="22"/>
                </a:lnTo>
                <a:lnTo>
                  <a:pt x="33" y="21"/>
                </a:lnTo>
                <a:lnTo>
                  <a:pt x="33" y="20"/>
                </a:lnTo>
                <a:lnTo>
                  <a:pt x="33" y="19"/>
                </a:lnTo>
                <a:lnTo>
                  <a:pt x="32" y="18"/>
                </a:lnTo>
                <a:lnTo>
                  <a:pt x="32" y="18"/>
                </a:lnTo>
                <a:lnTo>
                  <a:pt x="31" y="17"/>
                </a:lnTo>
                <a:lnTo>
                  <a:pt x="30" y="16"/>
                </a:lnTo>
                <a:lnTo>
                  <a:pt x="29" y="16"/>
                </a:lnTo>
                <a:lnTo>
                  <a:pt x="28" y="15"/>
                </a:lnTo>
                <a:lnTo>
                  <a:pt x="26" y="15"/>
                </a:lnTo>
                <a:lnTo>
                  <a:pt x="25" y="15"/>
                </a:lnTo>
                <a:lnTo>
                  <a:pt x="24" y="15"/>
                </a:lnTo>
                <a:lnTo>
                  <a:pt x="23" y="15"/>
                </a:lnTo>
                <a:lnTo>
                  <a:pt x="22" y="15"/>
                </a:lnTo>
                <a:lnTo>
                  <a:pt x="21" y="16"/>
                </a:lnTo>
                <a:lnTo>
                  <a:pt x="20" y="16"/>
                </a:lnTo>
                <a:lnTo>
                  <a:pt x="19" y="17"/>
                </a:lnTo>
                <a:lnTo>
                  <a:pt x="18" y="18"/>
                </a:lnTo>
                <a:lnTo>
                  <a:pt x="17" y="18"/>
                </a:lnTo>
                <a:lnTo>
                  <a:pt x="16" y="19"/>
                </a:lnTo>
                <a:lnTo>
                  <a:pt x="16" y="21"/>
                </a:lnTo>
                <a:lnTo>
                  <a:pt x="15" y="22"/>
                </a:lnTo>
                <a:lnTo>
                  <a:pt x="15" y="23"/>
                </a:lnTo>
                <a:lnTo>
                  <a:pt x="14" y="25"/>
                </a:lnTo>
                <a:lnTo>
                  <a:pt x="14" y="26"/>
                </a:lnTo>
                <a:lnTo>
                  <a:pt x="14" y="28"/>
                </a:lnTo>
                <a:lnTo>
                  <a:pt x="14" y="30"/>
                </a:lnTo>
                <a:lnTo>
                  <a:pt x="14" y="67"/>
                </a:lnTo>
                <a:lnTo>
                  <a:pt x="0" y="67"/>
                </a:lnTo>
                <a:lnTo>
                  <a:pt x="0" y="2"/>
                </a:lnTo>
                <a:lnTo>
                  <a:pt x="14" y="2"/>
                </a:lnTo>
                <a:lnTo>
                  <a:pt x="14" y="12"/>
                </a:lnTo>
                <a:lnTo>
                  <a:pt x="14" y="12"/>
                </a:lnTo>
                <a:lnTo>
                  <a:pt x="14" y="11"/>
                </a:lnTo>
                <a:lnTo>
                  <a:pt x="14" y="10"/>
                </a:lnTo>
                <a:lnTo>
                  <a:pt x="15" y="9"/>
                </a:lnTo>
                <a:lnTo>
                  <a:pt x="15" y="8"/>
                </a:lnTo>
                <a:lnTo>
                  <a:pt x="16" y="7"/>
                </a:lnTo>
                <a:lnTo>
                  <a:pt x="17" y="6"/>
                </a:lnTo>
                <a:lnTo>
                  <a:pt x="18" y="5"/>
                </a:lnTo>
                <a:lnTo>
                  <a:pt x="19" y="4"/>
                </a:lnTo>
                <a:lnTo>
                  <a:pt x="19" y="4"/>
                </a:lnTo>
                <a:lnTo>
                  <a:pt x="21" y="3"/>
                </a:lnTo>
                <a:lnTo>
                  <a:pt x="22" y="2"/>
                </a:lnTo>
                <a:lnTo>
                  <a:pt x="23" y="2"/>
                </a:lnTo>
                <a:lnTo>
                  <a:pt x="24" y="1"/>
                </a:lnTo>
                <a:lnTo>
                  <a:pt x="26" y="1"/>
                </a:lnTo>
                <a:lnTo>
                  <a:pt x="28" y="0"/>
                </a:lnTo>
                <a:lnTo>
                  <a:pt x="30" y="0"/>
                </a:lnTo>
                <a:lnTo>
                  <a:pt x="31" y="0"/>
                </a:lnTo>
                <a:lnTo>
                  <a:pt x="33" y="1"/>
                </a:lnTo>
                <a:lnTo>
                  <a:pt x="35" y="1"/>
                </a:lnTo>
                <a:lnTo>
                  <a:pt x="37" y="2"/>
                </a:lnTo>
                <a:lnTo>
                  <a:pt x="38" y="2"/>
                </a:lnTo>
                <a:lnTo>
                  <a:pt x="40" y="4"/>
                </a:lnTo>
                <a:lnTo>
                  <a:pt x="41" y="5"/>
                </a:lnTo>
                <a:lnTo>
                  <a:pt x="42" y="6"/>
                </a:lnTo>
                <a:lnTo>
                  <a:pt x="44" y="7"/>
                </a:lnTo>
                <a:lnTo>
                  <a:pt x="45" y="9"/>
                </a:lnTo>
                <a:lnTo>
                  <a:pt x="45" y="11"/>
                </a:lnTo>
                <a:lnTo>
                  <a:pt x="46" y="13"/>
                </a:lnTo>
                <a:lnTo>
                  <a:pt x="47" y="15"/>
                </a:lnTo>
                <a:lnTo>
                  <a:pt x="47" y="17"/>
                </a:lnTo>
                <a:lnTo>
                  <a:pt x="48" y="20"/>
                </a:lnTo>
                <a:lnTo>
                  <a:pt x="48" y="22"/>
                </a:lnTo>
                <a:lnTo>
                  <a:pt x="48"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50" name="Freeform 246"/>
          <p:cNvSpPr>
            <a:spLocks/>
          </p:cNvSpPr>
          <p:nvPr/>
        </p:nvSpPr>
        <p:spPr bwMode="auto">
          <a:xfrm>
            <a:off x="1473200" y="2154238"/>
            <a:ext cx="109538" cy="136525"/>
          </a:xfrm>
          <a:custGeom>
            <a:avLst/>
            <a:gdLst>
              <a:gd name="T0" fmla="*/ 69 w 69"/>
              <a:gd name="T1" fmla="*/ 86 h 86"/>
              <a:gd name="T2" fmla="*/ 55 w 69"/>
              <a:gd name="T3" fmla="*/ 86 h 86"/>
              <a:gd name="T4" fmla="*/ 55 w 69"/>
              <a:gd name="T5" fmla="*/ 14 h 86"/>
              <a:gd name="T6" fmla="*/ 54 w 69"/>
              <a:gd name="T7" fmla="*/ 14 h 86"/>
              <a:gd name="T8" fmla="*/ 41 w 69"/>
              <a:gd name="T9" fmla="*/ 86 h 86"/>
              <a:gd name="T10" fmla="*/ 27 w 69"/>
              <a:gd name="T11" fmla="*/ 86 h 86"/>
              <a:gd name="T12" fmla="*/ 14 w 69"/>
              <a:gd name="T13" fmla="*/ 14 h 86"/>
              <a:gd name="T14" fmla="*/ 14 w 69"/>
              <a:gd name="T15" fmla="*/ 14 h 86"/>
              <a:gd name="T16" fmla="*/ 14 w 69"/>
              <a:gd name="T17" fmla="*/ 86 h 86"/>
              <a:gd name="T18" fmla="*/ 0 w 69"/>
              <a:gd name="T19" fmla="*/ 86 h 86"/>
              <a:gd name="T20" fmla="*/ 0 w 69"/>
              <a:gd name="T21" fmla="*/ 0 h 86"/>
              <a:gd name="T22" fmla="*/ 21 w 69"/>
              <a:gd name="T23" fmla="*/ 0 h 86"/>
              <a:gd name="T24" fmla="*/ 34 w 69"/>
              <a:gd name="T25" fmla="*/ 68 h 86"/>
              <a:gd name="T26" fmla="*/ 34 w 69"/>
              <a:gd name="T27" fmla="*/ 68 h 86"/>
              <a:gd name="T28" fmla="*/ 47 w 69"/>
              <a:gd name="T29" fmla="*/ 0 h 86"/>
              <a:gd name="T30" fmla="*/ 69 w 69"/>
              <a:gd name="T31" fmla="*/ 0 h 86"/>
              <a:gd name="T32" fmla="*/ 69 w 69"/>
              <a:gd name="T3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86">
                <a:moveTo>
                  <a:pt x="69" y="86"/>
                </a:moveTo>
                <a:lnTo>
                  <a:pt x="55" y="86"/>
                </a:lnTo>
                <a:lnTo>
                  <a:pt x="55" y="14"/>
                </a:lnTo>
                <a:lnTo>
                  <a:pt x="54" y="14"/>
                </a:lnTo>
                <a:lnTo>
                  <a:pt x="41" y="86"/>
                </a:lnTo>
                <a:lnTo>
                  <a:pt x="27" y="86"/>
                </a:lnTo>
                <a:lnTo>
                  <a:pt x="14" y="14"/>
                </a:lnTo>
                <a:lnTo>
                  <a:pt x="14" y="14"/>
                </a:lnTo>
                <a:lnTo>
                  <a:pt x="14" y="86"/>
                </a:lnTo>
                <a:lnTo>
                  <a:pt x="0" y="86"/>
                </a:lnTo>
                <a:lnTo>
                  <a:pt x="0" y="0"/>
                </a:lnTo>
                <a:lnTo>
                  <a:pt x="21" y="0"/>
                </a:lnTo>
                <a:lnTo>
                  <a:pt x="34" y="68"/>
                </a:lnTo>
                <a:lnTo>
                  <a:pt x="34" y="68"/>
                </a:lnTo>
                <a:lnTo>
                  <a:pt x="47" y="0"/>
                </a:lnTo>
                <a:lnTo>
                  <a:pt x="69" y="0"/>
                </a:lnTo>
                <a:lnTo>
                  <a:pt x="69"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51" name="Freeform 247"/>
          <p:cNvSpPr>
            <a:spLocks noEditPoints="1"/>
          </p:cNvSpPr>
          <p:nvPr/>
        </p:nvSpPr>
        <p:spPr bwMode="auto">
          <a:xfrm>
            <a:off x="1598613" y="2185988"/>
            <a:ext cx="84137" cy="107950"/>
          </a:xfrm>
          <a:custGeom>
            <a:avLst/>
            <a:gdLst>
              <a:gd name="T0" fmla="*/ 21 w 53"/>
              <a:gd name="T1" fmla="*/ 67 h 68"/>
              <a:gd name="T2" fmla="*/ 14 w 53"/>
              <a:gd name="T3" fmla="*/ 65 h 68"/>
              <a:gd name="T4" fmla="*/ 8 w 53"/>
              <a:gd name="T5" fmla="*/ 60 h 68"/>
              <a:gd name="T6" fmla="*/ 3 w 53"/>
              <a:gd name="T7" fmla="*/ 52 h 68"/>
              <a:gd name="T8" fmla="*/ 0 w 53"/>
              <a:gd name="T9" fmla="*/ 42 h 68"/>
              <a:gd name="T10" fmla="*/ 0 w 53"/>
              <a:gd name="T11" fmla="*/ 30 h 68"/>
              <a:gd name="T12" fmla="*/ 2 w 53"/>
              <a:gd name="T13" fmla="*/ 19 h 68"/>
              <a:gd name="T14" fmla="*/ 6 w 53"/>
              <a:gd name="T15" fmla="*/ 11 h 68"/>
              <a:gd name="T16" fmla="*/ 12 w 53"/>
              <a:gd name="T17" fmla="*/ 5 h 68"/>
              <a:gd name="T18" fmla="*/ 19 w 53"/>
              <a:gd name="T19" fmla="*/ 1 h 68"/>
              <a:gd name="T20" fmla="*/ 26 w 53"/>
              <a:gd name="T21" fmla="*/ 0 h 68"/>
              <a:gd name="T22" fmla="*/ 34 w 53"/>
              <a:gd name="T23" fmla="*/ 1 h 68"/>
              <a:gd name="T24" fmla="*/ 41 w 53"/>
              <a:gd name="T25" fmla="*/ 5 h 68"/>
              <a:gd name="T26" fmla="*/ 47 w 53"/>
              <a:gd name="T27" fmla="*/ 11 h 68"/>
              <a:gd name="T28" fmla="*/ 51 w 53"/>
              <a:gd name="T29" fmla="*/ 19 h 68"/>
              <a:gd name="T30" fmla="*/ 53 w 53"/>
              <a:gd name="T31" fmla="*/ 30 h 68"/>
              <a:gd name="T32" fmla="*/ 53 w 53"/>
              <a:gd name="T33" fmla="*/ 42 h 68"/>
              <a:gd name="T34" fmla="*/ 50 w 53"/>
              <a:gd name="T35" fmla="*/ 52 h 68"/>
              <a:gd name="T36" fmla="*/ 45 w 53"/>
              <a:gd name="T37" fmla="*/ 60 h 68"/>
              <a:gd name="T38" fmla="*/ 39 w 53"/>
              <a:gd name="T39" fmla="*/ 65 h 68"/>
              <a:gd name="T40" fmla="*/ 31 w 53"/>
              <a:gd name="T41" fmla="*/ 67 h 68"/>
              <a:gd name="T42" fmla="*/ 26 w 53"/>
              <a:gd name="T43" fmla="*/ 15 h 68"/>
              <a:gd name="T44" fmla="*/ 21 w 53"/>
              <a:gd name="T45" fmla="*/ 16 h 68"/>
              <a:gd name="T46" fmla="*/ 18 w 53"/>
              <a:gd name="T47" fmla="*/ 19 h 68"/>
              <a:gd name="T48" fmla="*/ 15 w 53"/>
              <a:gd name="T49" fmla="*/ 23 h 68"/>
              <a:gd name="T50" fmla="*/ 14 w 53"/>
              <a:gd name="T51" fmla="*/ 28 h 68"/>
              <a:gd name="T52" fmla="*/ 14 w 53"/>
              <a:gd name="T53" fmla="*/ 33 h 68"/>
              <a:gd name="T54" fmla="*/ 14 w 53"/>
              <a:gd name="T55" fmla="*/ 37 h 68"/>
              <a:gd name="T56" fmla="*/ 14 w 53"/>
              <a:gd name="T57" fmla="*/ 42 h 68"/>
              <a:gd name="T58" fmla="*/ 16 w 53"/>
              <a:gd name="T59" fmla="*/ 47 h 68"/>
              <a:gd name="T60" fmla="*/ 19 w 53"/>
              <a:gd name="T61" fmla="*/ 51 h 68"/>
              <a:gd name="T62" fmla="*/ 23 w 53"/>
              <a:gd name="T63" fmla="*/ 53 h 68"/>
              <a:gd name="T64" fmla="*/ 28 w 53"/>
              <a:gd name="T65" fmla="*/ 54 h 68"/>
              <a:gd name="T66" fmla="*/ 33 w 53"/>
              <a:gd name="T67" fmla="*/ 52 h 68"/>
              <a:gd name="T68" fmla="*/ 36 w 53"/>
              <a:gd name="T69" fmla="*/ 48 h 68"/>
              <a:gd name="T70" fmla="*/ 38 w 53"/>
              <a:gd name="T71" fmla="*/ 44 h 68"/>
              <a:gd name="T72" fmla="*/ 39 w 53"/>
              <a:gd name="T73" fmla="*/ 39 h 68"/>
              <a:gd name="T74" fmla="*/ 39 w 53"/>
              <a:gd name="T75" fmla="*/ 34 h 68"/>
              <a:gd name="T76" fmla="*/ 39 w 53"/>
              <a:gd name="T77" fmla="*/ 29 h 68"/>
              <a:gd name="T78" fmla="*/ 38 w 53"/>
              <a:gd name="T79" fmla="*/ 24 h 68"/>
              <a:gd name="T80" fmla="*/ 36 w 53"/>
              <a:gd name="T81" fmla="*/ 20 h 68"/>
              <a:gd name="T82" fmla="*/ 33 w 53"/>
              <a:gd name="T83" fmla="*/ 17 h 68"/>
              <a:gd name="T84" fmla="*/ 28 w 53"/>
              <a:gd name="T85"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8">
                <a:moveTo>
                  <a:pt x="26" y="68"/>
                </a:moveTo>
                <a:lnTo>
                  <a:pt x="24" y="68"/>
                </a:lnTo>
                <a:lnTo>
                  <a:pt x="21" y="67"/>
                </a:lnTo>
                <a:lnTo>
                  <a:pt x="19" y="67"/>
                </a:lnTo>
                <a:lnTo>
                  <a:pt x="16" y="66"/>
                </a:lnTo>
                <a:lnTo>
                  <a:pt x="14" y="65"/>
                </a:lnTo>
                <a:lnTo>
                  <a:pt x="12" y="64"/>
                </a:lnTo>
                <a:lnTo>
                  <a:pt x="9" y="62"/>
                </a:lnTo>
                <a:lnTo>
                  <a:pt x="8" y="60"/>
                </a:lnTo>
                <a:lnTo>
                  <a:pt x="6" y="58"/>
                </a:lnTo>
                <a:lnTo>
                  <a:pt x="4" y="55"/>
                </a:lnTo>
                <a:lnTo>
                  <a:pt x="3" y="52"/>
                </a:lnTo>
                <a:lnTo>
                  <a:pt x="2" y="49"/>
                </a:lnTo>
                <a:lnTo>
                  <a:pt x="1" y="46"/>
                </a:lnTo>
                <a:lnTo>
                  <a:pt x="0" y="42"/>
                </a:lnTo>
                <a:lnTo>
                  <a:pt x="0" y="38"/>
                </a:lnTo>
                <a:lnTo>
                  <a:pt x="0" y="34"/>
                </a:lnTo>
                <a:lnTo>
                  <a:pt x="0" y="30"/>
                </a:lnTo>
                <a:lnTo>
                  <a:pt x="0" y="26"/>
                </a:lnTo>
                <a:lnTo>
                  <a:pt x="1" y="22"/>
                </a:lnTo>
                <a:lnTo>
                  <a:pt x="2" y="19"/>
                </a:lnTo>
                <a:lnTo>
                  <a:pt x="3" y="16"/>
                </a:lnTo>
                <a:lnTo>
                  <a:pt x="4" y="13"/>
                </a:lnTo>
                <a:lnTo>
                  <a:pt x="6" y="11"/>
                </a:lnTo>
                <a:lnTo>
                  <a:pt x="8" y="9"/>
                </a:lnTo>
                <a:lnTo>
                  <a:pt x="9" y="7"/>
                </a:lnTo>
                <a:lnTo>
                  <a:pt x="12" y="5"/>
                </a:lnTo>
                <a:lnTo>
                  <a:pt x="14" y="3"/>
                </a:lnTo>
                <a:lnTo>
                  <a:pt x="16" y="2"/>
                </a:lnTo>
                <a:lnTo>
                  <a:pt x="19" y="1"/>
                </a:lnTo>
                <a:lnTo>
                  <a:pt x="21" y="1"/>
                </a:lnTo>
                <a:lnTo>
                  <a:pt x="24" y="0"/>
                </a:lnTo>
                <a:lnTo>
                  <a:pt x="26" y="0"/>
                </a:lnTo>
                <a:lnTo>
                  <a:pt x="29" y="0"/>
                </a:lnTo>
                <a:lnTo>
                  <a:pt x="31" y="1"/>
                </a:lnTo>
                <a:lnTo>
                  <a:pt x="34" y="1"/>
                </a:lnTo>
                <a:lnTo>
                  <a:pt x="36" y="2"/>
                </a:lnTo>
                <a:lnTo>
                  <a:pt x="39" y="3"/>
                </a:lnTo>
                <a:lnTo>
                  <a:pt x="41" y="5"/>
                </a:lnTo>
                <a:lnTo>
                  <a:pt x="43" y="7"/>
                </a:lnTo>
                <a:lnTo>
                  <a:pt x="45" y="9"/>
                </a:lnTo>
                <a:lnTo>
                  <a:pt x="47" y="11"/>
                </a:lnTo>
                <a:lnTo>
                  <a:pt x="48" y="13"/>
                </a:lnTo>
                <a:lnTo>
                  <a:pt x="50" y="16"/>
                </a:lnTo>
                <a:lnTo>
                  <a:pt x="51" y="19"/>
                </a:lnTo>
                <a:lnTo>
                  <a:pt x="52" y="22"/>
                </a:lnTo>
                <a:lnTo>
                  <a:pt x="53" y="26"/>
                </a:lnTo>
                <a:lnTo>
                  <a:pt x="53" y="30"/>
                </a:lnTo>
                <a:lnTo>
                  <a:pt x="53" y="34"/>
                </a:lnTo>
                <a:lnTo>
                  <a:pt x="53" y="38"/>
                </a:lnTo>
                <a:lnTo>
                  <a:pt x="53" y="42"/>
                </a:lnTo>
                <a:lnTo>
                  <a:pt x="52" y="46"/>
                </a:lnTo>
                <a:lnTo>
                  <a:pt x="51" y="49"/>
                </a:lnTo>
                <a:lnTo>
                  <a:pt x="50" y="52"/>
                </a:lnTo>
                <a:lnTo>
                  <a:pt x="48" y="55"/>
                </a:lnTo>
                <a:lnTo>
                  <a:pt x="47" y="58"/>
                </a:lnTo>
                <a:lnTo>
                  <a:pt x="45" y="60"/>
                </a:lnTo>
                <a:lnTo>
                  <a:pt x="43" y="62"/>
                </a:lnTo>
                <a:lnTo>
                  <a:pt x="41" y="64"/>
                </a:lnTo>
                <a:lnTo>
                  <a:pt x="39" y="65"/>
                </a:lnTo>
                <a:lnTo>
                  <a:pt x="36" y="66"/>
                </a:lnTo>
                <a:lnTo>
                  <a:pt x="34" y="67"/>
                </a:lnTo>
                <a:lnTo>
                  <a:pt x="31" y="67"/>
                </a:lnTo>
                <a:lnTo>
                  <a:pt x="29" y="68"/>
                </a:lnTo>
                <a:lnTo>
                  <a:pt x="26" y="68"/>
                </a:lnTo>
                <a:close/>
                <a:moveTo>
                  <a:pt x="26" y="15"/>
                </a:moveTo>
                <a:lnTo>
                  <a:pt x="24" y="15"/>
                </a:lnTo>
                <a:lnTo>
                  <a:pt x="23" y="15"/>
                </a:lnTo>
                <a:lnTo>
                  <a:pt x="21" y="16"/>
                </a:lnTo>
                <a:lnTo>
                  <a:pt x="20" y="17"/>
                </a:lnTo>
                <a:lnTo>
                  <a:pt x="19" y="18"/>
                </a:lnTo>
                <a:lnTo>
                  <a:pt x="18" y="19"/>
                </a:lnTo>
                <a:lnTo>
                  <a:pt x="17" y="20"/>
                </a:lnTo>
                <a:lnTo>
                  <a:pt x="16" y="21"/>
                </a:lnTo>
                <a:lnTo>
                  <a:pt x="15" y="23"/>
                </a:lnTo>
                <a:lnTo>
                  <a:pt x="15" y="24"/>
                </a:lnTo>
                <a:lnTo>
                  <a:pt x="14" y="26"/>
                </a:lnTo>
                <a:lnTo>
                  <a:pt x="14" y="28"/>
                </a:lnTo>
                <a:lnTo>
                  <a:pt x="14" y="29"/>
                </a:lnTo>
                <a:lnTo>
                  <a:pt x="14" y="31"/>
                </a:lnTo>
                <a:lnTo>
                  <a:pt x="14" y="33"/>
                </a:lnTo>
                <a:lnTo>
                  <a:pt x="14" y="34"/>
                </a:lnTo>
                <a:lnTo>
                  <a:pt x="14" y="36"/>
                </a:lnTo>
                <a:lnTo>
                  <a:pt x="14" y="37"/>
                </a:lnTo>
                <a:lnTo>
                  <a:pt x="14" y="39"/>
                </a:lnTo>
                <a:lnTo>
                  <a:pt x="14" y="41"/>
                </a:lnTo>
                <a:lnTo>
                  <a:pt x="14" y="42"/>
                </a:lnTo>
                <a:lnTo>
                  <a:pt x="15" y="44"/>
                </a:lnTo>
                <a:lnTo>
                  <a:pt x="15" y="46"/>
                </a:lnTo>
                <a:lnTo>
                  <a:pt x="16" y="47"/>
                </a:lnTo>
                <a:lnTo>
                  <a:pt x="17" y="48"/>
                </a:lnTo>
                <a:lnTo>
                  <a:pt x="18" y="50"/>
                </a:lnTo>
                <a:lnTo>
                  <a:pt x="19" y="51"/>
                </a:lnTo>
                <a:lnTo>
                  <a:pt x="20" y="52"/>
                </a:lnTo>
                <a:lnTo>
                  <a:pt x="21" y="53"/>
                </a:lnTo>
                <a:lnTo>
                  <a:pt x="23" y="53"/>
                </a:lnTo>
                <a:lnTo>
                  <a:pt x="24" y="54"/>
                </a:lnTo>
                <a:lnTo>
                  <a:pt x="26" y="54"/>
                </a:lnTo>
                <a:lnTo>
                  <a:pt x="28" y="54"/>
                </a:lnTo>
                <a:lnTo>
                  <a:pt x="30" y="53"/>
                </a:lnTo>
                <a:lnTo>
                  <a:pt x="31" y="53"/>
                </a:lnTo>
                <a:lnTo>
                  <a:pt x="33" y="52"/>
                </a:lnTo>
                <a:lnTo>
                  <a:pt x="34" y="51"/>
                </a:lnTo>
                <a:lnTo>
                  <a:pt x="35" y="50"/>
                </a:lnTo>
                <a:lnTo>
                  <a:pt x="36" y="48"/>
                </a:lnTo>
                <a:lnTo>
                  <a:pt x="37" y="47"/>
                </a:lnTo>
                <a:lnTo>
                  <a:pt x="37" y="46"/>
                </a:lnTo>
                <a:lnTo>
                  <a:pt x="38" y="44"/>
                </a:lnTo>
                <a:lnTo>
                  <a:pt x="38" y="42"/>
                </a:lnTo>
                <a:lnTo>
                  <a:pt x="39" y="41"/>
                </a:lnTo>
                <a:lnTo>
                  <a:pt x="39" y="39"/>
                </a:lnTo>
                <a:lnTo>
                  <a:pt x="39" y="37"/>
                </a:lnTo>
                <a:lnTo>
                  <a:pt x="39" y="36"/>
                </a:lnTo>
                <a:lnTo>
                  <a:pt x="39" y="34"/>
                </a:lnTo>
                <a:lnTo>
                  <a:pt x="39" y="33"/>
                </a:lnTo>
                <a:lnTo>
                  <a:pt x="39" y="31"/>
                </a:lnTo>
                <a:lnTo>
                  <a:pt x="39" y="29"/>
                </a:lnTo>
                <a:lnTo>
                  <a:pt x="39" y="28"/>
                </a:lnTo>
                <a:lnTo>
                  <a:pt x="38" y="26"/>
                </a:lnTo>
                <a:lnTo>
                  <a:pt x="38" y="24"/>
                </a:lnTo>
                <a:lnTo>
                  <a:pt x="37" y="23"/>
                </a:lnTo>
                <a:lnTo>
                  <a:pt x="37" y="21"/>
                </a:lnTo>
                <a:lnTo>
                  <a:pt x="36" y="20"/>
                </a:lnTo>
                <a:lnTo>
                  <a:pt x="35" y="19"/>
                </a:lnTo>
                <a:lnTo>
                  <a:pt x="34" y="18"/>
                </a:lnTo>
                <a:lnTo>
                  <a:pt x="33" y="17"/>
                </a:lnTo>
                <a:lnTo>
                  <a:pt x="31" y="16"/>
                </a:lnTo>
                <a:lnTo>
                  <a:pt x="30" y="15"/>
                </a:lnTo>
                <a:lnTo>
                  <a:pt x="28" y="15"/>
                </a:lnTo>
                <a:lnTo>
                  <a:pt x="2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52" name="Freeform 248"/>
          <p:cNvSpPr>
            <a:spLocks/>
          </p:cNvSpPr>
          <p:nvPr/>
        </p:nvSpPr>
        <p:spPr bwMode="auto">
          <a:xfrm>
            <a:off x="1698625" y="2185988"/>
            <a:ext cx="74613" cy="104775"/>
          </a:xfrm>
          <a:custGeom>
            <a:avLst/>
            <a:gdLst>
              <a:gd name="T0" fmla="*/ 34 w 47"/>
              <a:gd name="T1" fmla="*/ 66 h 66"/>
              <a:gd name="T2" fmla="*/ 33 w 47"/>
              <a:gd name="T3" fmla="*/ 26 h 66"/>
              <a:gd name="T4" fmla="*/ 33 w 47"/>
              <a:gd name="T5" fmla="*/ 24 h 66"/>
              <a:gd name="T6" fmla="*/ 33 w 47"/>
              <a:gd name="T7" fmla="*/ 22 h 66"/>
              <a:gd name="T8" fmla="*/ 33 w 47"/>
              <a:gd name="T9" fmla="*/ 20 h 66"/>
              <a:gd name="T10" fmla="*/ 32 w 47"/>
              <a:gd name="T11" fmla="*/ 18 h 66"/>
              <a:gd name="T12" fmla="*/ 30 w 47"/>
              <a:gd name="T13" fmla="*/ 17 h 66"/>
              <a:gd name="T14" fmla="*/ 29 w 47"/>
              <a:gd name="T15" fmla="*/ 15 h 66"/>
              <a:gd name="T16" fmla="*/ 26 w 47"/>
              <a:gd name="T17" fmla="*/ 15 h 66"/>
              <a:gd name="T18" fmla="*/ 23 w 47"/>
              <a:gd name="T19" fmla="*/ 15 h 66"/>
              <a:gd name="T20" fmla="*/ 21 w 47"/>
              <a:gd name="T21" fmla="*/ 15 h 66"/>
              <a:gd name="T22" fmla="*/ 19 w 47"/>
              <a:gd name="T23" fmla="*/ 16 h 66"/>
              <a:gd name="T24" fmla="*/ 18 w 47"/>
              <a:gd name="T25" fmla="*/ 18 h 66"/>
              <a:gd name="T26" fmla="*/ 16 w 47"/>
              <a:gd name="T27" fmla="*/ 19 h 66"/>
              <a:gd name="T28" fmla="*/ 15 w 47"/>
              <a:gd name="T29" fmla="*/ 22 h 66"/>
              <a:gd name="T30" fmla="*/ 14 w 47"/>
              <a:gd name="T31" fmla="*/ 24 h 66"/>
              <a:gd name="T32" fmla="*/ 14 w 47"/>
              <a:gd name="T33" fmla="*/ 28 h 66"/>
              <a:gd name="T34" fmla="*/ 14 w 47"/>
              <a:gd name="T35" fmla="*/ 66 h 66"/>
              <a:gd name="T36" fmla="*/ 0 w 47"/>
              <a:gd name="T37" fmla="*/ 2 h 66"/>
              <a:gd name="T38" fmla="*/ 13 w 47"/>
              <a:gd name="T39" fmla="*/ 12 h 66"/>
              <a:gd name="T40" fmla="*/ 14 w 47"/>
              <a:gd name="T41" fmla="*/ 11 h 66"/>
              <a:gd name="T42" fmla="*/ 15 w 47"/>
              <a:gd name="T43" fmla="*/ 9 h 66"/>
              <a:gd name="T44" fmla="*/ 16 w 47"/>
              <a:gd name="T45" fmla="*/ 7 h 66"/>
              <a:gd name="T46" fmla="*/ 17 w 47"/>
              <a:gd name="T47" fmla="*/ 5 h 66"/>
              <a:gd name="T48" fmla="*/ 19 w 47"/>
              <a:gd name="T49" fmla="*/ 4 h 66"/>
              <a:gd name="T50" fmla="*/ 21 w 47"/>
              <a:gd name="T51" fmla="*/ 2 h 66"/>
              <a:gd name="T52" fmla="*/ 24 w 47"/>
              <a:gd name="T53" fmla="*/ 1 h 66"/>
              <a:gd name="T54" fmla="*/ 27 w 47"/>
              <a:gd name="T55" fmla="*/ 0 h 66"/>
              <a:gd name="T56" fmla="*/ 31 w 47"/>
              <a:gd name="T57" fmla="*/ 0 h 66"/>
              <a:gd name="T58" fmla="*/ 35 w 47"/>
              <a:gd name="T59" fmla="*/ 1 h 66"/>
              <a:gd name="T60" fmla="*/ 38 w 47"/>
              <a:gd name="T61" fmla="*/ 3 h 66"/>
              <a:gd name="T62" fmla="*/ 41 w 47"/>
              <a:gd name="T63" fmla="*/ 5 h 66"/>
              <a:gd name="T64" fmla="*/ 43 w 47"/>
              <a:gd name="T65" fmla="*/ 7 h 66"/>
              <a:gd name="T66" fmla="*/ 45 w 47"/>
              <a:gd name="T67" fmla="*/ 11 h 66"/>
              <a:gd name="T68" fmla="*/ 47 w 47"/>
              <a:gd name="T69" fmla="*/ 15 h 66"/>
              <a:gd name="T70" fmla="*/ 47 w 47"/>
              <a:gd name="T71" fmla="*/ 19 h 66"/>
              <a:gd name="T72" fmla="*/ 47 w 47"/>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66">
                <a:moveTo>
                  <a:pt x="47" y="66"/>
                </a:moveTo>
                <a:lnTo>
                  <a:pt x="34" y="66"/>
                </a:lnTo>
                <a:lnTo>
                  <a:pt x="34" y="27"/>
                </a:lnTo>
                <a:lnTo>
                  <a:pt x="33" y="26"/>
                </a:lnTo>
                <a:lnTo>
                  <a:pt x="33" y="25"/>
                </a:lnTo>
                <a:lnTo>
                  <a:pt x="33" y="24"/>
                </a:lnTo>
                <a:lnTo>
                  <a:pt x="33" y="23"/>
                </a:lnTo>
                <a:lnTo>
                  <a:pt x="33" y="22"/>
                </a:lnTo>
                <a:lnTo>
                  <a:pt x="33" y="21"/>
                </a:lnTo>
                <a:lnTo>
                  <a:pt x="33" y="20"/>
                </a:lnTo>
                <a:lnTo>
                  <a:pt x="32" y="19"/>
                </a:lnTo>
                <a:lnTo>
                  <a:pt x="32" y="18"/>
                </a:lnTo>
                <a:lnTo>
                  <a:pt x="31" y="17"/>
                </a:lnTo>
                <a:lnTo>
                  <a:pt x="30" y="17"/>
                </a:lnTo>
                <a:lnTo>
                  <a:pt x="30" y="16"/>
                </a:lnTo>
                <a:lnTo>
                  <a:pt x="29" y="15"/>
                </a:lnTo>
                <a:lnTo>
                  <a:pt x="27" y="15"/>
                </a:lnTo>
                <a:lnTo>
                  <a:pt x="26" y="15"/>
                </a:lnTo>
                <a:lnTo>
                  <a:pt x="25" y="15"/>
                </a:lnTo>
                <a:lnTo>
                  <a:pt x="23" y="15"/>
                </a:lnTo>
                <a:lnTo>
                  <a:pt x="22" y="15"/>
                </a:lnTo>
                <a:lnTo>
                  <a:pt x="21" y="15"/>
                </a:lnTo>
                <a:lnTo>
                  <a:pt x="20" y="16"/>
                </a:lnTo>
                <a:lnTo>
                  <a:pt x="19" y="16"/>
                </a:lnTo>
                <a:lnTo>
                  <a:pt x="18" y="17"/>
                </a:lnTo>
                <a:lnTo>
                  <a:pt x="18" y="18"/>
                </a:lnTo>
                <a:lnTo>
                  <a:pt x="17" y="19"/>
                </a:lnTo>
                <a:lnTo>
                  <a:pt x="16" y="19"/>
                </a:lnTo>
                <a:lnTo>
                  <a:pt x="15" y="21"/>
                </a:lnTo>
                <a:lnTo>
                  <a:pt x="15" y="22"/>
                </a:lnTo>
                <a:lnTo>
                  <a:pt x="14" y="23"/>
                </a:lnTo>
                <a:lnTo>
                  <a:pt x="14" y="24"/>
                </a:lnTo>
                <a:lnTo>
                  <a:pt x="14" y="26"/>
                </a:lnTo>
                <a:lnTo>
                  <a:pt x="14" y="28"/>
                </a:lnTo>
                <a:lnTo>
                  <a:pt x="14" y="30"/>
                </a:lnTo>
                <a:lnTo>
                  <a:pt x="14" y="66"/>
                </a:lnTo>
                <a:lnTo>
                  <a:pt x="0" y="66"/>
                </a:lnTo>
                <a:lnTo>
                  <a:pt x="0" y="2"/>
                </a:lnTo>
                <a:lnTo>
                  <a:pt x="13" y="2"/>
                </a:lnTo>
                <a:lnTo>
                  <a:pt x="13" y="12"/>
                </a:lnTo>
                <a:lnTo>
                  <a:pt x="13" y="12"/>
                </a:lnTo>
                <a:lnTo>
                  <a:pt x="14" y="11"/>
                </a:lnTo>
                <a:lnTo>
                  <a:pt x="14" y="10"/>
                </a:lnTo>
                <a:lnTo>
                  <a:pt x="15" y="9"/>
                </a:lnTo>
                <a:lnTo>
                  <a:pt x="15" y="8"/>
                </a:lnTo>
                <a:lnTo>
                  <a:pt x="16" y="7"/>
                </a:lnTo>
                <a:lnTo>
                  <a:pt x="16" y="6"/>
                </a:lnTo>
                <a:lnTo>
                  <a:pt x="17" y="5"/>
                </a:lnTo>
                <a:lnTo>
                  <a:pt x="18" y="5"/>
                </a:lnTo>
                <a:lnTo>
                  <a:pt x="19" y="4"/>
                </a:lnTo>
                <a:lnTo>
                  <a:pt x="20" y="3"/>
                </a:lnTo>
                <a:lnTo>
                  <a:pt x="21" y="2"/>
                </a:lnTo>
                <a:lnTo>
                  <a:pt x="23" y="1"/>
                </a:lnTo>
                <a:lnTo>
                  <a:pt x="24" y="1"/>
                </a:lnTo>
                <a:lnTo>
                  <a:pt x="26" y="1"/>
                </a:lnTo>
                <a:lnTo>
                  <a:pt x="27" y="0"/>
                </a:lnTo>
                <a:lnTo>
                  <a:pt x="29" y="0"/>
                </a:lnTo>
                <a:lnTo>
                  <a:pt x="31" y="0"/>
                </a:lnTo>
                <a:lnTo>
                  <a:pt x="33" y="1"/>
                </a:lnTo>
                <a:lnTo>
                  <a:pt x="35" y="1"/>
                </a:lnTo>
                <a:lnTo>
                  <a:pt x="36" y="2"/>
                </a:lnTo>
                <a:lnTo>
                  <a:pt x="38" y="3"/>
                </a:lnTo>
                <a:lnTo>
                  <a:pt x="39" y="3"/>
                </a:lnTo>
                <a:lnTo>
                  <a:pt x="41" y="5"/>
                </a:lnTo>
                <a:lnTo>
                  <a:pt x="42" y="6"/>
                </a:lnTo>
                <a:lnTo>
                  <a:pt x="43" y="7"/>
                </a:lnTo>
                <a:lnTo>
                  <a:pt x="44" y="9"/>
                </a:lnTo>
                <a:lnTo>
                  <a:pt x="45" y="11"/>
                </a:lnTo>
                <a:lnTo>
                  <a:pt x="46" y="13"/>
                </a:lnTo>
                <a:lnTo>
                  <a:pt x="47" y="15"/>
                </a:lnTo>
                <a:lnTo>
                  <a:pt x="47" y="17"/>
                </a:lnTo>
                <a:lnTo>
                  <a:pt x="47" y="19"/>
                </a:lnTo>
                <a:lnTo>
                  <a:pt x="47" y="22"/>
                </a:lnTo>
                <a:lnTo>
                  <a:pt x="4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53" name="Freeform 249"/>
          <p:cNvSpPr>
            <a:spLocks noEditPoints="1"/>
          </p:cNvSpPr>
          <p:nvPr/>
        </p:nvSpPr>
        <p:spPr bwMode="auto">
          <a:xfrm>
            <a:off x="1795463" y="2152650"/>
            <a:ext cx="20637" cy="138113"/>
          </a:xfrm>
          <a:custGeom>
            <a:avLst/>
            <a:gdLst>
              <a:gd name="T0" fmla="*/ 13 w 13"/>
              <a:gd name="T1" fmla="*/ 23 h 87"/>
              <a:gd name="T2" fmla="*/ 13 w 13"/>
              <a:gd name="T3" fmla="*/ 87 h 87"/>
              <a:gd name="T4" fmla="*/ 0 w 13"/>
              <a:gd name="T5" fmla="*/ 87 h 87"/>
              <a:gd name="T6" fmla="*/ 0 w 13"/>
              <a:gd name="T7" fmla="*/ 23 h 87"/>
              <a:gd name="T8" fmla="*/ 13 w 13"/>
              <a:gd name="T9" fmla="*/ 23 h 87"/>
              <a:gd name="T10" fmla="*/ 13 w 13"/>
              <a:gd name="T11" fmla="*/ 15 h 87"/>
              <a:gd name="T12" fmla="*/ 0 w 13"/>
              <a:gd name="T13" fmla="*/ 15 h 87"/>
              <a:gd name="T14" fmla="*/ 0 w 13"/>
              <a:gd name="T15" fmla="*/ 0 h 87"/>
              <a:gd name="T16" fmla="*/ 13 w 13"/>
              <a:gd name="T17" fmla="*/ 0 h 87"/>
              <a:gd name="T18" fmla="*/ 13 w 13"/>
              <a:gd name="T1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7">
                <a:moveTo>
                  <a:pt x="13" y="23"/>
                </a:moveTo>
                <a:lnTo>
                  <a:pt x="13" y="87"/>
                </a:lnTo>
                <a:lnTo>
                  <a:pt x="0" y="87"/>
                </a:lnTo>
                <a:lnTo>
                  <a:pt x="0" y="23"/>
                </a:lnTo>
                <a:lnTo>
                  <a:pt x="13" y="23"/>
                </a:lnTo>
                <a:close/>
                <a:moveTo>
                  <a:pt x="13" y="15"/>
                </a:moveTo>
                <a:lnTo>
                  <a:pt x="0" y="15"/>
                </a:lnTo>
                <a:lnTo>
                  <a:pt x="0" y="0"/>
                </a:lnTo>
                <a:lnTo>
                  <a:pt x="13" y="0"/>
                </a:lnTo>
                <a:lnTo>
                  <a:pt x="1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54" name="Freeform 250"/>
          <p:cNvSpPr>
            <a:spLocks/>
          </p:cNvSpPr>
          <p:nvPr/>
        </p:nvSpPr>
        <p:spPr bwMode="auto">
          <a:xfrm>
            <a:off x="1828800" y="2162175"/>
            <a:ext cx="47625" cy="130175"/>
          </a:xfrm>
          <a:custGeom>
            <a:avLst/>
            <a:gdLst>
              <a:gd name="T0" fmla="*/ 30 w 30"/>
              <a:gd name="T1" fmla="*/ 17 h 82"/>
              <a:gd name="T2" fmla="*/ 21 w 30"/>
              <a:gd name="T3" fmla="*/ 29 h 82"/>
              <a:gd name="T4" fmla="*/ 21 w 30"/>
              <a:gd name="T5" fmla="*/ 65 h 82"/>
              <a:gd name="T6" fmla="*/ 21 w 30"/>
              <a:gd name="T7" fmla="*/ 66 h 82"/>
              <a:gd name="T8" fmla="*/ 21 w 30"/>
              <a:gd name="T9" fmla="*/ 67 h 82"/>
              <a:gd name="T10" fmla="*/ 22 w 30"/>
              <a:gd name="T11" fmla="*/ 68 h 82"/>
              <a:gd name="T12" fmla="*/ 22 w 30"/>
              <a:gd name="T13" fmla="*/ 68 h 82"/>
              <a:gd name="T14" fmla="*/ 23 w 30"/>
              <a:gd name="T15" fmla="*/ 69 h 82"/>
              <a:gd name="T16" fmla="*/ 24 w 30"/>
              <a:gd name="T17" fmla="*/ 69 h 82"/>
              <a:gd name="T18" fmla="*/ 26 w 30"/>
              <a:gd name="T19" fmla="*/ 69 h 82"/>
              <a:gd name="T20" fmla="*/ 27 w 30"/>
              <a:gd name="T21" fmla="*/ 69 h 82"/>
              <a:gd name="T22" fmla="*/ 27 w 30"/>
              <a:gd name="T23" fmla="*/ 69 h 82"/>
              <a:gd name="T24" fmla="*/ 28 w 30"/>
              <a:gd name="T25" fmla="*/ 69 h 82"/>
              <a:gd name="T26" fmla="*/ 28 w 30"/>
              <a:gd name="T27" fmla="*/ 69 h 82"/>
              <a:gd name="T28" fmla="*/ 29 w 30"/>
              <a:gd name="T29" fmla="*/ 69 h 82"/>
              <a:gd name="T30" fmla="*/ 29 w 30"/>
              <a:gd name="T31" fmla="*/ 69 h 82"/>
              <a:gd name="T32" fmla="*/ 29 w 30"/>
              <a:gd name="T33" fmla="*/ 69 h 82"/>
              <a:gd name="T34" fmla="*/ 30 w 30"/>
              <a:gd name="T35" fmla="*/ 69 h 82"/>
              <a:gd name="T36" fmla="*/ 30 w 30"/>
              <a:gd name="T37" fmla="*/ 82 h 82"/>
              <a:gd name="T38" fmla="*/ 29 w 30"/>
              <a:gd name="T39" fmla="*/ 82 h 82"/>
              <a:gd name="T40" fmla="*/ 28 w 30"/>
              <a:gd name="T41" fmla="*/ 82 h 82"/>
              <a:gd name="T42" fmla="*/ 27 w 30"/>
              <a:gd name="T43" fmla="*/ 82 h 82"/>
              <a:gd name="T44" fmla="*/ 26 w 30"/>
              <a:gd name="T45" fmla="*/ 82 h 82"/>
              <a:gd name="T46" fmla="*/ 26 w 30"/>
              <a:gd name="T47" fmla="*/ 82 h 82"/>
              <a:gd name="T48" fmla="*/ 25 w 30"/>
              <a:gd name="T49" fmla="*/ 82 h 82"/>
              <a:gd name="T50" fmla="*/ 24 w 30"/>
              <a:gd name="T51" fmla="*/ 82 h 82"/>
              <a:gd name="T52" fmla="*/ 23 w 30"/>
              <a:gd name="T53" fmla="*/ 82 h 82"/>
              <a:gd name="T54" fmla="*/ 19 w 30"/>
              <a:gd name="T55" fmla="*/ 82 h 82"/>
              <a:gd name="T56" fmla="*/ 16 w 30"/>
              <a:gd name="T57" fmla="*/ 81 h 82"/>
              <a:gd name="T58" fmla="*/ 13 w 30"/>
              <a:gd name="T59" fmla="*/ 80 h 82"/>
              <a:gd name="T60" fmla="*/ 11 w 30"/>
              <a:gd name="T61" fmla="*/ 79 h 82"/>
              <a:gd name="T62" fmla="*/ 9 w 30"/>
              <a:gd name="T63" fmla="*/ 77 h 82"/>
              <a:gd name="T64" fmla="*/ 8 w 30"/>
              <a:gd name="T65" fmla="*/ 75 h 82"/>
              <a:gd name="T66" fmla="*/ 8 w 30"/>
              <a:gd name="T67" fmla="*/ 73 h 82"/>
              <a:gd name="T68" fmla="*/ 7 w 30"/>
              <a:gd name="T69" fmla="*/ 70 h 82"/>
              <a:gd name="T70" fmla="*/ 7 w 30"/>
              <a:gd name="T71" fmla="*/ 29 h 82"/>
              <a:gd name="T72" fmla="*/ 0 w 30"/>
              <a:gd name="T73" fmla="*/ 17 h 82"/>
              <a:gd name="T74" fmla="*/ 7 w 30"/>
              <a:gd name="T75" fmla="*/ 0 h 82"/>
              <a:gd name="T76" fmla="*/ 21 w 30"/>
              <a:gd name="T77" fmla="*/ 1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82">
                <a:moveTo>
                  <a:pt x="21" y="17"/>
                </a:moveTo>
                <a:lnTo>
                  <a:pt x="30" y="17"/>
                </a:lnTo>
                <a:lnTo>
                  <a:pt x="30" y="29"/>
                </a:lnTo>
                <a:lnTo>
                  <a:pt x="21" y="29"/>
                </a:lnTo>
                <a:lnTo>
                  <a:pt x="21" y="64"/>
                </a:lnTo>
                <a:lnTo>
                  <a:pt x="21" y="65"/>
                </a:lnTo>
                <a:lnTo>
                  <a:pt x="21" y="65"/>
                </a:lnTo>
                <a:lnTo>
                  <a:pt x="21" y="66"/>
                </a:lnTo>
                <a:lnTo>
                  <a:pt x="21" y="66"/>
                </a:lnTo>
                <a:lnTo>
                  <a:pt x="21" y="67"/>
                </a:lnTo>
                <a:lnTo>
                  <a:pt x="21" y="67"/>
                </a:lnTo>
                <a:lnTo>
                  <a:pt x="22" y="68"/>
                </a:lnTo>
                <a:lnTo>
                  <a:pt x="22" y="68"/>
                </a:lnTo>
                <a:lnTo>
                  <a:pt x="22" y="68"/>
                </a:lnTo>
                <a:lnTo>
                  <a:pt x="22" y="69"/>
                </a:lnTo>
                <a:lnTo>
                  <a:pt x="23" y="69"/>
                </a:lnTo>
                <a:lnTo>
                  <a:pt x="24" y="69"/>
                </a:lnTo>
                <a:lnTo>
                  <a:pt x="24" y="69"/>
                </a:lnTo>
                <a:lnTo>
                  <a:pt x="25" y="69"/>
                </a:lnTo>
                <a:lnTo>
                  <a:pt x="26" y="69"/>
                </a:lnTo>
                <a:lnTo>
                  <a:pt x="27" y="69"/>
                </a:lnTo>
                <a:lnTo>
                  <a:pt x="27" y="69"/>
                </a:lnTo>
                <a:lnTo>
                  <a:pt x="27" y="69"/>
                </a:lnTo>
                <a:lnTo>
                  <a:pt x="27" y="69"/>
                </a:lnTo>
                <a:lnTo>
                  <a:pt x="28" y="69"/>
                </a:lnTo>
                <a:lnTo>
                  <a:pt x="28" y="69"/>
                </a:lnTo>
                <a:lnTo>
                  <a:pt x="28" y="69"/>
                </a:lnTo>
                <a:lnTo>
                  <a:pt x="28" y="69"/>
                </a:lnTo>
                <a:lnTo>
                  <a:pt x="28" y="69"/>
                </a:lnTo>
                <a:lnTo>
                  <a:pt x="29" y="69"/>
                </a:lnTo>
                <a:lnTo>
                  <a:pt x="29" y="69"/>
                </a:lnTo>
                <a:lnTo>
                  <a:pt x="29" y="69"/>
                </a:lnTo>
                <a:lnTo>
                  <a:pt x="29" y="69"/>
                </a:lnTo>
                <a:lnTo>
                  <a:pt x="29" y="69"/>
                </a:lnTo>
                <a:lnTo>
                  <a:pt x="30" y="69"/>
                </a:lnTo>
                <a:lnTo>
                  <a:pt x="30" y="69"/>
                </a:lnTo>
                <a:lnTo>
                  <a:pt x="30" y="69"/>
                </a:lnTo>
                <a:lnTo>
                  <a:pt x="30" y="82"/>
                </a:lnTo>
                <a:lnTo>
                  <a:pt x="29" y="82"/>
                </a:lnTo>
                <a:lnTo>
                  <a:pt x="29" y="82"/>
                </a:lnTo>
                <a:lnTo>
                  <a:pt x="29" y="82"/>
                </a:lnTo>
                <a:lnTo>
                  <a:pt x="28" y="82"/>
                </a:lnTo>
                <a:lnTo>
                  <a:pt x="28" y="82"/>
                </a:lnTo>
                <a:lnTo>
                  <a:pt x="27" y="82"/>
                </a:lnTo>
                <a:lnTo>
                  <a:pt x="27" y="82"/>
                </a:lnTo>
                <a:lnTo>
                  <a:pt x="26" y="82"/>
                </a:lnTo>
                <a:lnTo>
                  <a:pt x="26" y="82"/>
                </a:lnTo>
                <a:lnTo>
                  <a:pt x="26" y="82"/>
                </a:lnTo>
                <a:lnTo>
                  <a:pt x="25" y="82"/>
                </a:lnTo>
                <a:lnTo>
                  <a:pt x="25" y="82"/>
                </a:lnTo>
                <a:lnTo>
                  <a:pt x="24" y="82"/>
                </a:lnTo>
                <a:lnTo>
                  <a:pt x="24" y="82"/>
                </a:lnTo>
                <a:lnTo>
                  <a:pt x="24" y="82"/>
                </a:lnTo>
                <a:lnTo>
                  <a:pt x="23" y="82"/>
                </a:lnTo>
                <a:lnTo>
                  <a:pt x="21" y="82"/>
                </a:lnTo>
                <a:lnTo>
                  <a:pt x="19" y="82"/>
                </a:lnTo>
                <a:lnTo>
                  <a:pt x="17" y="82"/>
                </a:lnTo>
                <a:lnTo>
                  <a:pt x="16" y="81"/>
                </a:lnTo>
                <a:lnTo>
                  <a:pt x="14" y="81"/>
                </a:lnTo>
                <a:lnTo>
                  <a:pt x="13" y="80"/>
                </a:lnTo>
                <a:lnTo>
                  <a:pt x="12" y="80"/>
                </a:lnTo>
                <a:lnTo>
                  <a:pt x="11" y="79"/>
                </a:lnTo>
                <a:lnTo>
                  <a:pt x="10" y="78"/>
                </a:lnTo>
                <a:lnTo>
                  <a:pt x="9" y="77"/>
                </a:lnTo>
                <a:lnTo>
                  <a:pt x="9" y="76"/>
                </a:lnTo>
                <a:lnTo>
                  <a:pt x="8" y="75"/>
                </a:lnTo>
                <a:lnTo>
                  <a:pt x="8" y="74"/>
                </a:lnTo>
                <a:lnTo>
                  <a:pt x="8" y="73"/>
                </a:lnTo>
                <a:lnTo>
                  <a:pt x="7" y="71"/>
                </a:lnTo>
                <a:lnTo>
                  <a:pt x="7" y="70"/>
                </a:lnTo>
                <a:lnTo>
                  <a:pt x="7" y="68"/>
                </a:lnTo>
                <a:lnTo>
                  <a:pt x="7" y="29"/>
                </a:lnTo>
                <a:lnTo>
                  <a:pt x="0" y="29"/>
                </a:lnTo>
                <a:lnTo>
                  <a:pt x="0" y="17"/>
                </a:lnTo>
                <a:lnTo>
                  <a:pt x="7" y="17"/>
                </a:lnTo>
                <a:lnTo>
                  <a:pt x="7" y="0"/>
                </a:lnTo>
                <a:lnTo>
                  <a:pt x="21" y="0"/>
                </a:lnTo>
                <a:lnTo>
                  <a:pt x="2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55" name="Freeform 251"/>
          <p:cNvSpPr>
            <a:spLocks noEditPoints="1"/>
          </p:cNvSpPr>
          <p:nvPr/>
        </p:nvSpPr>
        <p:spPr bwMode="auto">
          <a:xfrm>
            <a:off x="1885950" y="2185988"/>
            <a:ext cx="84138" cy="107950"/>
          </a:xfrm>
          <a:custGeom>
            <a:avLst/>
            <a:gdLst>
              <a:gd name="T0" fmla="*/ 21 w 53"/>
              <a:gd name="T1" fmla="*/ 67 h 68"/>
              <a:gd name="T2" fmla="*/ 14 w 53"/>
              <a:gd name="T3" fmla="*/ 65 h 68"/>
              <a:gd name="T4" fmla="*/ 8 w 53"/>
              <a:gd name="T5" fmla="*/ 60 h 68"/>
              <a:gd name="T6" fmla="*/ 3 w 53"/>
              <a:gd name="T7" fmla="*/ 52 h 68"/>
              <a:gd name="T8" fmla="*/ 0 w 53"/>
              <a:gd name="T9" fmla="*/ 42 h 68"/>
              <a:gd name="T10" fmla="*/ 0 w 53"/>
              <a:gd name="T11" fmla="*/ 30 h 68"/>
              <a:gd name="T12" fmla="*/ 2 w 53"/>
              <a:gd name="T13" fmla="*/ 19 h 68"/>
              <a:gd name="T14" fmla="*/ 6 w 53"/>
              <a:gd name="T15" fmla="*/ 11 h 68"/>
              <a:gd name="T16" fmla="*/ 12 w 53"/>
              <a:gd name="T17" fmla="*/ 5 h 68"/>
              <a:gd name="T18" fmla="*/ 19 w 53"/>
              <a:gd name="T19" fmla="*/ 1 h 68"/>
              <a:gd name="T20" fmla="*/ 26 w 53"/>
              <a:gd name="T21" fmla="*/ 0 h 68"/>
              <a:gd name="T22" fmla="*/ 34 w 53"/>
              <a:gd name="T23" fmla="*/ 1 h 68"/>
              <a:gd name="T24" fmla="*/ 41 w 53"/>
              <a:gd name="T25" fmla="*/ 5 h 68"/>
              <a:gd name="T26" fmla="*/ 47 w 53"/>
              <a:gd name="T27" fmla="*/ 11 h 68"/>
              <a:gd name="T28" fmla="*/ 51 w 53"/>
              <a:gd name="T29" fmla="*/ 19 h 68"/>
              <a:gd name="T30" fmla="*/ 53 w 53"/>
              <a:gd name="T31" fmla="*/ 30 h 68"/>
              <a:gd name="T32" fmla="*/ 52 w 53"/>
              <a:gd name="T33" fmla="*/ 42 h 68"/>
              <a:gd name="T34" fmla="*/ 50 w 53"/>
              <a:gd name="T35" fmla="*/ 52 h 68"/>
              <a:gd name="T36" fmla="*/ 45 w 53"/>
              <a:gd name="T37" fmla="*/ 60 h 68"/>
              <a:gd name="T38" fmla="*/ 39 w 53"/>
              <a:gd name="T39" fmla="*/ 65 h 68"/>
              <a:gd name="T40" fmla="*/ 32 w 53"/>
              <a:gd name="T41" fmla="*/ 67 h 68"/>
              <a:gd name="T42" fmla="*/ 26 w 53"/>
              <a:gd name="T43" fmla="*/ 15 h 68"/>
              <a:gd name="T44" fmla="*/ 21 w 53"/>
              <a:gd name="T45" fmla="*/ 16 h 68"/>
              <a:gd name="T46" fmla="*/ 18 w 53"/>
              <a:gd name="T47" fmla="*/ 19 h 68"/>
              <a:gd name="T48" fmla="*/ 15 w 53"/>
              <a:gd name="T49" fmla="*/ 23 h 68"/>
              <a:gd name="T50" fmla="*/ 14 w 53"/>
              <a:gd name="T51" fmla="*/ 28 h 68"/>
              <a:gd name="T52" fmla="*/ 14 w 53"/>
              <a:gd name="T53" fmla="*/ 33 h 68"/>
              <a:gd name="T54" fmla="*/ 14 w 53"/>
              <a:gd name="T55" fmla="*/ 37 h 68"/>
              <a:gd name="T56" fmla="*/ 14 w 53"/>
              <a:gd name="T57" fmla="*/ 42 h 68"/>
              <a:gd name="T58" fmla="*/ 16 w 53"/>
              <a:gd name="T59" fmla="*/ 47 h 68"/>
              <a:gd name="T60" fmla="*/ 19 w 53"/>
              <a:gd name="T61" fmla="*/ 51 h 68"/>
              <a:gd name="T62" fmla="*/ 23 w 53"/>
              <a:gd name="T63" fmla="*/ 53 h 68"/>
              <a:gd name="T64" fmla="*/ 28 w 53"/>
              <a:gd name="T65" fmla="*/ 54 h 68"/>
              <a:gd name="T66" fmla="*/ 33 w 53"/>
              <a:gd name="T67" fmla="*/ 52 h 68"/>
              <a:gd name="T68" fmla="*/ 36 w 53"/>
              <a:gd name="T69" fmla="*/ 48 h 68"/>
              <a:gd name="T70" fmla="*/ 38 w 53"/>
              <a:gd name="T71" fmla="*/ 44 h 68"/>
              <a:gd name="T72" fmla="*/ 39 w 53"/>
              <a:gd name="T73" fmla="*/ 39 h 68"/>
              <a:gd name="T74" fmla="*/ 39 w 53"/>
              <a:gd name="T75" fmla="*/ 34 h 68"/>
              <a:gd name="T76" fmla="*/ 39 w 53"/>
              <a:gd name="T77" fmla="*/ 29 h 68"/>
              <a:gd name="T78" fmla="*/ 38 w 53"/>
              <a:gd name="T79" fmla="*/ 24 h 68"/>
              <a:gd name="T80" fmla="*/ 36 w 53"/>
              <a:gd name="T81" fmla="*/ 20 h 68"/>
              <a:gd name="T82" fmla="*/ 33 w 53"/>
              <a:gd name="T83" fmla="*/ 17 h 68"/>
              <a:gd name="T84" fmla="*/ 28 w 53"/>
              <a:gd name="T85"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68">
                <a:moveTo>
                  <a:pt x="26" y="68"/>
                </a:moveTo>
                <a:lnTo>
                  <a:pt x="24" y="68"/>
                </a:lnTo>
                <a:lnTo>
                  <a:pt x="21" y="67"/>
                </a:lnTo>
                <a:lnTo>
                  <a:pt x="19" y="67"/>
                </a:lnTo>
                <a:lnTo>
                  <a:pt x="16" y="66"/>
                </a:lnTo>
                <a:lnTo>
                  <a:pt x="14" y="65"/>
                </a:lnTo>
                <a:lnTo>
                  <a:pt x="12" y="64"/>
                </a:lnTo>
                <a:lnTo>
                  <a:pt x="10" y="62"/>
                </a:lnTo>
                <a:lnTo>
                  <a:pt x="8" y="60"/>
                </a:lnTo>
                <a:lnTo>
                  <a:pt x="6" y="58"/>
                </a:lnTo>
                <a:lnTo>
                  <a:pt x="4" y="55"/>
                </a:lnTo>
                <a:lnTo>
                  <a:pt x="3" y="52"/>
                </a:lnTo>
                <a:lnTo>
                  <a:pt x="2" y="49"/>
                </a:lnTo>
                <a:lnTo>
                  <a:pt x="1" y="46"/>
                </a:lnTo>
                <a:lnTo>
                  <a:pt x="0" y="42"/>
                </a:lnTo>
                <a:lnTo>
                  <a:pt x="0" y="38"/>
                </a:lnTo>
                <a:lnTo>
                  <a:pt x="0" y="34"/>
                </a:lnTo>
                <a:lnTo>
                  <a:pt x="0" y="30"/>
                </a:lnTo>
                <a:lnTo>
                  <a:pt x="0" y="26"/>
                </a:lnTo>
                <a:lnTo>
                  <a:pt x="1" y="22"/>
                </a:lnTo>
                <a:lnTo>
                  <a:pt x="2" y="19"/>
                </a:lnTo>
                <a:lnTo>
                  <a:pt x="3" y="16"/>
                </a:lnTo>
                <a:lnTo>
                  <a:pt x="4" y="13"/>
                </a:lnTo>
                <a:lnTo>
                  <a:pt x="6" y="11"/>
                </a:lnTo>
                <a:lnTo>
                  <a:pt x="8" y="9"/>
                </a:lnTo>
                <a:lnTo>
                  <a:pt x="10" y="7"/>
                </a:lnTo>
                <a:lnTo>
                  <a:pt x="12" y="5"/>
                </a:lnTo>
                <a:lnTo>
                  <a:pt x="14" y="3"/>
                </a:lnTo>
                <a:lnTo>
                  <a:pt x="16" y="2"/>
                </a:lnTo>
                <a:lnTo>
                  <a:pt x="19" y="1"/>
                </a:lnTo>
                <a:lnTo>
                  <a:pt x="21" y="1"/>
                </a:lnTo>
                <a:lnTo>
                  <a:pt x="24" y="0"/>
                </a:lnTo>
                <a:lnTo>
                  <a:pt x="26" y="0"/>
                </a:lnTo>
                <a:lnTo>
                  <a:pt x="29" y="0"/>
                </a:lnTo>
                <a:lnTo>
                  <a:pt x="32" y="1"/>
                </a:lnTo>
                <a:lnTo>
                  <a:pt x="34" y="1"/>
                </a:lnTo>
                <a:lnTo>
                  <a:pt x="36" y="2"/>
                </a:lnTo>
                <a:lnTo>
                  <a:pt x="39" y="3"/>
                </a:lnTo>
                <a:lnTo>
                  <a:pt x="41" y="5"/>
                </a:lnTo>
                <a:lnTo>
                  <a:pt x="43" y="7"/>
                </a:lnTo>
                <a:lnTo>
                  <a:pt x="45" y="9"/>
                </a:lnTo>
                <a:lnTo>
                  <a:pt x="47" y="11"/>
                </a:lnTo>
                <a:lnTo>
                  <a:pt x="48" y="13"/>
                </a:lnTo>
                <a:lnTo>
                  <a:pt x="50" y="16"/>
                </a:lnTo>
                <a:lnTo>
                  <a:pt x="51" y="19"/>
                </a:lnTo>
                <a:lnTo>
                  <a:pt x="52" y="22"/>
                </a:lnTo>
                <a:lnTo>
                  <a:pt x="52" y="26"/>
                </a:lnTo>
                <a:lnTo>
                  <a:pt x="53" y="30"/>
                </a:lnTo>
                <a:lnTo>
                  <a:pt x="53" y="34"/>
                </a:lnTo>
                <a:lnTo>
                  <a:pt x="53" y="38"/>
                </a:lnTo>
                <a:lnTo>
                  <a:pt x="52" y="42"/>
                </a:lnTo>
                <a:lnTo>
                  <a:pt x="52" y="46"/>
                </a:lnTo>
                <a:lnTo>
                  <a:pt x="51" y="49"/>
                </a:lnTo>
                <a:lnTo>
                  <a:pt x="50" y="52"/>
                </a:lnTo>
                <a:lnTo>
                  <a:pt x="48" y="55"/>
                </a:lnTo>
                <a:lnTo>
                  <a:pt x="47" y="58"/>
                </a:lnTo>
                <a:lnTo>
                  <a:pt x="45" y="60"/>
                </a:lnTo>
                <a:lnTo>
                  <a:pt x="43" y="62"/>
                </a:lnTo>
                <a:lnTo>
                  <a:pt x="41" y="64"/>
                </a:lnTo>
                <a:lnTo>
                  <a:pt x="39" y="65"/>
                </a:lnTo>
                <a:lnTo>
                  <a:pt x="36" y="66"/>
                </a:lnTo>
                <a:lnTo>
                  <a:pt x="34" y="67"/>
                </a:lnTo>
                <a:lnTo>
                  <a:pt x="32" y="67"/>
                </a:lnTo>
                <a:lnTo>
                  <a:pt x="29" y="68"/>
                </a:lnTo>
                <a:lnTo>
                  <a:pt x="26" y="68"/>
                </a:lnTo>
                <a:close/>
                <a:moveTo>
                  <a:pt x="26" y="15"/>
                </a:moveTo>
                <a:lnTo>
                  <a:pt x="24" y="15"/>
                </a:lnTo>
                <a:lnTo>
                  <a:pt x="23" y="15"/>
                </a:lnTo>
                <a:lnTo>
                  <a:pt x="21" y="16"/>
                </a:lnTo>
                <a:lnTo>
                  <a:pt x="20" y="17"/>
                </a:lnTo>
                <a:lnTo>
                  <a:pt x="19" y="18"/>
                </a:lnTo>
                <a:lnTo>
                  <a:pt x="18" y="19"/>
                </a:lnTo>
                <a:lnTo>
                  <a:pt x="17" y="20"/>
                </a:lnTo>
                <a:lnTo>
                  <a:pt x="16" y="21"/>
                </a:lnTo>
                <a:lnTo>
                  <a:pt x="15" y="23"/>
                </a:lnTo>
                <a:lnTo>
                  <a:pt x="15" y="24"/>
                </a:lnTo>
                <a:lnTo>
                  <a:pt x="14" y="26"/>
                </a:lnTo>
                <a:lnTo>
                  <a:pt x="14" y="28"/>
                </a:lnTo>
                <a:lnTo>
                  <a:pt x="14" y="29"/>
                </a:lnTo>
                <a:lnTo>
                  <a:pt x="14" y="31"/>
                </a:lnTo>
                <a:lnTo>
                  <a:pt x="14" y="33"/>
                </a:lnTo>
                <a:lnTo>
                  <a:pt x="14" y="34"/>
                </a:lnTo>
                <a:lnTo>
                  <a:pt x="14" y="36"/>
                </a:lnTo>
                <a:lnTo>
                  <a:pt x="14" y="37"/>
                </a:lnTo>
                <a:lnTo>
                  <a:pt x="14" y="39"/>
                </a:lnTo>
                <a:lnTo>
                  <a:pt x="14" y="41"/>
                </a:lnTo>
                <a:lnTo>
                  <a:pt x="14" y="42"/>
                </a:lnTo>
                <a:lnTo>
                  <a:pt x="15" y="44"/>
                </a:lnTo>
                <a:lnTo>
                  <a:pt x="15" y="46"/>
                </a:lnTo>
                <a:lnTo>
                  <a:pt x="16" y="47"/>
                </a:lnTo>
                <a:lnTo>
                  <a:pt x="17" y="48"/>
                </a:lnTo>
                <a:lnTo>
                  <a:pt x="18" y="50"/>
                </a:lnTo>
                <a:lnTo>
                  <a:pt x="19" y="51"/>
                </a:lnTo>
                <a:lnTo>
                  <a:pt x="20" y="52"/>
                </a:lnTo>
                <a:lnTo>
                  <a:pt x="21" y="53"/>
                </a:lnTo>
                <a:lnTo>
                  <a:pt x="23" y="53"/>
                </a:lnTo>
                <a:lnTo>
                  <a:pt x="24" y="54"/>
                </a:lnTo>
                <a:lnTo>
                  <a:pt x="26" y="54"/>
                </a:lnTo>
                <a:lnTo>
                  <a:pt x="28" y="54"/>
                </a:lnTo>
                <a:lnTo>
                  <a:pt x="30" y="53"/>
                </a:lnTo>
                <a:lnTo>
                  <a:pt x="31" y="53"/>
                </a:lnTo>
                <a:lnTo>
                  <a:pt x="33" y="52"/>
                </a:lnTo>
                <a:lnTo>
                  <a:pt x="34" y="51"/>
                </a:lnTo>
                <a:lnTo>
                  <a:pt x="35" y="50"/>
                </a:lnTo>
                <a:lnTo>
                  <a:pt x="36" y="48"/>
                </a:lnTo>
                <a:lnTo>
                  <a:pt x="37" y="47"/>
                </a:lnTo>
                <a:lnTo>
                  <a:pt x="37" y="46"/>
                </a:lnTo>
                <a:lnTo>
                  <a:pt x="38" y="44"/>
                </a:lnTo>
                <a:lnTo>
                  <a:pt x="38" y="42"/>
                </a:lnTo>
                <a:lnTo>
                  <a:pt x="38" y="41"/>
                </a:lnTo>
                <a:lnTo>
                  <a:pt x="39" y="39"/>
                </a:lnTo>
                <a:lnTo>
                  <a:pt x="39" y="37"/>
                </a:lnTo>
                <a:lnTo>
                  <a:pt x="39" y="36"/>
                </a:lnTo>
                <a:lnTo>
                  <a:pt x="39" y="34"/>
                </a:lnTo>
                <a:lnTo>
                  <a:pt x="39" y="33"/>
                </a:lnTo>
                <a:lnTo>
                  <a:pt x="39" y="31"/>
                </a:lnTo>
                <a:lnTo>
                  <a:pt x="39" y="29"/>
                </a:lnTo>
                <a:lnTo>
                  <a:pt x="38" y="28"/>
                </a:lnTo>
                <a:lnTo>
                  <a:pt x="38" y="26"/>
                </a:lnTo>
                <a:lnTo>
                  <a:pt x="38" y="24"/>
                </a:lnTo>
                <a:lnTo>
                  <a:pt x="37" y="23"/>
                </a:lnTo>
                <a:lnTo>
                  <a:pt x="37" y="21"/>
                </a:lnTo>
                <a:lnTo>
                  <a:pt x="36" y="20"/>
                </a:lnTo>
                <a:lnTo>
                  <a:pt x="35" y="19"/>
                </a:lnTo>
                <a:lnTo>
                  <a:pt x="34" y="18"/>
                </a:lnTo>
                <a:lnTo>
                  <a:pt x="33" y="17"/>
                </a:lnTo>
                <a:lnTo>
                  <a:pt x="31" y="16"/>
                </a:lnTo>
                <a:lnTo>
                  <a:pt x="30" y="15"/>
                </a:lnTo>
                <a:lnTo>
                  <a:pt x="28" y="15"/>
                </a:lnTo>
                <a:lnTo>
                  <a:pt x="2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56" name="Freeform 252"/>
          <p:cNvSpPr>
            <a:spLocks/>
          </p:cNvSpPr>
          <p:nvPr/>
        </p:nvSpPr>
        <p:spPr bwMode="auto">
          <a:xfrm>
            <a:off x="1985963" y="2185988"/>
            <a:ext cx="47625" cy="104775"/>
          </a:xfrm>
          <a:custGeom>
            <a:avLst/>
            <a:gdLst>
              <a:gd name="T0" fmla="*/ 13 w 30"/>
              <a:gd name="T1" fmla="*/ 2 h 66"/>
              <a:gd name="T2" fmla="*/ 13 w 30"/>
              <a:gd name="T3" fmla="*/ 13 h 66"/>
              <a:gd name="T4" fmla="*/ 14 w 30"/>
              <a:gd name="T5" fmla="*/ 11 h 66"/>
              <a:gd name="T6" fmla="*/ 15 w 30"/>
              <a:gd name="T7" fmla="*/ 8 h 66"/>
              <a:gd name="T8" fmla="*/ 17 w 30"/>
              <a:gd name="T9" fmla="*/ 6 h 66"/>
              <a:gd name="T10" fmla="*/ 18 w 30"/>
              <a:gd name="T11" fmla="*/ 4 h 66"/>
              <a:gd name="T12" fmla="*/ 20 w 30"/>
              <a:gd name="T13" fmla="*/ 3 h 66"/>
              <a:gd name="T14" fmla="*/ 22 w 30"/>
              <a:gd name="T15" fmla="*/ 1 h 66"/>
              <a:gd name="T16" fmla="*/ 25 w 30"/>
              <a:gd name="T17" fmla="*/ 1 h 66"/>
              <a:gd name="T18" fmla="*/ 28 w 30"/>
              <a:gd name="T19" fmla="*/ 0 h 66"/>
              <a:gd name="T20" fmla="*/ 28 w 30"/>
              <a:gd name="T21" fmla="*/ 0 h 66"/>
              <a:gd name="T22" fmla="*/ 28 w 30"/>
              <a:gd name="T23" fmla="*/ 0 h 66"/>
              <a:gd name="T24" fmla="*/ 29 w 30"/>
              <a:gd name="T25" fmla="*/ 0 h 66"/>
              <a:gd name="T26" fmla="*/ 29 w 30"/>
              <a:gd name="T27" fmla="*/ 0 h 66"/>
              <a:gd name="T28" fmla="*/ 29 w 30"/>
              <a:gd name="T29" fmla="*/ 0 h 66"/>
              <a:gd name="T30" fmla="*/ 30 w 30"/>
              <a:gd name="T31" fmla="*/ 0 h 66"/>
              <a:gd name="T32" fmla="*/ 30 w 30"/>
              <a:gd name="T33" fmla="*/ 0 h 66"/>
              <a:gd name="T34" fmla="*/ 30 w 30"/>
              <a:gd name="T35" fmla="*/ 1 h 66"/>
              <a:gd name="T36" fmla="*/ 30 w 30"/>
              <a:gd name="T37" fmla="*/ 18 h 66"/>
              <a:gd name="T38" fmla="*/ 30 w 30"/>
              <a:gd name="T39" fmla="*/ 18 h 66"/>
              <a:gd name="T40" fmla="*/ 29 w 30"/>
              <a:gd name="T41" fmla="*/ 18 h 66"/>
              <a:gd name="T42" fmla="*/ 29 w 30"/>
              <a:gd name="T43" fmla="*/ 18 h 66"/>
              <a:gd name="T44" fmla="*/ 28 w 30"/>
              <a:gd name="T45" fmla="*/ 18 h 66"/>
              <a:gd name="T46" fmla="*/ 28 w 30"/>
              <a:gd name="T47" fmla="*/ 18 h 66"/>
              <a:gd name="T48" fmla="*/ 27 w 30"/>
              <a:gd name="T49" fmla="*/ 18 h 66"/>
              <a:gd name="T50" fmla="*/ 27 w 30"/>
              <a:gd name="T51" fmla="*/ 18 h 66"/>
              <a:gd name="T52" fmla="*/ 24 w 30"/>
              <a:gd name="T53" fmla="*/ 18 h 66"/>
              <a:gd name="T54" fmla="*/ 21 w 30"/>
              <a:gd name="T55" fmla="*/ 18 h 66"/>
              <a:gd name="T56" fmla="*/ 19 w 30"/>
              <a:gd name="T57" fmla="*/ 20 h 66"/>
              <a:gd name="T58" fmla="*/ 17 w 30"/>
              <a:gd name="T59" fmla="*/ 21 h 66"/>
              <a:gd name="T60" fmla="*/ 15 w 30"/>
              <a:gd name="T61" fmla="*/ 24 h 66"/>
              <a:gd name="T62" fmla="*/ 14 w 30"/>
              <a:gd name="T63" fmla="*/ 26 h 66"/>
              <a:gd name="T64" fmla="*/ 14 w 30"/>
              <a:gd name="T65" fmla="*/ 29 h 66"/>
              <a:gd name="T66" fmla="*/ 14 w 30"/>
              <a:gd name="T67" fmla="*/ 32 h 66"/>
              <a:gd name="T68" fmla="*/ 14 w 30"/>
              <a:gd name="T69" fmla="*/ 66 h 66"/>
              <a:gd name="T70" fmla="*/ 0 w 30"/>
              <a:gd name="T71"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66">
                <a:moveTo>
                  <a:pt x="0" y="2"/>
                </a:moveTo>
                <a:lnTo>
                  <a:pt x="13" y="2"/>
                </a:lnTo>
                <a:lnTo>
                  <a:pt x="13" y="13"/>
                </a:lnTo>
                <a:lnTo>
                  <a:pt x="13" y="13"/>
                </a:lnTo>
                <a:lnTo>
                  <a:pt x="14" y="12"/>
                </a:lnTo>
                <a:lnTo>
                  <a:pt x="14" y="11"/>
                </a:lnTo>
                <a:lnTo>
                  <a:pt x="15" y="10"/>
                </a:lnTo>
                <a:lnTo>
                  <a:pt x="15" y="8"/>
                </a:lnTo>
                <a:lnTo>
                  <a:pt x="16" y="7"/>
                </a:lnTo>
                <a:lnTo>
                  <a:pt x="17" y="6"/>
                </a:lnTo>
                <a:lnTo>
                  <a:pt x="17" y="5"/>
                </a:lnTo>
                <a:lnTo>
                  <a:pt x="18" y="4"/>
                </a:lnTo>
                <a:lnTo>
                  <a:pt x="19" y="3"/>
                </a:lnTo>
                <a:lnTo>
                  <a:pt x="20" y="3"/>
                </a:lnTo>
                <a:lnTo>
                  <a:pt x="21" y="2"/>
                </a:lnTo>
                <a:lnTo>
                  <a:pt x="22" y="1"/>
                </a:lnTo>
                <a:lnTo>
                  <a:pt x="23" y="1"/>
                </a:lnTo>
                <a:lnTo>
                  <a:pt x="25" y="1"/>
                </a:lnTo>
                <a:lnTo>
                  <a:pt x="26" y="0"/>
                </a:lnTo>
                <a:lnTo>
                  <a:pt x="28" y="0"/>
                </a:lnTo>
                <a:lnTo>
                  <a:pt x="28" y="0"/>
                </a:lnTo>
                <a:lnTo>
                  <a:pt x="28" y="0"/>
                </a:lnTo>
                <a:lnTo>
                  <a:pt x="28" y="0"/>
                </a:lnTo>
                <a:lnTo>
                  <a:pt x="28" y="0"/>
                </a:lnTo>
                <a:lnTo>
                  <a:pt x="28" y="0"/>
                </a:lnTo>
                <a:lnTo>
                  <a:pt x="29" y="0"/>
                </a:lnTo>
                <a:lnTo>
                  <a:pt x="29" y="0"/>
                </a:lnTo>
                <a:lnTo>
                  <a:pt x="29" y="0"/>
                </a:lnTo>
                <a:lnTo>
                  <a:pt x="29" y="0"/>
                </a:lnTo>
                <a:lnTo>
                  <a:pt x="29" y="0"/>
                </a:lnTo>
                <a:lnTo>
                  <a:pt x="29" y="0"/>
                </a:lnTo>
                <a:lnTo>
                  <a:pt x="30" y="0"/>
                </a:lnTo>
                <a:lnTo>
                  <a:pt x="30" y="0"/>
                </a:lnTo>
                <a:lnTo>
                  <a:pt x="30" y="0"/>
                </a:lnTo>
                <a:lnTo>
                  <a:pt x="30" y="0"/>
                </a:lnTo>
                <a:lnTo>
                  <a:pt x="30" y="1"/>
                </a:lnTo>
                <a:lnTo>
                  <a:pt x="30" y="18"/>
                </a:lnTo>
                <a:lnTo>
                  <a:pt x="30" y="18"/>
                </a:lnTo>
                <a:lnTo>
                  <a:pt x="30" y="18"/>
                </a:lnTo>
                <a:lnTo>
                  <a:pt x="30" y="18"/>
                </a:lnTo>
                <a:lnTo>
                  <a:pt x="29" y="18"/>
                </a:lnTo>
                <a:lnTo>
                  <a:pt x="29" y="18"/>
                </a:lnTo>
                <a:lnTo>
                  <a:pt x="29" y="18"/>
                </a:lnTo>
                <a:lnTo>
                  <a:pt x="29" y="18"/>
                </a:lnTo>
                <a:lnTo>
                  <a:pt x="28" y="18"/>
                </a:lnTo>
                <a:lnTo>
                  <a:pt x="28" y="18"/>
                </a:lnTo>
                <a:lnTo>
                  <a:pt x="28" y="18"/>
                </a:lnTo>
                <a:lnTo>
                  <a:pt x="28" y="18"/>
                </a:lnTo>
                <a:lnTo>
                  <a:pt x="27" y="18"/>
                </a:lnTo>
                <a:lnTo>
                  <a:pt x="27" y="18"/>
                </a:lnTo>
                <a:lnTo>
                  <a:pt x="27" y="18"/>
                </a:lnTo>
                <a:lnTo>
                  <a:pt x="27" y="18"/>
                </a:lnTo>
                <a:lnTo>
                  <a:pt x="26" y="18"/>
                </a:lnTo>
                <a:lnTo>
                  <a:pt x="24" y="18"/>
                </a:lnTo>
                <a:lnTo>
                  <a:pt x="23" y="18"/>
                </a:lnTo>
                <a:lnTo>
                  <a:pt x="21" y="18"/>
                </a:lnTo>
                <a:lnTo>
                  <a:pt x="20" y="19"/>
                </a:lnTo>
                <a:lnTo>
                  <a:pt x="19" y="20"/>
                </a:lnTo>
                <a:lnTo>
                  <a:pt x="17" y="21"/>
                </a:lnTo>
                <a:lnTo>
                  <a:pt x="17" y="21"/>
                </a:lnTo>
                <a:lnTo>
                  <a:pt x="16" y="22"/>
                </a:lnTo>
                <a:lnTo>
                  <a:pt x="15" y="24"/>
                </a:lnTo>
                <a:lnTo>
                  <a:pt x="15" y="25"/>
                </a:lnTo>
                <a:lnTo>
                  <a:pt x="14" y="26"/>
                </a:lnTo>
                <a:lnTo>
                  <a:pt x="14" y="27"/>
                </a:lnTo>
                <a:lnTo>
                  <a:pt x="14" y="29"/>
                </a:lnTo>
                <a:lnTo>
                  <a:pt x="14" y="30"/>
                </a:lnTo>
                <a:lnTo>
                  <a:pt x="14" y="32"/>
                </a:lnTo>
                <a:lnTo>
                  <a:pt x="14" y="33"/>
                </a:lnTo>
                <a:lnTo>
                  <a:pt x="14" y="66"/>
                </a:lnTo>
                <a:lnTo>
                  <a:pt x="0" y="6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57" name="Freeform 253"/>
          <p:cNvSpPr>
            <a:spLocks noEditPoints="1"/>
          </p:cNvSpPr>
          <p:nvPr/>
        </p:nvSpPr>
        <p:spPr bwMode="auto">
          <a:xfrm>
            <a:off x="2047875" y="2152650"/>
            <a:ext cx="22225" cy="138113"/>
          </a:xfrm>
          <a:custGeom>
            <a:avLst/>
            <a:gdLst>
              <a:gd name="T0" fmla="*/ 14 w 14"/>
              <a:gd name="T1" fmla="*/ 23 h 87"/>
              <a:gd name="T2" fmla="*/ 14 w 14"/>
              <a:gd name="T3" fmla="*/ 87 h 87"/>
              <a:gd name="T4" fmla="*/ 0 w 14"/>
              <a:gd name="T5" fmla="*/ 87 h 87"/>
              <a:gd name="T6" fmla="*/ 0 w 14"/>
              <a:gd name="T7" fmla="*/ 23 h 87"/>
              <a:gd name="T8" fmla="*/ 14 w 14"/>
              <a:gd name="T9" fmla="*/ 23 h 87"/>
              <a:gd name="T10" fmla="*/ 14 w 14"/>
              <a:gd name="T11" fmla="*/ 15 h 87"/>
              <a:gd name="T12" fmla="*/ 0 w 14"/>
              <a:gd name="T13" fmla="*/ 15 h 87"/>
              <a:gd name="T14" fmla="*/ 0 w 14"/>
              <a:gd name="T15" fmla="*/ 0 h 87"/>
              <a:gd name="T16" fmla="*/ 14 w 14"/>
              <a:gd name="T17" fmla="*/ 0 h 87"/>
              <a:gd name="T18" fmla="*/ 14 w 14"/>
              <a:gd name="T1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7">
                <a:moveTo>
                  <a:pt x="14" y="23"/>
                </a:moveTo>
                <a:lnTo>
                  <a:pt x="14" y="87"/>
                </a:lnTo>
                <a:lnTo>
                  <a:pt x="0" y="87"/>
                </a:lnTo>
                <a:lnTo>
                  <a:pt x="0" y="23"/>
                </a:lnTo>
                <a:lnTo>
                  <a:pt x="14" y="23"/>
                </a:lnTo>
                <a:close/>
                <a:moveTo>
                  <a:pt x="14" y="15"/>
                </a:moveTo>
                <a:lnTo>
                  <a:pt x="0" y="15"/>
                </a:lnTo>
                <a:lnTo>
                  <a:pt x="0" y="0"/>
                </a:lnTo>
                <a:lnTo>
                  <a:pt x="14" y="0"/>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58" name="Freeform 254"/>
          <p:cNvSpPr>
            <a:spLocks/>
          </p:cNvSpPr>
          <p:nvPr/>
        </p:nvSpPr>
        <p:spPr bwMode="auto">
          <a:xfrm>
            <a:off x="2090738" y="2185988"/>
            <a:ext cx="74612" cy="104775"/>
          </a:xfrm>
          <a:custGeom>
            <a:avLst/>
            <a:gdLst>
              <a:gd name="T0" fmla="*/ 33 w 47"/>
              <a:gd name="T1" fmla="*/ 66 h 66"/>
              <a:gd name="T2" fmla="*/ 33 w 47"/>
              <a:gd name="T3" fmla="*/ 26 h 66"/>
              <a:gd name="T4" fmla="*/ 33 w 47"/>
              <a:gd name="T5" fmla="*/ 24 h 66"/>
              <a:gd name="T6" fmla="*/ 33 w 47"/>
              <a:gd name="T7" fmla="*/ 22 h 66"/>
              <a:gd name="T8" fmla="*/ 33 w 47"/>
              <a:gd name="T9" fmla="*/ 20 h 66"/>
              <a:gd name="T10" fmla="*/ 32 w 47"/>
              <a:gd name="T11" fmla="*/ 18 h 66"/>
              <a:gd name="T12" fmla="*/ 30 w 47"/>
              <a:gd name="T13" fmla="*/ 17 h 66"/>
              <a:gd name="T14" fmla="*/ 28 w 47"/>
              <a:gd name="T15" fmla="*/ 15 h 66"/>
              <a:gd name="T16" fmla="*/ 26 w 47"/>
              <a:gd name="T17" fmla="*/ 15 h 66"/>
              <a:gd name="T18" fmla="*/ 23 w 47"/>
              <a:gd name="T19" fmla="*/ 15 h 66"/>
              <a:gd name="T20" fmla="*/ 21 w 47"/>
              <a:gd name="T21" fmla="*/ 15 h 66"/>
              <a:gd name="T22" fmla="*/ 19 w 47"/>
              <a:gd name="T23" fmla="*/ 16 h 66"/>
              <a:gd name="T24" fmla="*/ 17 w 47"/>
              <a:gd name="T25" fmla="*/ 18 h 66"/>
              <a:gd name="T26" fmla="*/ 16 w 47"/>
              <a:gd name="T27" fmla="*/ 19 h 66"/>
              <a:gd name="T28" fmla="*/ 15 w 47"/>
              <a:gd name="T29" fmla="*/ 22 h 66"/>
              <a:gd name="T30" fmla="*/ 14 w 47"/>
              <a:gd name="T31" fmla="*/ 24 h 66"/>
              <a:gd name="T32" fmla="*/ 14 w 47"/>
              <a:gd name="T33" fmla="*/ 28 h 66"/>
              <a:gd name="T34" fmla="*/ 14 w 47"/>
              <a:gd name="T35" fmla="*/ 66 h 66"/>
              <a:gd name="T36" fmla="*/ 0 w 47"/>
              <a:gd name="T37" fmla="*/ 2 h 66"/>
              <a:gd name="T38" fmla="*/ 13 w 47"/>
              <a:gd name="T39" fmla="*/ 12 h 66"/>
              <a:gd name="T40" fmla="*/ 14 w 47"/>
              <a:gd name="T41" fmla="*/ 11 h 66"/>
              <a:gd name="T42" fmla="*/ 14 w 47"/>
              <a:gd name="T43" fmla="*/ 9 h 66"/>
              <a:gd name="T44" fmla="*/ 16 w 47"/>
              <a:gd name="T45" fmla="*/ 7 h 66"/>
              <a:gd name="T46" fmla="*/ 17 w 47"/>
              <a:gd name="T47" fmla="*/ 5 h 66"/>
              <a:gd name="T48" fmla="*/ 19 w 47"/>
              <a:gd name="T49" fmla="*/ 4 h 66"/>
              <a:gd name="T50" fmla="*/ 21 w 47"/>
              <a:gd name="T51" fmla="*/ 2 h 66"/>
              <a:gd name="T52" fmla="*/ 24 w 47"/>
              <a:gd name="T53" fmla="*/ 1 h 66"/>
              <a:gd name="T54" fmla="*/ 27 w 47"/>
              <a:gd name="T55" fmla="*/ 0 h 66"/>
              <a:gd name="T56" fmla="*/ 31 w 47"/>
              <a:gd name="T57" fmla="*/ 0 h 66"/>
              <a:gd name="T58" fmla="*/ 34 w 47"/>
              <a:gd name="T59" fmla="*/ 1 h 66"/>
              <a:gd name="T60" fmla="*/ 38 w 47"/>
              <a:gd name="T61" fmla="*/ 3 h 66"/>
              <a:gd name="T62" fmla="*/ 41 w 47"/>
              <a:gd name="T63" fmla="*/ 5 h 66"/>
              <a:gd name="T64" fmla="*/ 43 w 47"/>
              <a:gd name="T65" fmla="*/ 7 h 66"/>
              <a:gd name="T66" fmla="*/ 45 w 47"/>
              <a:gd name="T67" fmla="*/ 11 h 66"/>
              <a:gd name="T68" fmla="*/ 46 w 47"/>
              <a:gd name="T69" fmla="*/ 15 h 66"/>
              <a:gd name="T70" fmla="*/ 47 w 47"/>
              <a:gd name="T71" fmla="*/ 19 h 66"/>
              <a:gd name="T72" fmla="*/ 47 w 47"/>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66">
                <a:moveTo>
                  <a:pt x="47" y="66"/>
                </a:moveTo>
                <a:lnTo>
                  <a:pt x="33" y="66"/>
                </a:lnTo>
                <a:lnTo>
                  <a:pt x="33" y="27"/>
                </a:lnTo>
                <a:lnTo>
                  <a:pt x="33" y="26"/>
                </a:lnTo>
                <a:lnTo>
                  <a:pt x="33" y="25"/>
                </a:lnTo>
                <a:lnTo>
                  <a:pt x="33" y="24"/>
                </a:lnTo>
                <a:lnTo>
                  <a:pt x="33" y="23"/>
                </a:lnTo>
                <a:lnTo>
                  <a:pt x="33" y="22"/>
                </a:lnTo>
                <a:lnTo>
                  <a:pt x="33" y="21"/>
                </a:lnTo>
                <a:lnTo>
                  <a:pt x="33" y="20"/>
                </a:lnTo>
                <a:lnTo>
                  <a:pt x="32" y="19"/>
                </a:lnTo>
                <a:lnTo>
                  <a:pt x="32" y="18"/>
                </a:lnTo>
                <a:lnTo>
                  <a:pt x="31" y="17"/>
                </a:lnTo>
                <a:lnTo>
                  <a:pt x="30" y="17"/>
                </a:lnTo>
                <a:lnTo>
                  <a:pt x="29" y="16"/>
                </a:lnTo>
                <a:lnTo>
                  <a:pt x="28" y="15"/>
                </a:lnTo>
                <a:lnTo>
                  <a:pt x="27" y="15"/>
                </a:lnTo>
                <a:lnTo>
                  <a:pt x="26" y="15"/>
                </a:lnTo>
                <a:lnTo>
                  <a:pt x="24" y="15"/>
                </a:lnTo>
                <a:lnTo>
                  <a:pt x="23" y="15"/>
                </a:lnTo>
                <a:lnTo>
                  <a:pt x="22" y="15"/>
                </a:lnTo>
                <a:lnTo>
                  <a:pt x="21" y="15"/>
                </a:lnTo>
                <a:lnTo>
                  <a:pt x="20" y="16"/>
                </a:lnTo>
                <a:lnTo>
                  <a:pt x="19" y="16"/>
                </a:lnTo>
                <a:lnTo>
                  <a:pt x="18" y="17"/>
                </a:lnTo>
                <a:lnTo>
                  <a:pt x="17" y="18"/>
                </a:lnTo>
                <a:lnTo>
                  <a:pt x="17" y="19"/>
                </a:lnTo>
                <a:lnTo>
                  <a:pt x="16" y="19"/>
                </a:lnTo>
                <a:lnTo>
                  <a:pt x="15" y="21"/>
                </a:lnTo>
                <a:lnTo>
                  <a:pt x="15" y="22"/>
                </a:lnTo>
                <a:lnTo>
                  <a:pt x="14" y="23"/>
                </a:lnTo>
                <a:lnTo>
                  <a:pt x="14" y="24"/>
                </a:lnTo>
                <a:lnTo>
                  <a:pt x="14" y="26"/>
                </a:lnTo>
                <a:lnTo>
                  <a:pt x="14" y="28"/>
                </a:lnTo>
                <a:lnTo>
                  <a:pt x="14" y="30"/>
                </a:lnTo>
                <a:lnTo>
                  <a:pt x="14" y="66"/>
                </a:lnTo>
                <a:lnTo>
                  <a:pt x="0" y="66"/>
                </a:lnTo>
                <a:lnTo>
                  <a:pt x="0" y="2"/>
                </a:lnTo>
                <a:lnTo>
                  <a:pt x="13" y="2"/>
                </a:lnTo>
                <a:lnTo>
                  <a:pt x="13" y="12"/>
                </a:lnTo>
                <a:lnTo>
                  <a:pt x="13" y="12"/>
                </a:lnTo>
                <a:lnTo>
                  <a:pt x="14" y="11"/>
                </a:lnTo>
                <a:lnTo>
                  <a:pt x="14" y="10"/>
                </a:lnTo>
                <a:lnTo>
                  <a:pt x="14" y="9"/>
                </a:lnTo>
                <a:lnTo>
                  <a:pt x="15" y="8"/>
                </a:lnTo>
                <a:lnTo>
                  <a:pt x="16" y="7"/>
                </a:lnTo>
                <a:lnTo>
                  <a:pt x="16" y="6"/>
                </a:lnTo>
                <a:lnTo>
                  <a:pt x="17" y="5"/>
                </a:lnTo>
                <a:lnTo>
                  <a:pt x="18" y="5"/>
                </a:lnTo>
                <a:lnTo>
                  <a:pt x="19" y="4"/>
                </a:lnTo>
                <a:lnTo>
                  <a:pt x="20" y="3"/>
                </a:lnTo>
                <a:lnTo>
                  <a:pt x="21" y="2"/>
                </a:lnTo>
                <a:lnTo>
                  <a:pt x="23" y="1"/>
                </a:lnTo>
                <a:lnTo>
                  <a:pt x="24" y="1"/>
                </a:lnTo>
                <a:lnTo>
                  <a:pt x="25" y="1"/>
                </a:lnTo>
                <a:lnTo>
                  <a:pt x="27" y="0"/>
                </a:lnTo>
                <a:lnTo>
                  <a:pt x="29" y="0"/>
                </a:lnTo>
                <a:lnTo>
                  <a:pt x="31" y="0"/>
                </a:lnTo>
                <a:lnTo>
                  <a:pt x="33" y="1"/>
                </a:lnTo>
                <a:lnTo>
                  <a:pt x="34" y="1"/>
                </a:lnTo>
                <a:lnTo>
                  <a:pt x="36" y="2"/>
                </a:lnTo>
                <a:lnTo>
                  <a:pt x="38" y="3"/>
                </a:lnTo>
                <a:lnTo>
                  <a:pt x="39" y="3"/>
                </a:lnTo>
                <a:lnTo>
                  <a:pt x="41" y="5"/>
                </a:lnTo>
                <a:lnTo>
                  <a:pt x="42" y="6"/>
                </a:lnTo>
                <a:lnTo>
                  <a:pt x="43" y="7"/>
                </a:lnTo>
                <a:lnTo>
                  <a:pt x="44" y="9"/>
                </a:lnTo>
                <a:lnTo>
                  <a:pt x="45" y="11"/>
                </a:lnTo>
                <a:lnTo>
                  <a:pt x="46" y="13"/>
                </a:lnTo>
                <a:lnTo>
                  <a:pt x="46" y="15"/>
                </a:lnTo>
                <a:lnTo>
                  <a:pt x="47" y="17"/>
                </a:lnTo>
                <a:lnTo>
                  <a:pt x="47" y="19"/>
                </a:lnTo>
                <a:lnTo>
                  <a:pt x="47" y="22"/>
                </a:lnTo>
                <a:lnTo>
                  <a:pt x="4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59" name="Freeform 255"/>
          <p:cNvSpPr>
            <a:spLocks noEditPoints="1"/>
          </p:cNvSpPr>
          <p:nvPr/>
        </p:nvSpPr>
        <p:spPr bwMode="auto">
          <a:xfrm>
            <a:off x="2182813" y="2185988"/>
            <a:ext cx="79375" cy="147637"/>
          </a:xfrm>
          <a:custGeom>
            <a:avLst/>
            <a:gdLst>
              <a:gd name="T0" fmla="*/ 50 w 50"/>
              <a:gd name="T1" fmla="*/ 67 h 93"/>
              <a:gd name="T2" fmla="*/ 49 w 50"/>
              <a:gd name="T3" fmla="*/ 77 h 93"/>
              <a:gd name="T4" fmla="*/ 43 w 50"/>
              <a:gd name="T5" fmla="*/ 86 h 93"/>
              <a:gd name="T6" fmla="*/ 32 w 50"/>
              <a:gd name="T7" fmla="*/ 92 h 93"/>
              <a:gd name="T8" fmla="*/ 20 w 50"/>
              <a:gd name="T9" fmla="*/ 92 h 93"/>
              <a:gd name="T10" fmla="*/ 12 w 50"/>
              <a:gd name="T11" fmla="*/ 90 h 93"/>
              <a:gd name="T12" fmla="*/ 5 w 50"/>
              <a:gd name="T13" fmla="*/ 85 h 93"/>
              <a:gd name="T14" fmla="*/ 1 w 50"/>
              <a:gd name="T15" fmla="*/ 78 h 93"/>
              <a:gd name="T16" fmla="*/ 16 w 50"/>
              <a:gd name="T17" fmla="*/ 74 h 93"/>
              <a:gd name="T18" fmla="*/ 17 w 50"/>
              <a:gd name="T19" fmla="*/ 76 h 93"/>
              <a:gd name="T20" fmla="*/ 18 w 50"/>
              <a:gd name="T21" fmla="*/ 78 h 93"/>
              <a:gd name="T22" fmla="*/ 22 w 50"/>
              <a:gd name="T23" fmla="*/ 79 h 93"/>
              <a:gd name="T24" fmla="*/ 27 w 50"/>
              <a:gd name="T25" fmla="*/ 80 h 93"/>
              <a:gd name="T26" fmla="*/ 31 w 50"/>
              <a:gd name="T27" fmla="*/ 78 h 93"/>
              <a:gd name="T28" fmla="*/ 34 w 50"/>
              <a:gd name="T29" fmla="*/ 75 h 93"/>
              <a:gd name="T30" fmla="*/ 36 w 50"/>
              <a:gd name="T31" fmla="*/ 70 h 93"/>
              <a:gd name="T32" fmla="*/ 36 w 50"/>
              <a:gd name="T33" fmla="*/ 57 h 93"/>
              <a:gd name="T34" fmla="*/ 35 w 50"/>
              <a:gd name="T35" fmla="*/ 60 h 93"/>
              <a:gd name="T36" fmla="*/ 32 w 50"/>
              <a:gd name="T37" fmla="*/ 63 h 93"/>
              <a:gd name="T38" fmla="*/ 29 w 50"/>
              <a:gd name="T39" fmla="*/ 65 h 93"/>
              <a:gd name="T40" fmla="*/ 24 w 50"/>
              <a:gd name="T41" fmla="*/ 67 h 93"/>
              <a:gd name="T42" fmla="*/ 15 w 50"/>
              <a:gd name="T43" fmla="*/ 65 h 93"/>
              <a:gd name="T44" fmla="*/ 8 w 50"/>
              <a:gd name="T45" fmla="*/ 60 h 93"/>
              <a:gd name="T46" fmla="*/ 2 w 50"/>
              <a:gd name="T47" fmla="*/ 51 h 93"/>
              <a:gd name="T48" fmla="*/ 0 w 50"/>
              <a:gd name="T49" fmla="*/ 38 h 93"/>
              <a:gd name="T50" fmla="*/ 1 w 50"/>
              <a:gd name="T51" fmla="*/ 22 h 93"/>
              <a:gd name="T52" fmla="*/ 5 w 50"/>
              <a:gd name="T53" fmla="*/ 11 h 93"/>
              <a:gd name="T54" fmla="*/ 11 w 50"/>
              <a:gd name="T55" fmla="*/ 4 h 93"/>
              <a:gd name="T56" fmla="*/ 19 w 50"/>
              <a:gd name="T57" fmla="*/ 0 h 93"/>
              <a:gd name="T58" fmla="*/ 26 w 50"/>
              <a:gd name="T59" fmla="*/ 1 h 93"/>
              <a:gd name="T60" fmla="*/ 31 w 50"/>
              <a:gd name="T61" fmla="*/ 4 h 93"/>
              <a:gd name="T62" fmla="*/ 34 w 50"/>
              <a:gd name="T63" fmla="*/ 7 h 93"/>
              <a:gd name="T64" fmla="*/ 36 w 50"/>
              <a:gd name="T65" fmla="*/ 11 h 93"/>
              <a:gd name="T66" fmla="*/ 50 w 50"/>
              <a:gd name="T67" fmla="*/ 2 h 93"/>
              <a:gd name="T68" fmla="*/ 29 w 50"/>
              <a:gd name="T69" fmla="*/ 51 h 93"/>
              <a:gd name="T70" fmla="*/ 33 w 50"/>
              <a:gd name="T71" fmla="*/ 48 h 93"/>
              <a:gd name="T72" fmla="*/ 36 w 50"/>
              <a:gd name="T73" fmla="*/ 42 h 93"/>
              <a:gd name="T74" fmla="*/ 36 w 50"/>
              <a:gd name="T75" fmla="*/ 35 h 93"/>
              <a:gd name="T76" fmla="*/ 36 w 50"/>
              <a:gd name="T77" fmla="*/ 28 h 93"/>
              <a:gd name="T78" fmla="*/ 34 w 50"/>
              <a:gd name="T79" fmla="*/ 22 h 93"/>
              <a:gd name="T80" fmla="*/ 31 w 50"/>
              <a:gd name="T81" fmla="*/ 17 h 93"/>
              <a:gd name="T82" fmla="*/ 26 w 50"/>
              <a:gd name="T83" fmla="*/ 15 h 93"/>
              <a:gd name="T84" fmla="*/ 22 w 50"/>
              <a:gd name="T85" fmla="*/ 16 h 93"/>
              <a:gd name="T86" fmla="*/ 18 w 50"/>
              <a:gd name="T87" fmla="*/ 18 h 93"/>
              <a:gd name="T88" fmla="*/ 15 w 50"/>
              <a:gd name="T89" fmla="*/ 23 h 93"/>
              <a:gd name="T90" fmla="*/ 14 w 50"/>
              <a:gd name="T91" fmla="*/ 32 h 93"/>
              <a:gd name="T92" fmla="*/ 14 w 50"/>
              <a:gd name="T93" fmla="*/ 39 h 93"/>
              <a:gd name="T94" fmla="*/ 16 w 50"/>
              <a:gd name="T95" fmla="*/ 45 h 93"/>
              <a:gd name="T96" fmla="*/ 19 w 50"/>
              <a:gd name="T97" fmla="*/ 50 h 93"/>
              <a:gd name="T98" fmla="*/ 23 w 50"/>
              <a:gd name="T99"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93">
                <a:moveTo>
                  <a:pt x="50" y="2"/>
                </a:moveTo>
                <a:lnTo>
                  <a:pt x="50" y="63"/>
                </a:lnTo>
                <a:lnTo>
                  <a:pt x="50" y="65"/>
                </a:lnTo>
                <a:lnTo>
                  <a:pt x="50" y="67"/>
                </a:lnTo>
                <a:lnTo>
                  <a:pt x="50" y="70"/>
                </a:lnTo>
                <a:lnTo>
                  <a:pt x="50" y="72"/>
                </a:lnTo>
                <a:lnTo>
                  <a:pt x="49" y="75"/>
                </a:lnTo>
                <a:lnTo>
                  <a:pt x="49" y="77"/>
                </a:lnTo>
                <a:lnTo>
                  <a:pt x="48" y="80"/>
                </a:lnTo>
                <a:lnTo>
                  <a:pt x="47" y="82"/>
                </a:lnTo>
                <a:lnTo>
                  <a:pt x="45" y="84"/>
                </a:lnTo>
                <a:lnTo>
                  <a:pt x="43" y="86"/>
                </a:lnTo>
                <a:lnTo>
                  <a:pt x="41" y="88"/>
                </a:lnTo>
                <a:lnTo>
                  <a:pt x="39" y="89"/>
                </a:lnTo>
                <a:lnTo>
                  <a:pt x="36" y="91"/>
                </a:lnTo>
                <a:lnTo>
                  <a:pt x="32" y="92"/>
                </a:lnTo>
                <a:lnTo>
                  <a:pt x="28" y="92"/>
                </a:lnTo>
                <a:lnTo>
                  <a:pt x="24" y="93"/>
                </a:lnTo>
                <a:lnTo>
                  <a:pt x="22" y="93"/>
                </a:lnTo>
                <a:lnTo>
                  <a:pt x="20" y="92"/>
                </a:lnTo>
                <a:lnTo>
                  <a:pt x="18" y="92"/>
                </a:lnTo>
                <a:lnTo>
                  <a:pt x="16" y="91"/>
                </a:lnTo>
                <a:lnTo>
                  <a:pt x="14" y="91"/>
                </a:lnTo>
                <a:lnTo>
                  <a:pt x="12" y="90"/>
                </a:lnTo>
                <a:lnTo>
                  <a:pt x="10" y="89"/>
                </a:lnTo>
                <a:lnTo>
                  <a:pt x="8" y="88"/>
                </a:lnTo>
                <a:lnTo>
                  <a:pt x="7" y="87"/>
                </a:lnTo>
                <a:lnTo>
                  <a:pt x="5" y="85"/>
                </a:lnTo>
                <a:lnTo>
                  <a:pt x="4" y="84"/>
                </a:lnTo>
                <a:lnTo>
                  <a:pt x="3" y="82"/>
                </a:lnTo>
                <a:lnTo>
                  <a:pt x="2" y="80"/>
                </a:lnTo>
                <a:lnTo>
                  <a:pt x="1" y="78"/>
                </a:lnTo>
                <a:lnTo>
                  <a:pt x="1" y="76"/>
                </a:lnTo>
                <a:lnTo>
                  <a:pt x="1" y="73"/>
                </a:lnTo>
                <a:lnTo>
                  <a:pt x="16" y="73"/>
                </a:lnTo>
                <a:lnTo>
                  <a:pt x="16" y="74"/>
                </a:lnTo>
                <a:lnTo>
                  <a:pt x="16" y="74"/>
                </a:lnTo>
                <a:lnTo>
                  <a:pt x="16" y="75"/>
                </a:lnTo>
                <a:lnTo>
                  <a:pt x="16" y="76"/>
                </a:lnTo>
                <a:lnTo>
                  <a:pt x="17" y="76"/>
                </a:lnTo>
                <a:lnTo>
                  <a:pt x="17" y="77"/>
                </a:lnTo>
                <a:lnTo>
                  <a:pt x="17" y="77"/>
                </a:lnTo>
                <a:lnTo>
                  <a:pt x="18" y="78"/>
                </a:lnTo>
                <a:lnTo>
                  <a:pt x="18" y="78"/>
                </a:lnTo>
                <a:lnTo>
                  <a:pt x="19" y="79"/>
                </a:lnTo>
                <a:lnTo>
                  <a:pt x="20" y="79"/>
                </a:lnTo>
                <a:lnTo>
                  <a:pt x="21" y="79"/>
                </a:lnTo>
                <a:lnTo>
                  <a:pt x="22" y="79"/>
                </a:lnTo>
                <a:lnTo>
                  <a:pt x="23" y="80"/>
                </a:lnTo>
                <a:lnTo>
                  <a:pt x="24" y="80"/>
                </a:lnTo>
                <a:lnTo>
                  <a:pt x="26" y="80"/>
                </a:lnTo>
                <a:lnTo>
                  <a:pt x="27" y="80"/>
                </a:lnTo>
                <a:lnTo>
                  <a:pt x="28" y="79"/>
                </a:lnTo>
                <a:lnTo>
                  <a:pt x="29" y="79"/>
                </a:lnTo>
                <a:lnTo>
                  <a:pt x="30" y="79"/>
                </a:lnTo>
                <a:lnTo>
                  <a:pt x="31" y="78"/>
                </a:lnTo>
                <a:lnTo>
                  <a:pt x="32" y="78"/>
                </a:lnTo>
                <a:lnTo>
                  <a:pt x="33" y="77"/>
                </a:lnTo>
                <a:lnTo>
                  <a:pt x="34" y="76"/>
                </a:lnTo>
                <a:lnTo>
                  <a:pt x="34" y="75"/>
                </a:lnTo>
                <a:lnTo>
                  <a:pt x="35" y="74"/>
                </a:lnTo>
                <a:lnTo>
                  <a:pt x="35" y="73"/>
                </a:lnTo>
                <a:lnTo>
                  <a:pt x="36" y="72"/>
                </a:lnTo>
                <a:lnTo>
                  <a:pt x="36" y="70"/>
                </a:lnTo>
                <a:lnTo>
                  <a:pt x="36" y="69"/>
                </a:lnTo>
                <a:lnTo>
                  <a:pt x="36" y="67"/>
                </a:lnTo>
                <a:lnTo>
                  <a:pt x="36" y="65"/>
                </a:lnTo>
                <a:lnTo>
                  <a:pt x="36" y="57"/>
                </a:lnTo>
                <a:lnTo>
                  <a:pt x="36" y="57"/>
                </a:lnTo>
                <a:lnTo>
                  <a:pt x="36" y="58"/>
                </a:lnTo>
                <a:lnTo>
                  <a:pt x="35" y="59"/>
                </a:lnTo>
                <a:lnTo>
                  <a:pt x="35" y="60"/>
                </a:lnTo>
                <a:lnTo>
                  <a:pt x="34" y="61"/>
                </a:lnTo>
                <a:lnTo>
                  <a:pt x="34" y="61"/>
                </a:lnTo>
                <a:lnTo>
                  <a:pt x="33" y="62"/>
                </a:lnTo>
                <a:lnTo>
                  <a:pt x="32" y="63"/>
                </a:lnTo>
                <a:lnTo>
                  <a:pt x="31" y="64"/>
                </a:lnTo>
                <a:lnTo>
                  <a:pt x="31" y="64"/>
                </a:lnTo>
                <a:lnTo>
                  <a:pt x="30" y="65"/>
                </a:lnTo>
                <a:lnTo>
                  <a:pt x="29" y="65"/>
                </a:lnTo>
                <a:lnTo>
                  <a:pt x="28" y="66"/>
                </a:lnTo>
                <a:lnTo>
                  <a:pt x="26" y="66"/>
                </a:lnTo>
                <a:lnTo>
                  <a:pt x="25" y="66"/>
                </a:lnTo>
                <a:lnTo>
                  <a:pt x="24" y="67"/>
                </a:lnTo>
                <a:lnTo>
                  <a:pt x="22" y="67"/>
                </a:lnTo>
                <a:lnTo>
                  <a:pt x="20" y="67"/>
                </a:lnTo>
                <a:lnTo>
                  <a:pt x="18" y="66"/>
                </a:lnTo>
                <a:lnTo>
                  <a:pt x="15" y="65"/>
                </a:lnTo>
                <a:lnTo>
                  <a:pt x="13" y="65"/>
                </a:lnTo>
                <a:lnTo>
                  <a:pt x="11" y="64"/>
                </a:lnTo>
                <a:lnTo>
                  <a:pt x="9" y="62"/>
                </a:lnTo>
                <a:lnTo>
                  <a:pt x="8" y="60"/>
                </a:lnTo>
                <a:lnTo>
                  <a:pt x="6" y="58"/>
                </a:lnTo>
                <a:lnTo>
                  <a:pt x="5" y="56"/>
                </a:lnTo>
                <a:lnTo>
                  <a:pt x="3" y="54"/>
                </a:lnTo>
                <a:lnTo>
                  <a:pt x="2" y="51"/>
                </a:lnTo>
                <a:lnTo>
                  <a:pt x="1" y="48"/>
                </a:lnTo>
                <a:lnTo>
                  <a:pt x="1" y="45"/>
                </a:lnTo>
                <a:lnTo>
                  <a:pt x="0" y="41"/>
                </a:lnTo>
                <a:lnTo>
                  <a:pt x="0" y="38"/>
                </a:lnTo>
                <a:lnTo>
                  <a:pt x="0" y="34"/>
                </a:lnTo>
                <a:lnTo>
                  <a:pt x="0" y="29"/>
                </a:lnTo>
                <a:lnTo>
                  <a:pt x="0" y="26"/>
                </a:lnTo>
                <a:lnTo>
                  <a:pt x="1" y="22"/>
                </a:lnTo>
                <a:lnTo>
                  <a:pt x="1" y="19"/>
                </a:lnTo>
                <a:lnTo>
                  <a:pt x="2" y="16"/>
                </a:lnTo>
                <a:lnTo>
                  <a:pt x="3" y="13"/>
                </a:lnTo>
                <a:lnTo>
                  <a:pt x="5" y="11"/>
                </a:lnTo>
                <a:lnTo>
                  <a:pt x="6" y="9"/>
                </a:lnTo>
                <a:lnTo>
                  <a:pt x="8" y="7"/>
                </a:lnTo>
                <a:lnTo>
                  <a:pt x="9" y="5"/>
                </a:lnTo>
                <a:lnTo>
                  <a:pt x="11" y="4"/>
                </a:lnTo>
                <a:lnTo>
                  <a:pt x="13" y="2"/>
                </a:lnTo>
                <a:lnTo>
                  <a:pt x="15" y="1"/>
                </a:lnTo>
                <a:lnTo>
                  <a:pt x="17" y="1"/>
                </a:lnTo>
                <a:lnTo>
                  <a:pt x="19" y="0"/>
                </a:lnTo>
                <a:lnTo>
                  <a:pt x="22" y="0"/>
                </a:lnTo>
                <a:lnTo>
                  <a:pt x="23" y="0"/>
                </a:lnTo>
                <a:lnTo>
                  <a:pt x="25" y="1"/>
                </a:lnTo>
                <a:lnTo>
                  <a:pt x="26" y="1"/>
                </a:lnTo>
                <a:lnTo>
                  <a:pt x="28" y="1"/>
                </a:lnTo>
                <a:lnTo>
                  <a:pt x="29" y="2"/>
                </a:lnTo>
                <a:lnTo>
                  <a:pt x="30" y="3"/>
                </a:lnTo>
                <a:lnTo>
                  <a:pt x="31" y="4"/>
                </a:lnTo>
                <a:lnTo>
                  <a:pt x="32" y="4"/>
                </a:lnTo>
                <a:lnTo>
                  <a:pt x="33" y="5"/>
                </a:lnTo>
                <a:lnTo>
                  <a:pt x="34" y="6"/>
                </a:lnTo>
                <a:lnTo>
                  <a:pt x="34" y="7"/>
                </a:lnTo>
                <a:lnTo>
                  <a:pt x="35" y="8"/>
                </a:lnTo>
                <a:lnTo>
                  <a:pt x="36" y="9"/>
                </a:lnTo>
                <a:lnTo>
                  <a:pt x="36" y="10"/>
                </a:lnTo>
                <a:lnTo>
                  <a:pt x="36" y="11"/>
                </a:lnTo>
                <a:lnTo>
                  <a:pt x="37" y="12"/>
                </a:lnTo>
                <a:lnTo>
                  <a:pt x="37" y="12"/>
                </a:lnTo>
                <a:lnTo>
                  <a:pt x="37" y="2"/>
                </a:lnTo>
                <a:lnTo>
                  <a:pt x="50" y="2"/>
                </a:lnTo>
                <a:close/>
                <a:moveTo>
                  <a:pt x="25" y="52"/>
                </a:moveTo>
                <a:lnTo>
                  <a:pt x="26" y="52"/>
                </a:lnTo>
                <a:lnTo>
                  <a:pt x="28" y="52"/>
                </a:lnTo>
                <a:lnTo>
                  <a:pt x="29" y="51"/>
                </a:lnTo>
                <a:lnTo>
                  <a:pt x="31" y="51"/>
                </a:lnTo>
                <a:lnTo>
                  <a:pt x="32" y="50"/>
                </a:lnTo>
                <a:lnTo>
                  <a:pt x="33" y="49"/>
                </a:lnTo>
                <a:lnTo>
                  <a:pt x="33" y="48"/>
                </a:lnTo>
                <a:lnTo>
                  <a:pt x="34" y="46"/>
                </a:lnTo>
                <a:lnTo>
                  <a:pt x="35" y="45"/>
                </a:lnTo>
                <a:lnTo>
                  <a:pt x="35" y="44"/>
                </a:lnTo>
                <a:lnTo>
                  <a:pt x="36" y="42"/>
                </a:lnTo>
                <a:lnTo>
                  <a:pt x="36" y="40"/>
                </a:lnTo>
                <a:lnTo>
                  <a:pt x="36" y="39"/>
                </a:lnTo>
                <a:lnTo>
                  <a:pt x="36" y="37"/>
                </a:lnTo>
                <a:lnTo>
                  <a:pt x="36" y="35"/>
                </a:lnTo>
                <a:lnTo>
                  <a:pt x="37" y="34"/>
                </a:lnTo>
                <a:lnTo>
                  <a:pt x="36" y="32"/>
                </a:lnTo>
                <a:lnTo>
                  <a:pt x="36" y="30"/>
                </a:lnTo>
                <a:lnTo>
                  <a:pt x="36" y="28"/>
                </a:lnTo>
                <a:lnTo>
                  <a:pt x="36" y="26"/>
                </a:lnTo>
                <a:lnTo>
                  <a:pt x="35" y="25"/>
                </a:lnTo>
                <a:lnTo>
                  <a:pt x="35" y="23"/>
                </a:lnTo>
                <a:lnTo>
                  <a:pt x="34" y="22"/>
                </a:lnTo>
                <a:lnTo>
                  <a:pt x="33" y="21"/>
                </a:lnTo>
                <a:lnTo>
                  <a:pt x="33" y="19"/>
                </a:lnTo>
                <a:lnTo>
                  <a:pt x="32" y="18"/>
                </a:lnTo>
                <a:lnTo>
                  <a:pt x="31" y="17"/>
                </a:lnTo>
                <a:lnTo>
                  <a:pt x="30" y="17"/>
                </a:lnTo>
                <a:lnTo>
                  <a:pt x="29" y="16"/>
                </a:lnTo>
                <a:lnTo>
                  <a:pt x="27" y="15"/>
                </a:lnTo>
                <a:lnTo>
                  <a:pt x="26" y="15"/>
                </a:lnTo>
                <a:lnTo>
                  <a:pt x="25" y="15"/>
                </a:lnTo>
                <a:lnTo>
                  <a:pt x="24" y="15"/>
                </a:lnTo>
                <a:lnTo>
                  <a:pt x="23" y="15"/>
                </a:lnTo>
                <a:lnTo>
                  <a:pt x="22" y="16"/>
                </a:lnTo>
                <a:lnTo>
                  <a:pt x="21" y="16"/>
                </a:lnTo>
                <a:lnTo>
                  <a:pt x="20" y="17"/>
                </a:lnTo>
                <a:lnTo>
                  <a:pt x="19" y="17"/>
                </a:lnTo>
                <a:lnTo>
                  <a:pt x="18" y="18"/>
                </a:lnTo>
                <a:lnTo>
                  <a:pt x="17" y="19"/>
                </a:lnTo>
                <a:lnTo>
                  <a:pt x="17" y="21"/>
                </a:lnTo>
                <a:lnTo>
                  <a:pt x="16" y="22"/>
                </a:lnTo>
                <a:lnTo>
                  <a:pt x="15" y="23"/>
                </a:lnTo>
                <a:lnTo>
                  <a:pt x="15" y="25"/>
                </a:lnTo>
                <a:lnTo>
                  <a:pt x="14" y="27"/>
                </a:lnTo>
                <a:lnTo>
                  <a:pt x="14" y="29"/>
                </a:lnTo>
                <a:lnTo>
                  <a:pt x="14" y="32"/>
                </a:lnTo>
                <a:lnTo>
                  <a:pt x="14" y="35"/>
                </a:lnTo>
                <a:lnTo>
                  <a:pt x="14" y="36"/>
                </a:lnTo>
                <a:lnTo>
                  <a:pt x="14" y="38"/>
                </a:lnTo>
                <a:lnTo>
                  <a:pt x="14" y="39"/>
                </a:lnTo>
                <a:lnTo>
                  <a:pt x="14" y="41"/>
                </a:lnTo>
                <a:lnTo>
                  <a:pt x="15" y="42"/>
                </a:lnTo>
                <a:lnTo>
                  <a:pt x="15" y="44"/>
                </a:lnTo>
                <a:lnTo>
                  <a:pt x="16" y="45"/>
                </a:lnTo>
                <a:lnTo>
                  <a:pt x="16" y="47"/>
                </a:lnTo>
                <a:lnTo>
                  <a:pt x="17" y="48"/>
                </a:lnTo>
                <a:lnTo>
                  <a:pt x="18" y="49"/>
                </a:lnTo>
                <a:lnTo>
                  <a:pt x="19" y="50"/>
                </a:lnTo>
                <a:lnTo>
                  <a:pt x="19" y="51"/>
                </a:lnTo>
                <a:lnTo>
                  <a:pt x="21" y="51"/>
                </a:lnTo>
                <a:lnTo>
                  <a:pt x="22" y="52"/>
                </a:lnTo>
                <a:lnTo>
                  <a:pt x="23" y="52"/>
                </a:lnTo>
                <a:lnTo>
                  <a:pt x="25"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60" name="Freeform 256"/>
          <p:cNvSpPr>
            <a:spLocks/>
          </p:cNvSpPr>
          <p:nvPr/>
        </p:nvSpPr>
        <p:spPr bwMode="auto">
          <a:xfrm>
            <a:off x="1212850" y="3154363"/>
            <a:ext cx="100013" cy="144462"/>
          </a:xfrm>
          <a:custGeom>
            <a:avLst/>
            <a:gdLst>
              <a:gd name="T0" fmla="*/ 48 w 63"/>
              <a:gd name="T1" fmla="*/ 28 h 91"/>
              <a:gd name="T2" fmla="*/ 47 w 63"/>
              <a:gd name="T3" fmla="*/ 25 h 91"/>
              <a:gd name="T4" fmla="*/ 45 w 63"/>
              <a:gd name="T5" fmla="*/ 21 h 91"/>
              <a:gd name="T6" fmla="*/ 41 w 63"/>
              <a:gd name="T7" fmla="*/ 18 h 91"/>
              <a:gd name="T8" fmla="*/ 37 w 63"/>
              <a:gd name="T9" fmla="*/ 16 h 91"/>
              <a:gd name="T10" fmla="*/ 31 w 63"/>
              <a:gd name="T11" fmla="*/ 16 h 91"/>
              <a:gd name="T12" fmla="*/ 27 w 63"/>
              <a:gd name="T13" fmla="*/ 17 h 91"/>
              <a:gd name="T14" fmla="*/ 23 w 63"/>
              <a:gd name="T15" fmla="*/ 20 h 91"/>
              <a:gd name="T16" fmla="*/ 19 w 63"/>
              <a:gd name="T17" fmla="*/ 26 h 91"/>
              <a:gd name="T18" fmla="*/ 16 w 63"/>
              <a:gd name="T19" fmla="*/ 34 h 91"/>
              <a:gd name="T20" fmla="*/ 15 w 63"/>
              <a:gd name="T21" fmla="*/ 46 h 91"/>
              <a:gd name="T22" fmla="*/ 16 w 63"/>
              <a:gd name="T23" fmla="*/ 55 h 91"/>
              <a:gd name="T24" fmla="*/ 17 w 63"/>
              <a:gd name="T25" fmla="*/ 62 h 91"/>
              <a:gd name="T26" fmla="*/ 20 w 63"/>
              <a:gd name="T27" fmla="*/ 69 h 91"/>
              <a:gd name="T28" fmla="*/ 25 w 63"/>
              <a:gd name="T29" fmla="*/ 73 h 91"/>
              <a:gd name="T30" fmla="*/ 30 w 63"/>
              <a:gd name="T31" fmla="*/ 75 h 91"/>
              <a:gd name="T32" fmla="*/ 36 w 63"/>
              <a:gd name="T33" fmla="*/ 75 h 91"/>
              <a:gd name="T34" fmla="*/ 39 w 63"/>
              <a:gd name="T35" fmla="*/ 74 h 91"/>
              <a:gd name="T36" fmla="*/ 43 w 63"/>
              <a:gd name="T37" fmla="*/ 71 h 91"/>
              <a:gd name="T38" fmla="*/ 46 w 63"/>
              <a:gd name="T39" fmla="*/ 68 h 91"/>
              <a:gd name="T40" fmla="*/ 47 w 63"/>
              <a:gd name="T41" fmla="*/ 63 h 91"/>
              <a:gd name="T42" fmla="*/ 63 w 63"/>
              <a:gd name="T43" fmla="*/ 59 h 91"/>
              <a:gd name="T44" fmla="*/ 61 w 63"/>
              <a:gd name="T45" fmla="*/ 69 h 91"/>
              <a:gd name="T46" fmla="*/ 57 w 63"/>
              <a:gd name="T47" fmla="*/ 78 h 91"/>
              <a:gd name="T48" fmla="*/ 51 w 63"/>
              <a:gd name="T49" fmla="*/ 84 h 91"/>
              <a:gd name="T50" fmla="*/ 44 w 63"/>
              <a:gd name="T51" fmla="*/ 89 h 91"/>
              <a:gd name="T52" fmla="*/ 35 w 63"/>
              <a:gd name="T53" fmla="*/ 91 h 91"/>
              <a:gd name="T54" fmla="*/ 25 w 63"/>
              <a:gd name="T55" fmla="*/ 91 h 91"/>
              <a:gd name="T56" fmla="*/ 16 w 63"/>
              <a:gd name="T57" fmla="*/ 87 h 91"/>
              <a:gd name="T58" fmla="*/ 9 w 63"/>
              <a:gd name="T59" fmla="*/ 80 h 91"/>
              <a:gd name="T60" fmla="*/ 4 w 63"/>
              <a:gd name="T61" fmla="*/ 70 h 91"/>
              <a:gd name="T62" fmla="*/ 1 w 63"/>
              <a:gd name="T63" fmla="*/ 56 h 91"/>
              <a:gd name="T64" fmla="*/ 0 w 63"/>
              <a:gd name="T65" fmla="*/ 40 h 91"/>
              <a:gd name="T66" fmla="*/ 2 w 63"/>
              <a:gd name="T67" fmla="*/ 26 h 91"/>
              <a:gd name="T68" fmla="*/ 7 w 63"/>
              <a:gd name="T69" fmla="*/ 14 h 91"/>
              <a:gd name="T70" fmla="*/ 14 w 63"/>
              <a:gd name="T71" fmla="*/ 7 h 91"/>
              <a:gd name="T72" fmla="*/ 23 w 63"/>
              <a:gd name="T73" fmla="*/ 2 h 91"/>
              <a:gd name="T74" fmla="*/ 33 w 63"/>
              <a:gd name="T75" fmla="*/ 0 h 91"/>
              <a:gd name="T76" fmla="*/ 43 w 63"/>
              <a:gd name="T77" fmla="*/ 2 h 91"/>
              <a:gd name="T78" fmla="*/ 51 w 63"/>
              <a:gd name="T79" fmla="*/ 6 h 91"/>
              <a:gd name="T80" fmla="*/ 57 w 63"/>
              <a:gd name="T81" fmla="*/ 13 h 91"/>
              <a:gd name="T82" fmla="*/ 61 w 63"/>
              <a:gd name="T83" fmla="*/ 20 h 91"/>
              <a:gd name="T84" fmla="*/ 63 w 63"/>
              <a:gd name="T85" fmla="*/ 2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 h="91">
                <a:moveTo>
                  <a:pt x="48" y="31"/>
                </a:moveTo>
                <a:lnTo>
                  <a:pt x="48" y="30"/>
                </a:lnTo>
                <a:lnTo>
                  <a:pt x="48" y="28"/>
                </a:lnTo>
                <a:lnTo>
                  <a:pt x="47" y="27"/>
                </a:lnTo>
                <a:lnTo>
                  <a:pt x="47" y="26"/>
                </a:lnTo>
                <a:lnTo>
                  <a:pt x="47" y="25"/>
                </a:lnTo>
                <a:lnTo>
                  <a:pt x="46" y="24"/>
                </a:lnTo>
                <a:lnTo>
                  <a:pt x="45" y="22"/>
                </a:lnTo>
                <a:lnTo>
                  <a:pt x="45" y="21"/>
                </a:lnTo>
                <a:lnTo>
                  <a:pt x="44" y="20"/>
                </a:lnTo>
                <a:lnTo>
                  <a:pt x="43" y="19"/>
                </a:lnTo>
                <a:lnTo>
                  <a:pt x="41" y="18"/>
                </a:lnTo>
                <a:lnTo>
                  <a:pt x="40" y="17"/>
                </a:lnTo>
                <a:lnTo>
                  <a:pt x="38" y="17"/>
                </a:lnTo>
                <a:lnTo>
                  <a:pt x="37" y="16"/>
                </a:lnTo>
                <a:lnTo>
                  <a:pt x="35" y="16"/>
                </a:lnTo>
                <a:lnTo>
                  <a:pt x="33" y="16"/>
                </a:lnTo>
                <a:lnTo>
                  <a:pt x="31" y="16"/>
                </a:lnTo>
                <a:lnTo>
                  <a:pt x="30" y="16"/>
                </a:lnTo>
                <a:lnTo>
                  <a:pt x="28" y="16"/>
                </a:lnTo>
                <a:lnTo>
                  <a:pt x="27" y="17"/>
                </a:lnTo>
                <a:lnTo>
                  <a:pt x="25" y="18"/>
                </a:lnTo>
                <a:lnTo>
                  <a:pt x="24" y="19"/>
                </a:lnTo>
                <a:lnTo>
                  <a:pt x="23" y="20"/>
                </a:lnTo>
                <a:lnTo>
                  <a:pt x="21" y="22"/>
                </a:lnTo>
                <a:lnTo>
                  <a:pt x="20" y="23"/>
                </a:lnTo>
                <a:lnTo>
                  <a:pt x="19" y="26"/>
                </a:lnTo>
                <a:lnTo>
                  <a:pt x="18" y="28"/>
                </a:lnTo>
                <a:lnTo>
                  <a:pt x="17" y="31"/>
                </a:lnTo>
                <a:lnTo>
                  <a:pt x="16" y="34"/>
                </a:lnTo>
                <a:lnTo>
                  <a:pt x="16" y="38"/>
                </a:lnTo>
                <a:lnTo>
                  <a:pt x="15" y="42"/>
                </a:lnTo>
                <a:lnTo>
                  <a:pt x="15" y="46"/>
                </a:lnTo>
                <a:lnTo>
                  <a:pt x="15" y="49"/>
                </a:lnTo>
                <a:lnTo>
                  <a:pt x="15" y="52"/>
                </a:lnTo>
                <a:lnTo>
                  <a:pt x="16" y="55"/>
                </a:lnTo>
                <a:lnTo>
                  <a:pt x="16" y="57"/>
                </a:lnTo>
                <a:lnTo>
                  <a:pt x="17" y="60"/>
                </a:lnTo>
                <a:lnTo>
                  <a:pt x="17" y="62"/>
                </a:lnTo>
                <a:lnTo>
                  <a:pt x="18" y="65"/>
                </a:lnTo>
                <a:lnTo>
                  <a:pt x="19" y="67"/>
                </a:lnTo>
                <a:lnTo>
                  <a:pt x="20" y="69"/>
                </a:lnTo>
                <a:lnTo>
                  <a:pt x="22" y="70"/>
                </a:lnTo>
                <a:lnTo>
                  <a:pt x="23" y="72"/>
                </a:lnTo>
                <a:lnTo>
                  <a:pt x="25" y="73"/>
                </a:lnTo>
                <a:lnTo>
                  <a:pt x="26" y="74"/>
                </a:lnTo>
                <a:lnTo>
                  <a:pt x="28" y="75"/>
                </a:lnTo>
                <a:lnTo>
                  <a:pt x="30" y="75"/>
                </a:lnTo>
                <a:lnTo>
                  <a:pt x="33" y="76"/>
                </a:lnTo>
                <a:lnTo>
                  <a:pt x="34" y="75"/>
                </a:lnTo>
                <a:lnTo>
                  <a:pt x="36" y="75"/>
                </a:lnTo>
                <a:lnTo>
                  <a:pt x="37" y="75"/>
                </a:lnTo>
                <a:lnTo>
                  <a:pt x="38" y="75"/>
                </a:lnTo>
                <a:lnTo>
                  <a:pt x="39" y="74"/>
                </a:lnTo>
                <a:lnTo>
                  <a:pt x="41" y="73"/>
                </a:lnTo>
                <a:lnTo>
                  <a:pt x="42" y="72"/>
                </a:lnTo>
                <a:lnTo>
                  <a:pt x="43" y="71"/>
                </a:lnTo>
                <a:lnTo>
                  <a:pt x="44" y="70"/>
                </a:lnTo>
                <a:lnTo>
                  <a:pt x="45" y="69"/>
                </a:lnTo>
                <a:lnTo>
                  <a:pt x="46" y="68"/>
                </a:lnTo>
                <a:lnTo>
                  <a:pt x="46" y="66"/>
                </a:lnTo>
                <a:lnTo>
                  <a:pt x="47" y="65"/>
                </a:lnTo>
                <a:lnTo>
                  <a:pt x="47" y="63"/>
                </a:lnTo>
                <a:lnTo>
                  <a:pt x="48" y="61"/>
                </a:lnTo>
                <a:lnTo>
                  <a:pt x="48" y="59"/>
                </a:lnTo>
                <a:lnTo>
                  <a:pt x="63" y="59"/>
                </a:lnTo>
                <a:lnTo>
                  <a:pt x="62" y="63"/>
                </a:lnTo>
                <a:lnTo>
                  <a:pt x="62" y="66"/>
                </a:lnTo>
                <a:lnTo>
                  <a:pt x="61" y="69"/>
                </a:lnTo>
                <a:lnTo>
                  <a:pt x="59" y="72"/>
                </a:lnTo>
                <a:lnTo>
                  <a:pt x="58" y="75"/>
                </a:lnTo>
                <a:lnTo>
                  <a:pt x="57" y="78"/>
                </a:lnTo>
                <a:lnTo>
                  <a:pt x="55" y="80"/>
                </a:lnTo>
                <a:lnTo>
                  <a:pt x="53" y="82"/>
                </a:lnTo>
                <a:lnTo>
                  <a:pt x="51" y="84"/>
                </a:lnTo>
                <a:lnTo>
                  <a:pt x="49" y="86"/>
                </a:lnTo>
                <a:lnTo>
                  <a:pt x="47" y="88"/>
                </a:lnTo>
                <a:lnTo>
                  <a:pt x="44" y="89"/>
                </a:lnTo>
                <a:lnTo>
                  <a:pt x="41" y="90"/>
                </a:lnTo>
                <a:lnTo>
                  <a:pt x="39" y="91"/>
                </a:lnTo>
                <a:lnTo>
                  <a:pt x="35" y="91"/>
                </a:lnTo>
                <a:lnTo>
                  <a:pt x="32" y="91"/>
                </a:lnTo>
                <a:lnTo>
                  <a:pt x="29" y="91"/>
                </a:lnTo>
                <a:lnTo>
                  <a:pt x="25" y="91"/>
                </a:lnTo>
                <a:lnTo>
                  <a:pt x="22" y="90"/>
                </a:lnTo>
                <a:lnTo>
                  <a:pt x="19" y="88"/>
                </a:lnTo>
                <a:lnTo>
                  <a:pt x="16" y="87"/>
                </a:lnTo>
                <a:lnTo>
                  <a:pt x="14" y="85"/>
                </a:lnTo>
                <a:lnTo>
                  <a:pt x="11" y="82"/>
                </a:lnTo>
                <a:lnTo>
                  <a:pt x="9" y="80"/>
                </a:lnTo>
                <a:lnTo>
                  <a:pt x="7" y="77"/>
                </a:lnTo>
                <a:lnTo>
                  <a:pt x="5" y="73"/>
                </a:lnTo>
                <a:lnTo>
                  <a:pt x="4" y="70"/>
                </a:lnTo>
                <a:lnTo>
                  <a:pt x="2" y="65"/>
                </a:lnTo>
                <a:lnTo>
                  <a:pt x="1" y="61"/>
                </a:lnTo>
                <a:lnTo>
                  <a:pt x="1" y="56"/>
                </a:lnTo>
                <a:lnTo>
                  <a:pt x="0" y="51"/>
                </a:lnTo>
                <a:lnTo>
                  <a:pt x="0" y="46"/>
                </a:lnTo>
                <a:lnTo>
                  <a:pt x="0" y="40"/>
                </a:lnTo>
                <a:lnTo>
                  <a:pt x="1" y="35"/>
                </a:lnTo>
                <a:lnTo>
                  <a:pt x="1" y="30"/>
                </a:lnTo>
                <a:lnTo>
                  <a:pt x="2" y="26"/>
                </a:lnTo>
                <a:lnTo>
                  <a:pt x="4" y="22"/>
                </a:lnTo>
                <a:lnTo>
                  <a:pt x="5" y="18"/>
                </a:lnTo>
                <a:lnTo>
                  <a:pt x="7" y="14"/>
                </a:lnTo>
                <a:lnTo>
                  <a:pt x="9" y="11"/>
                </a:lnTo>
                <a:lnTo>
                  <a:pt x="12" y="9"/>
                </a:lnTo>
                <a:lnTo>
                  <a:pt x="14" y="7"/>
                </a:lnTo>
                <a:lnTo>
                  <a:pt x="17" y="5"/>
                </a:lnTo>
                <a:lnTo>
                  <a:pt x="20" y="3"/>
                </a:lnTo>
                <a:lnTo>
                  <a:pt x="23" y="2"/>
                </a:lnTo>
                <a:lnTo>
                  <a:pt x="26" y="1"/>
                </a:lnTo>
                <a:lnTo>
                  <a:pt x="29" y="0"/>
                </a:lnTo>
                <a:lnTo>
                  <a:pt x="33" y="0"/>
                </a:lnTo>
                <a:lnTo>
                  <a:pt x="36" y="0"/>
                </a:lnTo>
                <a:lnTo>
                  <a:pt x="40" y="1"/>
                </a:lnTo>
                <a:lnTo>
                  <a:pt x="43" y="2"/>
                </a:lnTo>
                <a:lnTo>
                  <a:pt x="46" y="3"/>
                </a:lnTo>
                <a:lnTo>
                  <a:pt x="49" y="5"/>
                </a:lnTo>
                <a:lnTo>
                  <a:pt x="51" y="6"/>
                </a:lnTo>
                <a:lnTo>
                  <a:pt x="54" y="8"/>
                </a:lnTo>
                <a:lnTo>
                  <a:pt x="55" y="11"/>
                </a:lnTo>
                <a:lnTo>
                  <a:pt x="57" y="13"/>
                </a:lnTo>
                <a:lnTo>
                  <a:pt x="59" y="15"/>
                </a:lnTo>
                <a:lnTo>
                  <a:pt x="60" y="18"/>
                </a:lnTo>
                <a:lnTo>
                  <a:pt x="61" y="20"/>
                </a:lnTo>
                <a:lnTo>
                  <a:pt x="62" y="23"/>
                </a:lnTo>
                <a:lnTo>
                  <a:pt x="62" y="26"/>
                </a:lnTo>
                <a:lnTo>
                  <a:pt x="63" y="28"/>
                </a:lnTo>
                <a:lnTo>
                  <a:pt x="63" y="31"/>
                </a:lnTo>
                <a:lnTo>
                  <a:pt x="4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61" name="Freeform 257"/>
          <p:cNvSpPr>
            <a:spLocks noEditPoints="1"/>
          </p:cNvSpPr>
          <p:nvPr/>
        </p:nvSpPr>
        <p:spPr bwMode="auto">
          <a:xfrm>
            <a:off x="1323975" y="3190875"/>
            <a:ext cx="85725" cy="107950"/>
          </a:xfrm>
          <a:custGeom>
            <a:avLst/>
            <a:gdLst>
              <a:gd name="T0" fmla="*/ 22 w 54"/>
              <a:gd name="T1" fmla="*/ 67 h 68"/>
              <a:gd name="T2" fmla="*/ 15 w 54"/>
              <a:gd name="T3" fmla="*/ 65 h 68"/>
              <a:gd name="T4" fmla="*/ 8 w 54"/>
              <a:gd name="T5" fmla="*/ 60 h 68"/>
              <a:gd name="T6" fmla="*/ 4 w 54"/>
              <a:gd name="T7" fmla="*/ 52 h 68"/>
              <a:gd name="T8" fmla="*/ 1 w 54"/>
              <a:gd name="T9" fmla="*/ 42 h 68"/>
              <a:gd name="T10" fmla="*/ 0 w 54"/>
              <a:gd name="T11" fmla="*/ 30 h 68"/>
              <a:gd name="T12" fmla="*/ 2 w 54"/>
              <a:gd name="T13" fmla="*/ 19 h 68"/>
              <a:gd name="T14" fmla="*/ 7 w 54"/>
              <a:gd name="T15" fmla="*/ 11 h 68"/>
              <a:gd name="T16" fmla="*/ 12 w 54"/>
              <a:gd name="T17" fmla="*/ 5 h 68"/>
              <a:gd name="T18" fmla="*/ 19 w 54"/>
              <a:gd name="T19" fmla="*/ 1 h 68"/>
              <a:gd name="T20" fmla="*/ 27 w 54"/>
              <a:gd name="T21" fmla="*/ 0 h 68"/>
              <a:gd name="T22" fmla="*/ 35 w 54"/>
              <a:gd name="T23" fmla="*/ 1 h 68"/>
              <a:gd name="T24" fmla="*/ 42 w 54"/>
              <a:gd name="T25" fmla="*/ 5 h 68"/>
              <a:gd name="T26" fmla="*/ 48 w 54"/>
              <a:gd name="T27" fmla="*/ 11 h 68"/>
              <a:gd name="T28" fmla="*/ 52 w 54"/>
              <a:gd name="T29" fmla="*/ 19 h 68"/>
              <a:gd name="T30" fmla="*/ 54 w 54"/>
              <a:gd name="T31" fmla="*/ 30 h 68"/>
              <a:gd name="T32" fmla="*/ 53 w 54"/>
              <a:gd name="T33" fmla="*/ 42 h 68"/>
              <a:gd name="T34" fmla="*/ 51 w 54"/>
              <a:gd name="T35" fmla="*/ 52 h 68"/>
              <a:gd name="T36" fmla="*/ 46 w 54"/>
              <a:gd name="T37" fmla="*/ 60 h 68"/>
              <a:gd name="T38" fmla="*/ 40 w 54"/>
              <a:gd name="T39" fmla="*/ 65 h 68"/>
              <a:gd name="T40" fmla="*/ 32 w 54"/>
              <a:gd name="T41" fmla="*/ 67 h 68"/>
              <a:gd name="T42" fmla="*/ 27 w 54"/>
              <a:gd name="T43" fmla="*/ 14 h 68"/>
              <a:gd name="T44" fmla="*/ 22 w 54"/>
              <a:gd name="T45" fmla="*/ 15 h 68"/>
              <a:gd name="T46" fmla="*/ 18 w 54"/>
              <a:gd name="T47" fmla="*/ 18 h 68"/>
              <a:gd name="T48" fmla="*/ 16 w 54"/>
              <a:gd name="T49" fmla="*/ 23 h 68"/>
              <a:gd name="T50" fmla="*/ 15 w 54"/>
              <a:gd name="T51" fmla="*/ 27 h 68"/>
              <a:gd name="T52" fmla="*/ 15 w 54"/>
              <a:gd name="T53" fmla="*/ 32 h 68"/>
              <a:gd name="T54" fmla="*/ 15 w 54"/>
              <a:gd name="T55" fmla="*/ 37 h 68"/>
              <a:gd name="T56" fmla="*/ 15 w 54"/>
              <a:gd name="T57" fmla="*/ 42 h 68"/>
              <a:gd name="T58" fmla="*/ 17 w 54"/>
              <a:gd name="T59" fmla="*/ 47 h 68"/>
              <a:gd name="T60" fmla="*/ 19 w 54"/>
              <a:gd name="T61" fmla="*/ 51 h 68"/>
              <a:gd name="T62" fmla="*/ 23 w 54"/>
              <a:gd name="T63" fmla="*/ 53 h 68"/>
              <a:gd name="T64" fmla="*/ 29 w 54"/>
              <a:gd name="T65" fmla="*/ 53 h 68"/>
              <a:gd name="T66" fmla="*/ 33 w 54"/>
              <a:gd name="T67" fmla="*/ 52 h 68"/>
              <a:gd name="T68" fmla="*/ 37 w 54"/>
              <a:gd name="T69" fmla="*/ 48 h 68"/>
              <a:gd name="T70" fmla="*/ 39 w 54"/>
              <a:gd name="T71" fmla="*/ 44 h 68"/>
              <a:gd name="T72" fmla="*/ 39 w 54"/>
              <a:gd name="T73" fmla="*/ 39 h 68"/>
              <a:gd name="T74" fmla="*/ 40 w 54"/>
              <a:gd name="T75" fmla="*/ 34 h 68"/>
              <a:gd name="T76" fmla="*/ 39 w 54"/>
              <a:gd name="T77" fmla="*/ 29 h 68"/>
              <a:gd name="T78" fmla="*/ 39 w 54"/>
              <a:gd name="T79" fmla="*/ 24 h 68"/>
              <a:gd name="T80" fmla="*/ 37 w 54"/>
              <a:gd name="T81" fmla="*/ 20 h 68"/>
              <a:gd name="T82" fmla="*/ 33 w 54"/>
              <a:gd name="T83" fmla="*/ 16 h 68"/>
              <a:gd name="T84" fmla="*/ 29 w 54"/>
              <a:gd name="T8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8">
                <a:moveTo>
                  <a:pt x="27" y="68"/>
                </a:moveTo>
                <a:lnTo>
                  <a:pt x="24" y="68"/>
                </a:lnTo>
                <a:lnTo>
                  <a:pt x="22" y="67"/>
                </a:lnTo>
                <a:lnTo>
                  <a:pt x="19" y="67"/>
                </a:lnTo>
                <a:lnTo>
                  <a:pt x="17" y="66"/>
                </a:lnTo>
                <a:lnTo>
                  <a:pt x="15" y="65"/>
                </a:lnTo>
                <a:lnTo>
                  <a:pt x="12" y="63"/>
                </a:lnTo>
                <a:lnTo>
                  <a:pt x="10" y="61"/>
                </a:lnTo>
                <a:lnTo>
                  <a:pt x="8" y="60"/>
                </a:lnTo>
                <a:lnTo>
                  <a:pt x="7" y="57"/>
                </a:lnTo>
                <a:lnTo>
                  <a:pt x="5" y="55"/>
                </a:lnTo>
                <a:lnTo>
                  <a:pt x="4" y="52"/>
                </a:lnTo>
                <a:lnTo>
                  <a:pt x="2" y="49"/>
                </a:lnTo>
                <a:lnTo>
                  <a:pt x="2" y="46"/>
                </a:lnTo>
                <a:lnTo>
                  <a:pt x="1" y="42"/>
                </a:lnTo>
                <a:lnTo>
                  <a:pt x="0" y="38"/>
                </a:lnTo>
                <a:lnTo>
                  <a:pt x="0" y="34"/>
                </a:lnTo>
                <a:lnTo>
                  <a:pt x="0" y="30"/>
                </a:lnTo>
                <a:lnTo>
                  <a:pt x="1" y="26"/>
                </a:lnTo>
                <a:lnTo>
                  <a:pt x="2" y="22"/>
                </a:lnTo>
                <a:lnTo>
                  <a:pt x="2" y="19"/>
                </a:lnTo>
                <a:lnTo>
                  <a:pt x="4" y="16"/>
                </a:lnTo>
                <a:lnTo>
                  <a:pt x="5" y="13"/>
                </a:lnTo>
                <a:lnTo>
                  <a:pt x="7" y="11"/>
                </a:lnTo>
                <a:lnTo>
                  <a:pt x="8" y="8"/>
                </a:lnTo>
                <a:lnTo>
                  <a:pt x="10" y="6"/>
                </a:lnTo>
                <a:lnTo>
                  <a:pt x="12" y="5"/>
                </a:lnTo>
                <a:lnTo>
                  <a:pt x="15" y="3"/>
                </a:lnTo>
                <a:lnTo>
                  <a:pt x="17" y="2"/>
                </a:lnTo>
                <a:lnTo>
                  <a:pt x="19" y="1"/>
                </a:lnTo>
                <a:lnTo>
                  <a:pt x="22" y="1"/>
                </a:lnTo>
                <a:lnTo>
                  <a:pt x="24" y="0"/>
                </a:lnTo>
                <a:lnTo>
                  <a:pt x="27" y="0"/>
                </a:lnTo>
                <a:lnTo>
                  <a:pt x="30" y="0"/>
                </a:lnTo>
                <a:lnTo>
                  <a:pt x="32" y="1"/>
                </a:lnTo>
                <a:lnTo>
                  <a:pt x="35" y="1"/>
                </a:lnTo>
                <a:lnTo>
                  <a:pt x="37" y="2"/>
                </a:lnTo>
                <a:lnTo>
                  <a:pt x="40" y="3"/>
                </a:lnTo>
                <a:lnTo>
                  <a:pt x="42" y="5"/>
                </a:lnTo>
                <a:lnTo>
                  <a:pt x="44" y="6"/>
                </a:lnTo>
                <a:lnTo>
                  <a:pt x="46" y="8"/>
                </a:lnTo>
                <a:lnTo>
                  <a:pt x="48" y="11"/>
                </a:lnTo>
                <a:lnTo>
                  <a:pt x="49" y="13"/>
                </a:lnTo>
                <a:lnTo>
                  <a:pt x="51" y="16"/>
                </a:lnTo>
                <a:lnTo>
                  <a:pt x="52" y="19"/>
                </a:lnTo>
                <a:lnTo>
                  <a:pt x="53" y="22"/>
                </a:lnTo>
                <a:lnTo>
                  <a:pt x="53" y="26"/>
                </a:lnTo>
                <a:lnTo>
                  <a:pt x="54" y="30"/>
                </a:lnTo>
                <a:lnTo>
                  <a:pt x="54" y="34"/>
                </a:lnTo>
                <a:lnTo>
                  <a:pt x="54" y="38"/>
                </a:lnTo>
                <a:lnTo>
                  <a:pt x="53" y="42"/>
                </a:lnTo>
                <a:lnTo>
                  <a:pt x="53" y="46"/>
                </a:lnTo>
                <a:lnTo>
                  <a:pt x="52" y="49"/>
                </a:lnTo>
                <a:lnTo>
                  <a:pt x="51" y="52"/>
                </a:lnTo>
                <a:lnTo>
                  <a:pt x="49" y="55"/>
                </a:lnTo>
                <a:lnTo>
                  <a:pt x="48" y="57"/>
                </a:lnTo>
                <a:lnTo>
                  <a:pt x="46" y="60"/>
                </a:lnTo>
                <a:lnTo>
                  <a:pt x="44" y="61"/>
                </a:lnTo>
                <a:lnTo>
                  <a:pt x="42" y="63"/>
                </a:lnTo>
                <a:lnTo>
                  <a:pt x="40" y="65"/>
                </a:lnTo>
                <a:lnTo>
                  <a:pt x="37" y="66"/>
                </a:lnTo>
                <a:lnTo>
                  <a:pt x="35" y="67"/>
                </a:lnTo>
                <a:lnTo>
                  <a:pt x="32" y="67"/>
                </a:lnTo>
                <a:lnTo>
                  <a:pt x="30" y="68"/>
                </a:lnTo>
                <a:lnTo>
                  <a:pt x="27" y="68"/>
                </a:lnTo>
                <a:close/>
                <a:moveTo>
                  <a:pt x="27" y="14"/>
                </a:moveTo>
                <a:lnTo>
                  <a:pt x="25" y="14"/>
                </a:lnTo>
                <a:lnTo>
                  <a:pt x="23" y="15"/>
                </a:lnTo>
                <a:lnTo>
                  <a:pt x="22" y="15"/>
                </a:lnTo>
                <a:lnTo>
                  <a:pt x="21" y="16"/>
                </a:lnTo>
                <a:lnTo>
                  <a:pt x="19" y="17"/>
                </a:lnTo>
                <a:lnTo>
                  <a:pt x="18" y="18"/>
                </a:lnTo>
                <a:lnTo>
                  <a:pt x="18" y="20"/>
                </a:lnTo>
                <a:lnTo>
                  <a:pt x="17" y="21"/>
                </a:lnTo>
                <a:lnTo>
                  <a:pt x="16" y="23"/>
                </a:lnTo>
                <a:lnTo>
                  <a:pt x="16" y="24"/>
                </a:lnTo>
                <a:lnTo>
                  <a:pt x="15" y="26"/>
                </a:lnTo>
                <a:lnTo>
                  <a:pt x="15" y="27"/>
                </a:lnTo>
                <a:lnTo>
                  <a:pt x="15" y="29"/>
                </a:lnTo>
                <a:lnTo>
                  <a:pt x="15" y="31"/>
                </a:lnTo>
                <a:lnTo>
                  <a:pt x="15" y="32"/>
                </a:lnTo>
                <a:lnTo>
                  <a:pt x="15" y="34"/>
                </a:lnTo>
                <a:lnTo>
                  <a:pt x="15" y="36"/>
                </a:lnTo>
                <a:lnTo>
                  <a:pt x="15" y="37"/>
                </a:lnTo>
                <a:lnTo>
                  <a:pt x="15" y="39"/>
                </a:lnTo>
                <a:lnTo>
                  <a:pt x="15" y="40"/>
                </a:lnTo>
                <a:lnTo>
                  <a:pt x="15" y="42"/>
                </a:lnTo>
                <a:lnTo>
                  <a:pt x="16" y="44"/>
                </a:lnTo>
                <a:lnTo>
                  <a:pt x="16" y="45"/>
                </a:lnTo>
                <a:lnTo>
                  <a:pt x="17" y="47"/>
                </a:lnTo>
                <a:lnTo>
                  <a:pt x="18" y="48"/>
                </a:lnTo>
                <a:lnTo>
                  <a:pt x="18" y="49"/>
                </a:lnTo>
                <a:lnTo>
                  <a:pt x="19" y="51"/>
                </a:lnTo>
                <a:lnTo>
                  <a:pt x="21" y="52"/>
                </a:lnTo>
                <a:lnTo>
                  <a:pt x="22" y="52"/>
                </a:lnTo>
                <a:lnTo>
                  <a:pt x="23" y="53"/>
                </a:lnTo>
                <a:lnTo>
                  <a:pt x="25" y="53"/>
                </a:lnTo>
                <a:lnTo>
                  <a:pt x="27" y="54"/>
                </a:lnTo>
                <a:lnTo>
                  <a:pt x="29" y="53"/>
                </a:lnTo>
                <a:lnTo>
                  <a:pt x="31" y="53"/>
                </a:lnTo>
                <a:lnTo>
                  <a:pt x="32" y="52"/>
                </a:lnTo>
                <a:lnTo>
                  <a:pt x="33" y="52"/>
                </a:lnTo>
                <a:lnTo>
                  <a:pt x="35" y="51"/>
                </a:lnTo>
                <a:lnTo>
                  <a:pt x="36" y="49"/>
                </a:lnTo>
                <a:lnTo>
                  <a:pt x="37" y="48"/>
                </a:lnTo>
                <a:lnTo>
                  <a:pt x="37" y="47"/>
                </a:lnTo>
                <a:lnTo>
                  <a:pt x="38" y="45"/>
                </a:lnTo>
                <a:lnTo>
                  <a:pt x="39" y="44"/>
                </a:lnTo>
                <a:lnTo>
                  <a:pt x="39" y="42"/>
                </a:lnTo>
                <a:lnTo>
                  <a:pt x="39" y="40"/>
                </a:lnTo>
                <a:lnTo>
                  <a:pt x="39" y="39"/>
                </a:lnTo>
                <a:lnTo>
                  <a:pt x="40" y="37"/>
                </a:lnTo>
                <a:lnTo>
                  <a:pt x="40" y="36"/>
                </a:lnTo>
                <a:lnTo>
                  <a:pt x="40" y="34"/>
                </a:lnTo>
                <a:lnTo>
                  <a:pt x="40" y="32"/>
                </a:lnTo>
                <a:lnTo>
                  <a:pt x="40" y="31"/>
                </a:lnTo>
                <a:lnTo>
                  <a:pt x="39" y="29"/>
                </a:lnTo>
                <a:lnTo>
                  <a:pt x="39" y="27"/>
                </a:lnTo>
                <a:lnTo>
                  <a:pt x="39" y="26"/>
                </a:lnTo>
                <a:lnTo>
                  <a:pt x="39" y="24"/>
                </a:lnTo>
                <a:lnTo>
                  <a:pt x="38" y="23"/>
                </a:lnTo>
                <a:lnTo>
                  <a:pt x="37" y="21"/>
                </a:lnTo>
                <a:lnTo>
                  <a:pt x="37" y="20"/>
                </a:lnTo>
                <a:lnTo>
                  <a:pt x="36" y="18"/>
                </a:lnTo>
                <a:lnTo>
                  <a:pt x="35" y="17"/>
                </a:lnTo>
                <a:lnTo>
                  <a:pt x="33" y="16"/>
                </a:lnTo>
                <a:lnTo>
                  <a:pt x="32" y="15"/>
                </a:lnTo>
                <a:lnTo>
                  <a:pt x="31" y="15"/>
                </a:lnTo>
                <a:lnTo>
                  <a:pt x="29" y="14"/>
                </a:lnTo>
                <a:lnTo>
                  <a:pt x="2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62" name="Freeform 258"/>
          <p:cNvSpPr>
            <a:spLocks/>
          </p:cNvSpPr>
          <p:nvPr/>
        </p:nvSpPr>
        <p:spPr bwMode="auto">
          <a:xfrm>
            <a:off x="1425575" y="3190875"/>
            <a:ext cx="74613" cy="104775"/>
          </a:xfrm>
          <a:custGeom>
            <a:avLst/>
            <a:gdLst>
              <a:gd name="T0" fmla="*/ 33 w 47"/>
              <a:gd name="T1" fmla="*/ 66 h 66"/>
              <a:gd name="T2" fmla="*/ 33 w 47"/>
              <a:gd name="T3" fmla="*/ 26 h 66"/>
              <a:gd name="T4" fmla="*/ 33 w 47"/>
              <a:gd name="T5" fmla="*/ 24 h 66"/>
              <a:gd name="T6" fmla="*/ 33 w 47"/>
              <a:gd name="T7" fmla="*/ 22 h 66"/>
              <a:gd name="T8" fmla="*/ 32 w 47"/>
              <a:gd name="T9" fmla="*/ 20 h 66"/>
              <a:gd name="T10" fmla="*/ 32 w 47"/>
              <a:gd name="T11" fmla="*/ 18 h 66"/>
              <a:gd name="T12" fmla="*/ 30 w 47"/>
              <a:gd name="T13" fmla="*/ 16 h 66"/>
              <a:gd name="T14" fmla="*/ 28 w 47"/>
              <a:gd name="T15" fmla="*/ 15 h 66"/>
              <a:gd name="T16" fmla="*/ 26 w 47"/>
              <a:gd name="T17" fmla="*/ 14 h 66"/>
              <a:gd name="T18" fmla="*/ 23 w 47"/>
              <a:gd name="T19" fmla="*/ 14 h 66"/>
              <a:gd name="T20" fmla="*/ 21 w 47"/>
              <a:gd name="T21" fmla="*/ 15 h 66"/>
              <a:gd name="T22" fmla="*/ 19 w 47"/>
              <a:gd name="T23" fmla="*/ 16 h 66"/>
              <a:gd name="T24" fmla="*/ 17 w 47"/>
              <a:gd name="T25" fmla="*/ 17 h 66"/>
              <a:gd name="T26" fmla="*/ 16 w 47"/>
              <a:gd name="T27" fmla="*/ 19 h 66"/>
              <a:gd name="T28" fmla="*/ 15 w 47"/>
              <a:gd name="T29" fmla="*/ 21 h 66"/>
              <a:gd name="T30" fmla="*/ 14 w 47"/>
              <a:gd name="T31" fmla="*/ 24 h 66"/>
              <a:gd name="T32" fmla="*/ 14 w 47"/>
              <a:gd name="T33" fmla="*/ 27 h 66"/>
              <a:gd name="T34" fmla="*/ 14 w 47"/>
              <a:gd name="T35" fmla="*/ 66 h 66"/>
              <a:gd name="T36" fmla="*/ 0 w 47"/>
              <a:gd name="T37" fmla="*/ 2 h 66"/>
              <a:gd name="T38" fmla="*/ 13 w 47"/>
              <a:gd name="T39" fmla="*/ 11 h 66"/>
              <a:gd name="T40" fmla="*/ 14 w 47"/>
              <a:gd name="T41" fmla="*/ 11 h 66"/>
              <a:gd name="T42" fmla="*/ 14 w 47"/>
              <a:gd name="T43" fmla="*/ 9 h 66"/>
              <a:gd name="T44" fmla="*/ 16 w 47"/>
              <a:gd name="T45" fmla="*/ 7 h 66"/>
              <a:gd name="T46" fmla="*/ 17 w 47"/>
              <a:gd name="T47" fmla="*/ 5 h 66"/>
              <a:gd name="T48" fmla="*/ 19 w 47"/>
              <a:gd name="T49" fmla="*/ 3 h 66"/>
              <a:gd name="T50" fmla="*/ 21 w 47"/>
              <a:gd name="T51" fmla="*/ 2 h 66"/>
              <a:gd name="T52" fmla="*/ 24 w 47"/>
              <a:gd name="T53" fmla="*/ 1 h 66"/>
              <a:gd name="T54" fmla="*/ 27 w 47"/>
              <a:gd name="T55" fmla="*/ 0 h 66"/>
              <a:gd name="T56" fmla="*/ 31 w 47"/>
              <a:gd name="T57" fmla="*/ 0 h 66"/>
              <a:gd name="T58" fmla="*/ 34 w 47"/>
              <a:gd name="T59" fmla="*/ 1 h 66"/>
              <a:gd name="T60" fmla="*/ 38 w 47"/>
              <a:gd name="T61" fmla="*/ 2 h 66"/>
              <a:gd name="T62" fmla="*/ 41 w 47"/>
              <a:gd name="T63" fmla="*/ 4 h 66"/>
              <a:gd name="T64" fmla="*/ 43 w 47"/>
              <a:gd name="T65" fmla="*/ 7 h 66"/>
              <a:gd name="T66" fmla="*/ 45 w 47"/>
              <a:gd name="T67" fmla="*/ 10 h 66"/>
              <a:gd name="T68" fmla="*/ 46 w 47"/>
              <a:gd name="T69" fmla="*/ 14 h 66"/>
              <a:gd name="T70" fmla="*/ 47 w 47"/>
              <a:gd name="T71" fmla="*/ 19 h 66"/>
              <a:gd name="T72" fmla="*/ 47 w 47"/>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66">
                <a:moveTo>
                  <a:pt x="47" y="66"/>
                </a:moveTo>
                <a:lnTo>
                  <a:pt x="33" y="66"/>
                </a:lnTo>
                <a:lnTo>
                  <a:pt x="33" y="27"/>
                </a:lnTo>
                <a:lnTo>
                  <a:pt x="33" y="26"/>
                </a:lnTo>
                <a:lnTo>
                  <a:pt x="33" y="25"/>
                </a:lnTo>
                <a:lnTo>
                  <a:pt x="33" y="24"/>
                </a:lnTo>
                <a:lnTo>
                  <a:pt x="33" y="23"/>
                </a:lnTo>
                <a:lnTo>
                  <a:pt x="33" y="22"/>
                </a:lnTo>
                <a:lnTo>
                  <a:pt x="33" y="21"/>
                </a:lnTo>
                <a:lnTo>
                  <a:pt x="32" y="20"/>
                </a:lnTo>
                <a:lnTo>
                  <a:pt x="32" y="19"/>
                </a:lnTo>
                <a:lnTo>
                  <a:pt x="32" y="18"/>
                </a:lnTo>
                <a:lnTo>
                  <a:pt x="31" y="17"/>
                </a:lnTo>
                <a:lnTo>
                  <a:pt x="30" y="16"/>
                </a:lnTo>
                <a:lnTo>
                  <a:pt x="29" y="16"/>
                </a:lnTo>
                <a:lnTo>
                  <a:pt x="28" y="15"/>
                </a:lnTo>
                <a:lnTo>
                  <a:pt x="27" y="15"/>
                </a:lnTo>
                <a:lnTo>
                  <a:pt x="26" y="14"/>
                </a:lnTo>
                <a:lnTo>
                  <a:pt x="24" y="14"/>
                </a:lnTo>
                <a:lnTo>
                  <a:pt x="23" y="14"/>
                </a:lnTo>
                <a:lnTo>
                  <a:pt x="22" y="15"/>
                </a:lnTo>
                <a:lnTo>
                  <a:pt x="21" y="15"/>
                </a:lnTo>
                <a:lnTo>
                  <a:pt x="20" y="15"/>
                </a:lnTo>
                <a:lnTo>
                  <a:pt x="19" y="16"/>
                </a:lnTo>
                <a:lnTo>
                  <a:pt x="18" y="16"/>
                </a:lnTo>
                <a:lnTo>
                  <a:pt x="17" y="17"/>
                </a:lnTo>
                <a:lnTo>
                  <a:pt x="17" y="18"/>
                </a:lnTo>
                <a:lnTo>
                  <a:pt x="16" y="19"/>
                </a:lnTo>
                <a:lnTo>
                  <a:pt x="15" y="20"/>
                </a:lnTo>
                <a:lnTo>
                  <a:pt x="15" y="21"/>
                </a:lnTo>
                <a:lnTo>
                  <a:pt x="14" y="23"/>
                </a:lnTo>
                <a:lnTo>
                  <a:pt x="14" y="24"/>
                </a:lnTo>
                <a:lnTo>
                  <a:pt x="14" y="26"/>
                </a:lnTo>
                <a:lnTo>
                  <a:pt x="14" y="27"/>
                </a:lnTo>
                <a:lnTo>
                  <a:pt x="14" y="29"/>
                </a:lnTo>
                <a:lnTo>
                  <a:pt x="14" y="66"/>
                </a:lnTo>
                <a:lnTo>
                  <a:pt x="0" y="66"/>
                </a:lnTo>
                <a:lnTo>
                  <a:pt x="0" y="2"/>
                </a:lnTo>
                <a:lnTo>
                  <a:pt x="13" y="2"/>
                </a:lnTo>
                <a:lnTo>
                  <a:pt x="13" y="11"/>
                </a:lnTo>
                <a:lnTo>
                  <a:pt x="13" y="11"/>
                </a:lnTo>
                <a:lnTo>
                  <a:pt x="14" y="11"/>
                </a:lnTo>
                <a:lnTo>
                  <a:pt x="14" y="10"/>
                </a:lnTo>
                <a:lnTo>
                  <a:pt x="14" y="9"/>
                </a:lnTo>
                <a:lnTo>
                  <a:pt x="15" y="8"/>
                </a:lnTo>
                <a:lnTo>
                  <a:pt x="16" y="7"/>
                </a:lnTo>
                <a:lnTo>
                  <a:pt x="16" y="6"/>
                </a:lnTo>
                <a:lnTo>
                  <a:pt x="17" y="5"/>
                </a:lnTo>
                <a:lnTo>
                  <a:pt x="18" y="4"/>
                </a:lnTo>
                <a:lnTo>
                  <a:pt x="19" y="3"/>
                </a:lnTo>
                <a:lnTo>
                  <a:pt x="20" y="3"/>
                </a:lnTo>
                <a:lnTo>
                  <a:pt x="21" y="2"/>
                </a:lnTo>
                <a:lnTo>
                  <a:pt x="22" y="1"/>
                </a:lnTo>
                <a:lnTo>
                  <a:pt x="24" y="1"/>
                </a:lnTo>
                <a:lnTo>
                  <a:pt x="25" y="0"/>
                </a:lnTo>
                <a:lnTo>
                  <a:pt x="27" y="0"/>
                </a:lnTo>
                <a:lnTo>
                  <a:pt x="29" y="0"/>
                </a:lnTo>
                <a:lnTo>
                  <a:pt x="31" y="0"/>
                </a:lnTo>
                <a:lnTo>
                  <a:pt x="32" y="0"/>
                </a:lnTo>
                <a:lnTo>
                  <a:pt x="34" y="1"/>
                </a:lnTo>
                <a:lnTo>
                  <a:pt x="36" y="1"/>
                </a:lnTo>
                <a:lnTo>
                  <a:pt x="38" y="2"/>
                </a:lnTo>
                <a:lnTo>
                  <a:pt x="39" y="3"/>
                </a:lnTo>
                <a:lnTo>
                  <a:pt x="41" y="4"/>
                </a:lnTo>
                <a:lnTo>
                  <a:pt x="42" y="5"/>
                </a:lnTo>
                <a:lnTo>
                  <a:pt x="43" y="7"/>
                </a:lnTo>
                <a:lnTo>
                  <a:pt x="44" y="9"/>
                </a:lnTo>
                <a:lnTo>
                  <a:pt x="45" y="10"/>
                </a:lnTo>
                <a:lnTo>
                  <a:pt x="46" y="12"/>
                </a:lnTo>
                <a:lnTo>
                  <a:pt x="46" y="14"/>
                </a:lnTo>
                <a:lnTo>
                  <a:pt x="47" y="17"/>
                </a:lnTo>
                <a:lnTo>
                  <a:pt x="47" y="19"/>
                </a:lnTo>
                <a:lnTo>
                  <a:pt x="47" y="22"/>
                </a:lnTo>
                <a:lnTo>
                  <a:pt x="4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63" name="Freeform 259"/>
          <p:cNvSpPr>
            <a:spLocks/>
          </p:cNvSpPr>
          <p:nvPr/>
        </p:nvSpPr>
        <p:spPr bwMode="auto">
          <a:xfrm>
            <a:off x="1512888" y="3165475"/>
            <a:ext cx="46037" cy="131763"/>
          </a:xfrm>
          <a:custGeom>
            <a:avLst/>
            <a:gdLst>
              <a:gd name="T0" fmla="*/ 29 w 29"/>
              <a:gd name="T1" fmla="*/ 18 h 83"/>
              <a:gd name="T2" fmla="*/ 21 w 29"/>
              <a:gd name="T3" fmla="*/ 30 h 83"/>
              <a:gd name="T4" fmla="*/ 21 w 29"/>
              <a:gd name="T5" fmla="*/ 65 h 83"/>
              <a:gd name="T6" fmla="*/ 21 w 29"/>
              <a:gd name="T7" fmla="*/ 67 h 83"/>
              <a:gd name="T8" fmla="*/ 21 w 29"/>
              <a:gd name="T9" fmla="*/ 68 h 83"/>
              <a:gd name="T10" fmla="*/ 21 w 29"/>
              <a:gd name="T11" fmla="*/ 68 h 83"/>
              <a:gd name="T12" fmla="*/ 22 w 29"/>
              <a:gd name="T13" fmla="*/ 69 h 83"/>
              <a:gd name="T14" fmla="*/ 22 w 29"/>
              <a:gd name="T15" fmla="*/ 70 h 83"/>
              <a:gd name="T16" fmla="*/ 24 w 29"/>
              <a:gd name="T17" fmla="*/ 70 h 83"/>
              <a:gd name="T18" fmla="*/ 25 w 29"/>
              <a:gd name="T19" fmla="*/ 70 h 83"/>
              <a:gd name="T20" fmla="*/ 26 w 29"/>
              <a:gd name="T21" fmla="*/ 70 h 83"/>
              <a:gd name="T22" fmla="*/ 27 w 29"/>
              <a:gd name="T23" fmla="*/ 70 h 83"/>
              <a:gd name="T24" fmla="*/ 27 w 29"/>
              <a:gd name="T25" fmla="*/ 70 h 83"/>
              <a:gd name="T26" fmla="*/ 27 w 29"/>
              <a:gd name="T27" fmla="*/ 70 h 83"/>
              <a:gd name="T28" fmla="*/ 28 w 29"/>
              <a:gd name="T29" fmla="*/ 70 h 83"/>
              <a:gd name="T30" fmla="*/ 28 w 29"/>
              <a:gd name="T31" fmla="*/ 70 h 83"/>
              <a:gd name="T32" fmla="*/ 28 w 29"/>
              <a:gd name="T33" fmla="*/ 70 h 83"/>
              <a:gd name="T34" fmla="*/ 29 w 29"/>
              <a:gd name="T35" fmla="*/ 70 h 83"/>
              <a:gd name="T36" fmla="*/ 29 w 29"/>
              <a:gd name="T37" fmla="*/ 83 h 83"/>
              <a:gd name="T38" fmla="*/ 28 w 29"/>
              <a:gd name="T39" fmla="*/ 83 h 83"/>
              <a:gd name="T40" fmla="*/ 27 w 29"/>
              <a:gd name="T41" fmla="*/ 83 h 83"/>
              <a:gd name="T42" fmla="*/ 27 w 29"/>
              <a:gd name="T43" fmla="*/ 83 h 83"/>
              <a:gd name="T44" fmla="*/ 26 w 29"/>
              <a:gd name="T45" fmla="*/ 83 h 83"/>
              <a:gd name="T46" fmla="*/ 25 w 29"/>
              <a:gd name="T47" fmla="*/ 83 h 83"/>
              <a:gd name="T48" fmla="*/ 24 w 29"/>
              <a:gd name="T49" fmla="*/ 83 h 83"/>
              <a:gd name="T50" fmla="*/ 23 w 29"/>
              <a:gd name="T51" fmla="*/ 83 h 83"/>
              <a:gd name="T52" fmla="*/ 23 w 29"/>
              <a:gd name="T53" fmla="*/ 83 h 83"/>
              <a:gd name="T54" fmla="*/ 19 w 29"/>
              <a:gd name="T55" fmla="*/ 83 h 83"/>
              <a:gd name="T56" fmla="*/ 15 w 29"/>
              <a:gd name="T57" fmla="*/ 82 h 83"/>
              <a:gd name="T58" fmla="*/ 12 w 29"/>
              <a:gd name="T59" fmla="*/ 81 h 83"/>
              <a:gd name="T60" fmla="*/ 10 w 29"/>
              <a:gd name="T61" fmla="*/ 80 h 83"/>
              <a:gd name="T62" fmla="*/ 8 w 29"/>
              <a:gd name="T63" fmla="*/ 78 h 83"/>
              <a:gd name="T64" fmla="*/ 7 w 29"/>
              <a:gd name="T65" fmla="*/ 76 h 83"/>
              <a:gd name="T66" fmla="*/ 7 w 29"/>
              <a:gd name="T67" fmla="*/ 73 h 83"/>
              <a:gd name="T68" fmla="*/ 7 w 29"/>
              <a:gd name="T69" fmla="*/ 70 h 83"/>
              <a:gd name="T70" fmla="*/ 7 w 29"/>
              <a:gd name="T71" fmla="*/ 30 h 83"/>
              <a:gd name="T72" fmla="*/ 0 w 29"/>
              <a:gd name="T73" fmla="*/ 18 h 83"/>
              <a:gd name="T74" fmla="*/ 7 w 29"/>
              <a:gd name="T75" fmla="*/ 0 h 83"/>
              <a:gd name="T76" fmla="*/ 21 w 29"/>
              <a:gd name="T77" fmla="*/ 1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83">
                <a:moveTo>
                  <a:pt x="21" y="18"/>
                </a:moveTo>
                <a:lnTo>
                  <a:pt x="29" y="18"/>
                </a:lnTo>
                <a:lnTo>
                  <a:pt x="29" y="30"/>
                </a:lnTo>
                <a:lnTo>
                  <a:pt x="21" y="30"/>
                </a:lnTo>
                <a:lnTo>
                  <a:pt x="21" y="65"/>
                </a:lnTo>
                <a:lnTo>
                  <a:pt x="21" y="65"/>
                </a:lnTo>
                <a:lnTo>
                  <a:pt x="21" y="66"/>
                </a:lnTo>
                <a:lnTo>
                  <a:pt x="21" y="67"/>
                </a:lnTo>
                <a:lnTo>
                  <a:pt x="21" y="67"/>
                </a:lnTo>
                <a:lnTo>
                  <a:pt x="21" y="68"/>
                </a:lnTo>
                <a:lnTo>
                  <a:pt x="21" y="68"/>
                </a:lnTo>
                <a:lnTo>
                  <a:pt x="21" y="68"/>
                </a:lnTo>
                <a:lnTo>
                  <a:pt x="21" y="69"/>
                </a:lnTo>
                <a:lnTo>
                  <a:pt x="22" y="69"/>
                </a:lnTo>
                <a:lnTo>
                  <a:pt x="22" y="69"/>
                </a:lnTo>
                <a:lnTo>
                  <a:pt x="22" y="70"/>
                </a:lnTo>
                <a:lnTo>
                  <a:pt x="23" y="70"/>
                </a:lnTo>
                <a:lnTo>
                  <a:pt x="24" y="70"/>
                </a:lnTo>
                <a:lnTo>
                  <a:pt x="24" y="70"/>
                </a:lnTo>
                <a:lnTo>
                  <a:pt x="25" y="70"/>
                </a:lnTo>
                <a:lnTo>
                  <a:pt x="26" y="70"/>
                </a:lnTo>
                <a:lnTo>
                  <a:pt x="26" y="70"/>
                </a:lnTo>
                <a:lnTo>
                  <a:pt x="27" y="70"/>
                </a:lnTo>
                <a:lnTo>
                  <a:pt x="27" y="70"/>
                </a:lnTo>
                <a:lnTo>
                  <a:pt x="27" y="70"/>
                </a:lnTo>
                <a:lnTo>
                  <a:pt x="27" y="70"/>
                </a:lnTo>
                <a:lnTo>
                  <a:pt x="27" y="70"/>
                </a:lnTo>
                <a:lnTo>
                  <a:pt x="27" y="70"/>
                </a:lnTo>
                <a:lnTo>
                  <a:pt x="28" y="70"/>
                </a:lnTo>
                <a:lnTo>
                  <a:pt x="28" y="70"/>
                </a:lnTo>
                <a:lnTo>
                  <a:pt x="28" y="70"/>
                </a:lnTo>
                <a:lnTo>
                  <a:pt x="28" y="70"/>
                </a:lnTo>
                <a:lnTo>
                  <a:pt x="28" y="70"/>
                </a:lnTo>
                <a:lnTo>
                  <a:pt x="28" y="70"/>
                </a:lnTo>
                <a:lnTo>
                  <a:pt x="29" y="70"/>
                </a:lnTo>
                <a:lnTo>
                  <a:pt x="29" y="70"/>
                </a:lnTo>
                <a:lnTo>
                  <a:pt x="29" y="70"/>
                </a:lnTo>
                <a:lnTo>
                  <a:pt x="29" y="83"/>
                </a:lnTo>
                <a:lnTo>
                  <a:pt x="29" y="83"/>
                </a:lnTo>
                <a:lnTo>
                  <a:pt x="28" y="83"/>
                </a:lnTo>
                <a:lnTo>
                  <a:pt x="28" y="83"/>
                </a:lnTo>
                <a:lnTo>
                  <a:pt x="27" y="83"/>
                </a:lnTo>
                <a:lnTo>
                  <a:pt x="27" y="83"/>
                </a:lnTo>
                <a:lnTo>
                  <a:pt x="27" y="83"/>
                </a:lnTo>
                <a:lnTo>
                  <a:pt x="26" y="83"/>
                </a:lnTo>
                <a:lnTo>
                  <a:pt x="26" y="83"/>
                </a:lnTo>
                <a:lnTo>
                  <a:pt x="25" y="83"/>
                </a:lnTo>
                <a:lnTo>
                  <a:pt x="25" y="83"/>
                </a:lnTo>
                <a:lnTo>
                  <a:pt x="25" y="83"/>
                </a:lnTo>
                <a:lnTo>
                  <a:pt x="24" y="83"/>
                </a:lnTo>
                <a:lnTo>
                  <a:pt x="24" y="83"/>
                </a:lnTo>
                <a:lnTo>
                  <a:pt x="23" y="83"/>
                </a:lnTo>
                <a:lnTo>
                  <a:pt x="23" y="83"/>
                </a:lnTo>
                <a:lnTo>
                  <a:pt x="23" y="83"/>
                </a:lnTo>
                <a:lnTo>
                  <a:pt x="21" y="83"/>
                </a:lnTo>
                <a:lnTo>
                  <a:pt x="19" y="83"/>
                </a:lnTo>
                <a:lnTo>
                  <a:pt x="17" y="82"/>
                </a:lnTo>
                <a:lnTo>
                  <a:pt x="15" y="82"/>
                </a:lnTo>
                <a:lnTo>
                  <a:pt x="13" y="82"/>
                </a:lnTo>
                <a:lnTo>
                  <a:pt x="12" y="81"/>
                </a:lnTo>
                <a:lnTo>
                  <a:pt x="11" y="80"/>
                </a:lnTo>
                <a:lnTo>
                  <a:pt x="10" y="80"/>
                </a:lnTo>
                <a:lnTo>
                  <a:pt x="9" y="79"/>
                </a:lnTo>
                <a:lnTo>
                  <a:pt x="8" y="78"/>
                </a:lnTo>
                <a:lnTo>
                  <a:pt x="8" y="77"/>
                </a:lnTo>
                <a:lnTo>
                  <a:pt x="7" y="76"/>
                </a:lnTo>
                <a:lnTo>
                  <a:pt x="7" y="74"/>
                </a:lnTo>
                <a:lnTo>
                  <a:pt x="7" y="73"/>
                </a:lnTo>
                <a:lnTo>
                  <a:pt x="7" y="72"/>
                </a:lnTo>
                <a:lnTo>
                  <a:pt x="7" y="70"/>
                </a:lnTo>
                <a:lnTo>
                  <a:pt x="7" y="69"/>
                </a:lnTo>
                <a:lnTo>
                  <a:pt x="7" y="30"/>
                </a:lnTo>
                <a:lnTo>
                  <a:pt x="0" y="30"/>
                </a:lnTo>
                <a:lnTo>
                  <a:pt x="0" y="18"/>
                </a:lnTo>
                <a:lnTo>
                  <a:pt x="7" y="18"/>
                </a:lnTo>
                <a:lnTo>
                  <a:pt x="7" y="0"/>
                </a:lnTo>
                <a:lnTo>
                  <a:pt x="21" y="0"/>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64" name="Freeform 260"/>
          <p:cNvSpPr>
            <a:spLocks/>
          </p:cNvSpPr>
          <p:nvPr/>
        </p:nvSpPr>
        <p:spPr bwMode="auto">
          <a:xfrm>
            <a:off x="1573213" y="3190875"/>
            <a:ext cx="47625" cy="104775"/>
          </a:xfrm>
          <a:custGeom>
            <a:avLst/>
            <a:gdLst>
              <a:gd name="T0" fmla="*/ 13 w 30"/>
              <a:gd name="T1" fmla="*/ 2 h 66"/>
              <a:gd name="T2" fmla="*/ 13 w 30"/>
              <a:gd name="T3" fmla="*/ 13 h 66"/>
              <a:gd name="T4" fmla="*/ 14 w 30"/>
              <a:gd name="T5" fmla="*/ 11 h 66"/>
              <a:gd name="T6" fmla="*/ 15 w 30"/>
              <a:gd name="T7" fmla="*/ 8 h 66"/>
              <a:gd name="T8" fmla="*/ 17 w 30"/>
              <a:gd name="T9" fmla="*/ 6 h 66"/>
              <a:gd name="T10" fmla="*/ 18 w 30"/>
              <a:gd name="T11" fmla="*/ 4 h 66"/>
              <a:gd name="T12" fmla="*/ 20 w 30"/>
              <a:gd name="T13" fmla="*/ 2 h 66"/>
              <a:gd name="T14" fmla="*/ 22 w 30"/>
              <a:gd name="T15" fmla="*/ 1 h 66"/>
              <a:gd name="T16" fmla="*/ 25 w 30"/>
              <a:gd name="T17" fmla="*/ 0 h 66"/>
              <a:gd name="T18" fmla="*/ 28 w 30"/>
              <a:gd name="T19" fmla="*/ 0 h 66"/>
              <a:gd name="T20" fmla="*/ 28 w 30"/>
              <a:gd name="T21" fmla="*/ 0 h 66"/>
              <a:gd name="T22" fmla="*/ 28 w 30"/>
              <a:gd name="T23" fmla="*/ 0 h 66"/>
              <a:gd name="T24" fmla="*/ 28 w 30"/>
              <a:gd name="T25" fmla="*/ 0 h 66"/>
              <a:gd name="T26" fmla="*/ 29 w 30"/>
              <a:gd name="T27" fmla="*/ 0 h 66"/>
              <a:gd name="T28" fmla="*/ 29 w 30"/>
              <a:gd name="T29" fmla="*/ 0 h 66"/>
              <a:gd name="T30" fmla="*/ 29 w 30"/>
              <a:gd name="T31" fmla="*/ 0 h 66"/>
              <a:gd name="T32" fmla="*/ 30 w 30"/>
              <a:gd name="T33" fmla="*/ 0 h 66"/>
              <a:gd name="T34" fmla="*/ 30 w 30"/>
              <a:gd name="T35" fmla="*/ 0 h 66"/>
              <a:gd name="T36" fmla="*/ 30 w 30"/>
              <a:gd name="T37" fmla="*/ 17 h 66"/>
              <a:gd name="T38" fmla="*/ 29 w 30"/>
              <a:gd name="T39" fmla="*/ 17 h 66"/>
              <a:gd name="T40" fmla="*/ 29 w 30"/>
              <a:gd name="T41" fmla="*/ 17 h 66"/>
              <a:gd name="T42" fmla="*/ 28 w 30"/>
              <a:gd name="T43" fmla="*/ 17 h 66"/>
              <a:gd name="T44" fmla="*/ 28 w 30"/>
              <a:gd name="T45" fmla="*/ 17 h 66"/>
              <a:gd name="T46" fmla="*/ 27 w 30"/>
              <a:gd name="T47" fmla="*/ 17 h 66"/>
              <a:gd name="T48" fmla="*/ 27 w 30"/>
              <a:gd name="T49" fmla="*/ 17 h 66"/>
              <a:gd name="T50" fmla="*/ 26 w 30"/>
              <a:gd name="T51" fmla="*/ 17 h 66"/>
              <a:gd name="T52" fmla="*/ 24 w 30"/>
              <a:gd name="T53" fmla="*/ 17 h 66"/>
              <a:gd name="T54" fmla="*/ 21 w 30"/>
              <a:gd name="T55" fmla="*/ 18 h 66"/>
              <a:gd name="T56" fmla="*/ 19 w 30"/>
              <a:gd name="T57" fmla="*/ 19 h 66"/>
              <a:gd name="T58" fmla="*/ 17 w 30"/>
              <a:gd name="T59" fmla="*/ 21 h 66"/>
              <a:gd name="T60" fmla="*/ 15 w 30"/>
              <a:gd name="T61" fmla="*/ 23 h 66"/>
              <a:gd name="T62" fmla="*/ 14 w 30"/>
              <a:gd name="T63" fmla="*/ 26 h 66"/>
              <a:gd name="T64" fmla="*/ 14 w 30"/>
              <a:gd name="T65" fmla="*/ 29 h 66"/>
              <a:gd name="T66" fmla="*/ 14 w 30"/>
              <a:gd name="T67" fmla="*/ 31 h 66"/>
              <a:gd name="T68" fmla="*/ 14 w 30"/>
              <a:gd name="T69" fmla="*/ 66 h 66"/>
              <a:gd name="T70" fmla="*/ 0 w 30"/>
              <a:gd name="T71"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66">
                <a:moveTo>
                  <a:pt x="0" y="2"/>
                </a:moveTo>
                <a:lnTo>
                  <a:pt x="13" y="2"/>
                </a:lnTo>
                <a:lnTo>
                  <a:pt x="13" y="13"/>
                </a:lnTo>
                <a:lnTo>
                  <a:pt x="13" y="13"/>
                </a:lnTo>
                <a:lnTo>
                  <a:pt x="14" y="12"/>
                </a:lnTo>
                <a:lnTo>
                  <a:pt x="14" y="11"/>
                </a:lnTo>
                <a:lnTo>
                  <a:pt x="15" y="9"/>
                </a:lnTo>
                <a:lnTo>
                  <a:pt x="15" y="8"/>
                </a:lnTo>
                <a:lnTo>
                  <a:pt x="16" y="7"/>
                </a:lnTo>
                <a:lnTo>
                  <a:pt x="17" y="6"/>
                </a:lnTo>
                <a:lnTo>
                  <a:pt x="17" y="5"/>
                </a:lnTo>
                <a:lnTo>
                  <a:pt x="18" y="4"/>
                </a:lnTo>
                <a:lnTo>
                  <a:pt x="19" y="3"/>
                </a:lnTo>
                <a:lnTo>
                  <a:pt x="20" y="2"/>
                </a:lnTo>
                <a:lnTo>
                  <a:pt x="21" y="2"/>
                </a:lnTo>
                <a:lnTo>
                  <a:pt x="22" y="1"/>
                </a:lnTo>
                <a:lnTo>
                  <a:pt x="23" y="1"/>
                </a:lnTo>
                <a:lnTo>
                  <a:pt x="25" y="0"/>
                </a:lnTo>
                <a:lnTo>
                  <a:pt x="26" y="0"/>
                </a:lnTo>
                <a:lnTo>
                  <a:pt x="28" y="0"/>
                </a:lnTo>
                <a:lnTo>
                  <a:pt x="28" y="0"/>
                </a:lnTo>
                <a:lnTo>
                  <a:pt x="28" y="0"/>
                </a:lnTo>
                <a:lnTo>
                  <a:pt x="28" y="0"/>
                </a:lnTo>
                <a:lnTo>
                  <a:pt x="28" y="0"/>
                </a:lnTo>
                <a:lnTo>
                  <a:pt x="28" y="0"/>
                </a:lnTo>
                <a:lnTo>
                  <a:pt x="28" y="0"/>
                </a:lnTo>
                <a:lnTo>
                  <a:pt x="29" y="0"/>
                </a:lnTo>
                <a:lnTo>
                  <a:pt x="29" y="0"/>
                </a:lnTo>
                <a:lnTo>
                  <a:pt x="29" y="0"/>
                </a:lnTo>
                <a:lnTo>
                  <a:pt x="29" y="0"/>
                </a:lnTo>
                <a:lnTo>
                  <a:pt x="29" y="0"/>
                </a:lnTo>
                <a:lnTo>
                  <a:pt x="29" y="0"/>
                </a:lnTo>
                <a:lnTo>
                  <a:pt x="30" y="0"/>
                </a:lnTo>
                <a:lnTo>
                  <a:pt x="30" y="0"/>
                </a:lnTo>
                <a:lnTo>
                  <a:pt x="30" y="0"/>
                </a:lnTo>
                <a:lnTo>
                  <a:pt x="30" y="0"/>
                </a:lnTo>
                <a:lnTo>
                  <a:pt x="30" y="18"/>
                </a:lnTo>
                <a:lnTo>
                  <a:pt x="30" y="17"/>
                </a:lnTo>
                <a:lnTo>
                  <a:pt x="30" y="17"/>
                </a:lnTo>
                <a:lnTo>
                  <a:pt x="29" y="17"/>
                </a:lnTo>
                <a:lnTo>
                  <a:pt x="29" y="17"/>
                </a:lnTo>
                <a:lnTo>
                  <a:pt x="29" y="17"/>
                </a:lnTo>
                <a:lnTo>
                  <a:pt x="29" y="17"/>
                </a:lnTo>
                <a:lnTo>
                  <a:pt x="28" y="17"/>
                </a:lnTo>
                <a:lnTo>
                  <a:pt x="28" y="17"/>
                </a:lnTo>
                <a:lnTo>
                  <a:pt x="28" y="17"/>
                </a:lnTo>
                <a:lnTo>
                  <a:pt x="28" y="17"/>
                </a:lnTo>
                <a:lnTo>
                  <a:pt x="27" y="17"/>
                </a:lnTo>
                <a:lnTo>
                  <a:pt x="27" y="17"/>
                </a:lnTo>
                <a:lnTo>
                  <a:pt x="27" y="17"/>
                </a:lnTo>
                <a:lnTo>
                  <a:pt x="27" y="17"/>
                </a:lnTo>
                <a:lnTo>
                  <a:pt x="26" y="17"/>
                </a:lnTo>
                <a:lnTo>
                  <a:pt x="26" y="17"/>
                </a:lnTo>
                <a:lnTo>
                  <a:pt x="24" y="17"/>
                </a:lnTo>
                <a:lnTo>
                  <a:pt x="23" y="18"/>
                </a:lnTo>
                <a:lnTo>
                  <a:pt x="21" y="18"/>
                </a:lnTo>
                <a:lnTo>
                  <a:pt x="20" y="19"/>
                </a:lnTo>
                <a:lnTo>
                  <a:pt x="19" y="19"/>
                </a:lnTo>
                <a:lnTo>
                  <a:pt x="17" y="20"/>
                </a:lnTo>
                <a:lnTo>
                  <a:pt x="17" y="21"/>
                </a:lnTo>
                <a:lnTo>
                  <a:pt x="16" y="22"/>
                </a:lnTo>
                <a:lnTo>
                  <a:pt x="15" y="23"/>
                </a:lnTo>
                <a:lnTo>
                  <a:pt x="15" y="25"/>
                </a:lnTo>
                <a:lnTo>
                  <a:pt x="14" y="26"/>
                </a:lnTo>
                <a:lnTo>
                  <a:pt x="14" y="27"/>
                </a:lnTo>
                <a:lnTo>
                  <a:pt x="14" y="29"/>
                </a:lnTo>
                <a:lnTo>
                  <a:pt x="14" y="30"/>
                </a:lnTo>
                <a:lnTo>
                  <a:pt x="14" y="31"/>
                </a:lnTo>
                <a:lnTo>
                  <a:pt x="14" y="33"/>
                </a:lnTo>
                <a:lnTo>
                  <a:pt x="14" y="66"/>
                </a:lnTo>
                <a:lnTo>
                  <a:pt x="0" y="6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65" name="Freeform 261"/>
          <p:cNvSpPr>
            <a:spLocks noEditPoints="1"/>
          </p:cNvSpPr>
          <p:nvPr/>
        </p:nvSpPr>
        <p:spPr bwMode="auto">
          <a:xfrm>
            <a:off x="1628775" y="3190875"/>
            <a:ext cx="85725" cy="107950"/>
          </a:xfrm>
          <a:custGeom>
            <a:avLst/>
            <a:gdLst>
              <a:gd name="T0" fmla="*/ 22 w 54"/>
              <a:gd name="T1" fmla="*/ 67 h 68"/>
              <a:gd name="T2" fmla="*/ 15 w 54"/>
              <a:gd name="T3" fmla="*/ 65 h 68"/>
              <a:gd name="T4" fmla="*/ 8 w 54"/>
              <a:gd name="T5" fmla="*/ 60 h 68"/>
              <a:gd name="T6" fmla="*/ 4 w 54"/>
              <a:gd name="T7" fmla="*/ 52 h 68"/>
              <a:gd name="T8" fmla="*/ 1 w 54"/>
              <a:gd name="T9" fmla="*/ 42 h 68"/>
              <a:gd name="T10" fmla="*/ 0 w 54"/>
              <a:gd name="T11" fmla="*/ 30 h 68"/>
              <a:gd name="T12" fmla="*/ 2 w 54"/>
              <a:gd name="T13" fmla="*/ 19 h 68"/>
              <a:gd name="T14" fmla="*/ 7 w 54"/>
              <a:gd name="T15" fmla="*/ 11 h 68"/>
              <a:gd name="T16" fmla="*/ 12 w 54"/>
              <a:gd name="T17" fmla="*/ 5 h 68"/>
              <a:gd name="T18" fmla="*/ 19 w 54"/>
              <a:gd name="T19" fmla="*/ 1 h 68"/>
              <a:gd name="T20" fmla="*/ 27 w 54"/>
              <a:gd name="T21" fmla="*/ 0 h 68"/>
              <a:gd name="T22" fmla="*/ 35 w 54"/>
              <a:gd name="T23" fmla="*/ 1 h 68"/>
              <a:gd name="T24" fmla="*/ 42 w 54"/>
              <a:gd name="T25" fmla="*/ 5 h 68"/>
              <a:gd name="T26" fmla="*/ 48 w 54"/>
              <a:gd name="T27" fmla="*/ 11 h 68"/>
              <a:gd name="T28" fmla="*/ 52 w 54"/>
              <a:gd name="T29" fmla="*/ 19 h 68"/>
              <a:gd name="T30" fmla="*/ 54 w 54"/>
              <a:gd name="T31" fmla="*/ 30 h 68"/>
              <a:gd name="T32" fmla="*/ 53 w 54"/>
              <a:gd name="T33" fmla="*/ 42 h 68"/>
              <a:gd name="T34" fmla="*/ 50 w 54"/>
              <a:gd name="T35" fmla="*/ 52 h 68"/>
              <a:gd name="T36" fmla="*/ 46 w 54"/>
              <a:gd name="T37" fmla="*/ 60 h 68"/>
              <a:gd name="T38" fmla="*/ 40 w 54"/>
              <a:gd name="T39" fmla="*/ 65 h 68"/>
              <a:gd name="T40" fmla="*/ 32 w 54"/>
              <a:gd name="T41" fmla="*/ 67 h 68"/>
              <a:gd name="T42" fmla="*/ 27 w 54"/>
              <a:gd name="T43" fmla="*/ 14 h 68"/>
              <a:gd name="T44" fmla="*/ 22 w 54"/>
              <a:gd name="T45" fmla="*/ 15 h 68"/>
              <a:gd name="T46" fmla="*/ 18 w 54"/>
              <a:gd name="T47" fmla="*/ 18 h 68"/>
              <a:gd name="T48" fmla="*/ 16 w 54"/>
              <a:gd name="T49" fmla="*/ 23 h 68"/>
              <a:gd name="T50" fmla="*/ 15 w 54"/>
              <a:gd name="T51" fmla="*/ 27 h 68"/>
              <a:gd name="T52" fmla="*/ 14 w 54"/>
              <a:gd name="T53" fmla="*/ 32 h 68"/>
              <a:gd name="T54" fmla="*/ 14 w 54"/>
              <a:gd name="T55" fmla="*/ 37 h 68"/>
              <a:gd name="T56" fmla="*/ 15 w 54"/>
              <a:gd name="T57" fmla="*/ 42 h 68"/>
              <a:gd name="T58" fmla="*/ 17 w 54"/>
              <a:gd name="T59" fmla="*/ 47 h 68"/>
              <a:gd name="T60" fmla="*/ 19 w 54"/>
              <a:gd name="T61" fmla="*/ 51 h 68"/>
              <a:gd name="T62" fmla="*/ 23 w 54"/>
              <a:gd name="T63" fmla="*/ 53 h 68"/>
              <a:gd name="T64" fmla="*/ 29 w 54"/>
              <a:gd name="T65" fmla="*/ 53 h 68"/>
              <a:gd name="T66" fmla="*/ 34 w 54"/>
              <a:gd name="T67" fmla="*/ 52 h 68"/>
              <a:gd name="T68" fmla="*/ 37 w 54"/>
              <a:gd name="T69" fmla="*/ 48 h 68"/>
              <a:gd name="T70" fmla="*/ 38 w 54"/>
              <a:gd name="T71" fmla="*/ 44 h 68"/>
              <a:gd name="T72" fmla="*/ 39 w 54"/>
              <a:gd name="T73" fmla="*/ 39 h 68"/>
              <a:gd name="T74" fmla="*/ 40 w 54"/>
              <a:gd name="T75" fmla="*/ 34 h 68"/>
              <a:gd name="T76" fmla="*/ 39 w 54"/>
              <a:gd name="T77" fmla="*/ 29 h 68"/>
              <a:gd name="T78" fmla="*/ 38 w 54"/>
              <a:gd name="T79" fmla="*/ 24 h 68"/>
              <a:gd name="T80" fmla="*/ 37 w 54"/>
              <a:gd name="T81" fmla="*/ 20 h 68"/>
              <a:gd name="T82" fmla="*/ 34 w 54"/>
              <a:gd name="T83" fmla="*/ 16 h 68"/>
              <a:gd name="T84" fmla="*/ 29 w 54"/>
              <a:gd name="T8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8">
                <a:moveTo>
                  <a:pt x="27" y="68"/>
                </a:moveTo>
                <a:lnTo>
                  <a:pt x="24" y="68"/>
                </a:lnTo>
                <a:lnTo>
                  <a:pt x="22" y="67"/>
                </a:lnTo>
                <a:lnTo>
                  <a:pt x="19" y="67"/>
                </a:lnTo>
                <a:lnTo>
                  <a:pt x="17" y="66"/>
                </a:lnTo>
                <a:lnTo>
                  <a:pt x="15" y="65"/>
                </a:lnTo>
                <a:lnTo>
                  <a:pt x="12" y="63"/>
                </a:lnTo>
                <a:lnTo>
                  <a:pt x="10" y="61"/>
                </a:lnTo>
                <a:lnTo>
                  <a:pt x="8" y="60"/>
                </a:lnTo>
                <a:lnTo>
                  <a:pt x="7" y="57"/>
                </a:lnTo>
                <a:lnTo>
                  <a:pt x="5" y="55"/>
                </a:lnTo>
                <a:lnTo>
                  <a:pt x="4" y="52"/>
                </a:lnTo>
                <a:lnTo>
                  <a:pt x="2" y="49"/>
                </a:lnTo>
                <a:lnTo>
                  <a:pt x="1" y="46"/>
                </a:lnTo>
                <a:lnTo>
                  <a:pt x="1" y="42"/>
                </a:lnTo>
                <a:lnTo>
                  <a:pt x="0" y="38"/>
                </a:lnTo>
                <a:lnTo>
                  <a:pt x="0" y="34"/>
                </a:lnTo>
                <a:lnTo>
                  <a:pt x="0" y="30"/>
                </a:lnTo>
                <a:lnTo>
                  <a:pt x="1" y="26"/>
                </a:lnTo>
                <a:lnTo>
                  <a:pt x="1" y="22"/>
                </a:lnTo>
                <a:lnTo>
                  <a:pt x="2" y="19"/>
                </a:lnTo>
                <a:lnTo>
                  <a:pt x="4" y="16"/>
                </a:lnTo>
                <a:lnTo>
                  <a:pt x="5" y="13"/>
                </a:lnTo>
                <a:lnTo>
                  <a:pt x="7" y="11"/>
                </a:lnTo>
                <a:lnTo>
                  <a:pt x="8" y="8"/>
                </a:lnTo>
                <a:lnTo>
                  <a:pt x="10" y="6"/>
                </a:lnTo>
                <a:lnTo>
                  <a:pt x="12" y="5"/>
                </a:lnTo>
                <a:lnTo>
                  <a:pt x="15" y="3"/>
                </a:lnTo>
                <a:lnTo>
                  <a:pt x="17" y="2"/>
                </a:lnTo>
                <a:lnTo>
                  <a:pt x="19" y="1"/>
                </a:lnTo>
                <a:lnTo>
                  <a:pt x="22" y="1"/>
                </a:lnTo>
                <a:lnTo>
                  <a:pt x="24" y="0"/>
                </a:lnTo>
                <a:lnTo>
                  <a:pt x="27" y="0"/>
                </a:lnTo>
                <a:lnTo>
                  <a:pt x="30" y="0"/>
                </a:lnTo>
                <a:lnTo>
                  <a:pt x="32" y="1"/>
                </a:lnTo>
                <a:lnTo>
                  <a:pt x="35" y="1"/>
                </a:lnTo>
                <a:lnTo>
                  <a:pt x="37" y="2"/>
                </a:lnTo>
                <a:lnTo>
                  <a:pt x="40" y="3"/>
                </a:lnTo>
                <a:lnTo>
                  <a:pt x="42" y="5"/>
                </a:lnTo>
                <a:lnTo>
                  <a:pt x="44" y="6"/>
                </a:lnTo>
                <a:lnTo>
                  <a:pt x="46" y="8"/>
                </a:lnTo>
                <a:lnTo>
                  <a:pt x="48" y="11"/>
                </a:lnTo>
                <a:lnTo>
                  <a:pt x="49" y="13"/>
                </a:lnTo>
                <a:lnTo>
                  <a:pt x="50" y="16"/>
                </a:lnTo>
                <a:lnTo>
                  <a:pt x="52" y="19"/>
                </a:lnTo>
                <a:lnTo>
                  <a:pt x="53" y="22"/>
                </a:lnTo>
                <a:lnTo>
                  <a:pt x="53" y="26"/>
                </a:lnTo>
                <a:lnTo>
                  <a:pt x="54" y="30"/>
                </a:lnTo>
                <a:lnTo>
                  <a:pt x="54" y="34"/>
                </a:lnTo>
                <a:lnTo>
                  <a:pt x="54" y="38"/>
                </a:lnTo>
                <a:lnTo>
                  <a:pt x="53" y="42"/>
                </a:lnTo>
                <a:lnTo>
                  <a:pt x="53" y="46"/>
                </a:lnTo>
                <a:lnTo>
                  <a:pt x="52" y="49"/>
                </a:lnTo>
                <a:lnTo>
                  <a:pt x="50" y="52"/>
                </a:lnTo>
                <a:lnTo>
                  <a:pt x="49" y="55"/>
                </a:lnTo>
                <a:lnTo>
                  <a:pt x="48" y="57"/>
                </a:lnTo>
                <a:lnTo>
                  <a:pt x="46" y="60"/>
                </a:lnTo>
                <a:lnTo>
                  <a:pt x="44" y="61"/>
                </a:lnTo>
                <a:lnTo>
                  <a:pt x="42" y="63"/>
                </a:lnTo>
                <a:lnTo>
                  <a:pt x="40" y="65"/>
                </a:lnTo>
                <a:lnTo>
                  <a:pt x="37" y="66"/>
                </a:lnTo>
                <a:lnTo>
                  <a:pt x="35" y="67"/>
                </a:lnTo>
                <a:lnTo>
                  <a:pt x="32" y="67"/>
                </a:lnTo>
                <a:lnTo>
                  <a:pt x="30" y="68"/>
                </a:lnTo>
                <a:lnTo>
                  <a:pt x="27" y="68"/>
                </a:lnTo>
                <a:close/>
                <a:moveTo>
                  <a:pt x="27" y="14"/>
                </a:moveTo>
                <a:lnTo>
                  <a:pt x="25" y="14"/>
                </a:lnTo>
                <a:lnTo>
                  <a:pt x="23" y="15"/>
                </a:lnTo>
                <a:lnTo>
                  <a:pt x="22" y="15"/>
                </a:lnTo>
                <a:lnTo>
                  <a:pt x="21" y="16"/>
                </a:lnTo>
                <a:lnTo>
                  <a:pt x="19" y="17"/>
                </a:lnTo>
                <a:lnTo>
                  <a:pt x="18" y="18"/>
                </a:lnTo>
                <a:lnTo>
                  <a:pt x="17" y="20"/>
                </a:lnTo>
                <a:lnTo>
                  <a:pt x="17" y="21"/>
                </a:lnTo>
                <a:lnTo>
                  <a:pt x="16" y="23"/>
                </a:lnTo>
                <a:lnTo>
                  <a:pt x="16" y="24"/>
                </a:lnTo>
                <a:lnTo>
                  <a:pt x="15" y="26"/>
                </a:lnTo>
                <a:lnTo>
                  <a:pt x="15" y="27"/>
                </a:lnTo>
                <a:lnTo>
                  <a:pt x="15" y="29"/>
                </a:lnTo>
                <a:lnTo>
                  <a:pt x="14" y="31"/>
                </a:lnTo>
                <a:lnTo>
                  <a:pt x="14" y="32"/>
                </a:lnTo>
                <a:lnTo>
                  <a:pt x="14" y="34"/>
                </a:lnTo>
                <a:lnTo>
                  <a:pt x="14" y="36"/>
                </a:lnTo>
                <a:lnTo>
                  <a:pt x="14" y="37"/>
                </a:lnTo>
                <a:lnTo>
                  <a:pt x="15" y="39"/>
                </a:lnTo>
                <a:lnTo>
                  <a:pt x="15" y="40"/>
                </a:lnTo>
                <a:lnTo>
                  <a:pt x="15" y="42"/>
                </a:lnTo>
                <a:lnTo>
                  <a:pt x="16" y="44"/>
                </a:lnTo>
                <a:lnTo>
                  <a:pt x="16" y="45"/>
                </a:lnTo>
                <a:lnTo>
                  <a:pt x="17" y="47"/>
                </a:lnTo>
                <a:lnTo>
                  <a:pt x="17" y="48"/>
                </a:lnTo>
                <a:lnTo>
                  <a:pt x="18" y="49"/>
                </a:lnTo>
                <a:lnTo>
                  <a:pt x="19" y="51"/>
                </a:lnTo>
                <a:lnTo>
                  <a:pt x="21" y="52"/>
                </a:lnTo>
                <a:lnTo>
                  <a:pt x="22" y="52"/>
                </a:lnTo>
                <a:lnTo>
                  <a:pt x="23" y="53"/>
                </a:lnTo>
                <a:lnTo>
                  <a:pt x="25" y="53"/>
                </a:lnTo>
                <a:lnTo>
                  <a:pt x="27" y="54"/>
                </a:lnTo>
                <a:lnTo>
                  <a:pt x="29" y="53"/>
                </a:lnTo>
                <a:lnTo>
                  <a:pt x="31" y="53"/>
                </a:lnTo>
                <a:lnTo>
                  <a:pt x="32" y="52"/>
                </a:lnTo>
                <a:lnTo>
                  <a:pt x="34" y="52"/>
                </a:lnTo>
                <a:lnTo>
                  <a:pt x="35" y="51"/>
                </a:lnTo>
                <a:lnTo>
                  <a:pt x="36" y="49"/>
                </a:lnTo>
                <a:lnTo>
                  <a:pt x="37" y="48"/>
                </a:lnTo>
                <a:lnTo>
                  <a:pt x="37" y="47"/>
                </a:lnTo>
                <a:lnTo>
                  <a:pt x="38" y="45"/>
                </a:lnTo>
                <a:lnTo>
                  <a:pt x="38" y="44"/>
                </a:lnTo>
                <a:lnTo>
                  <a:pt x="39" y="42"/>
                </a:lnTo>
                <a:lnTo>
                  <a:pt x="39" y="40"/>
                </a:lnTo>
                <a:lnTo>
                  <a:pt x="39" y="39"/>
                </a:lnTo>
                <a:lnTo>
                  <a:pt x="40" y="37"/>
                </a:lnTo>
                <a:lnTo>
                  <a:pt x="40" y="36"/>
                </a:lnTo>
                <a:lnTo>
                  <a:pt x="40" y="34"/>
                </a:lnTo>
                <a:lnTo>
                  <a:pt x="40" y="32"/>
                </a:lnTo>
                <a:lnTo>
                  <a:pt x="40" y="31"/>
                </a:lnTo>
                <a:lnTo>
                  <a:pt x="39" y="29"/>
                </a:lnTo>
                <a:lnTo>
                  <a:pt x="39" y="27"/>
                </a:lnTo>
                <a:lnTo>
                  <a:pt x="39" y="26"/>
                </a:lnTo>
                <a:lnTo>
                  <a:pt x="38" y="24"/>
                </a:lnTo>
                <a:lnTo>
                  <a:pt x="38" y="23"/>
                </a:lnTo>
                <a:lnTo>
                  <a:pt x="37" y="21"/>
                </a:lnTo>
                <a:lnTo>
                  <a:pt x="37" y="20"/>
                </a:lnTo>
                <a:lnTo>
                  <a:pt x="36" y="18"/>
                </a:lnTo>
                <a:lnTo>
                  <a:pt x="35" y="17"/>
                </a:lnTo>
                <a:lnTo>
                  <a:pt x="34" y="16"/>
                </a:lnTo>
                <a:lnTo>
                  <a:pt x="32" y="15"/>
                </a:lnTo>
                <a:lnTo>
                  <a:pt x="31" y="15"/>
                </a:lnTo>
                <a:lnTo>
                  <a:pt x="29" y="14"/>
                </a:lnTo>
                <a:lnTo>
                  <a:pt x="2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66" name="Rectangle 262"/>
          <p:cNvSpPr>
            <a:spLocks noChangeArrowheads="1"/>
          </p:cNvSpPr>
          <p:nvPr/>
        </p:nvSpPr>
        <p:spPr bwMode="auto">
          <a:xfrm>
            <a:off x="1730375" y="3157538"/>
            <a:ext cx="22225" cy="138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66567" name="Freeform 263"/>
          <p:cNvSpPr>
            <a:spLocks noEditPoints="1"/>
          </p:cNvSpPr>
          <p:nvPr/>
        </p:nvSpPr>
        <p:spPr bwMode="auto">
          <a:xfrm>
            <a:off x="1809750" y="3157538"/>
            <a:ext cx="106363" cy="138112"/>
          </a:xfrm>
          <a:custGeom>
            <a:avLst/>
            <a:gdLst>
              <a:gd name="T0" fmla="*/ 16 w 67"/>
              <a:gd name="T1" fmla="*/ 87 h 87"/>
              <a:gd name="T2" fmla="*/ 0 w 67"/>
              <a:gd name="T3" fmla="*/ 87 h 87"/>
              <a:gd name="T4" fmla="*/ 25 w 67"/>
              <a:gd name="T5" fmla="*/ 0 h 87"/>
              <a:gd name="T6" fmla="*/ 42 w 67"/>
              <a:gd name="T7" fmla="*/ 0 h 87"/>
              <a:gd name="T8" fmla="*/ 67 w 67"/>
              <a:gd name="T9" fmla="*/ 87 h 87"/>
              <a:gd name="T10" fmla="*/ 51 w 67"/>
              <a:gd name="T11" fmla="*/ 87 h 87"/>
              <a:gd name="T12" fmla="*/ 47 w 67"/>
              <a:gd name="T13" fmla="*/ 69 h 87"/>
              <a:gd name="T14" fmla="*/ 21 w 67"/>
              <a:gd name="T15" fmla="*/ 69 h 87"/>
              <a:gd name="T16" fmla="*/ 16 w 67"/>
              <a:gd name="T17" fmla="*/ 87 h 87"/>
              <a:gd name="T18" fmla="*/ 24 w 67"/>
              <a:gd name="T19" fmla="*/ 54 h 87"/>
              <a:gd name="T20" fmla="*/ 43 w 67"/>
              <a:gd name="T21" fmla="*/ 54 h 87"/>
              <a:gd name="T22" fmla="*/ 34 w 67"/>
              <a:gd name="T23" fmla="*/ 20 h 87"/>
              <a:gd name="T24" fmla="*/ 34 w 67"/>
              <a:gd name="T25" fmla="*/ 20 h 87"/>
              <a:gd name="T26" fmla="*/ 24 w 67"/>
              <a:gd name="T27" fmla="*/ 5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7">
                <a:moveTo>
                  <a:pt x="16" y="87"/>
                </a:moveTo>
                <a:lnTo>
                  <a:pt x="0" y="87"/>
                </a:lnTo>
                <a:lnTo>
                  <a:pt x="25" y="0"/>
                </a:lnTo>
                <a:lnTo>
                  <a:pt x="42" y="0"/>
                </a:lnTo>
                <a:lnTo>
                  <a:pt x="67" y="87"/>
                </a:lnTo>
                <a:lnTo>
                  <a:pt x="51" y="87"/>
                </a:lnTo>
                <a:lnTo>
                  <a:pt x="47" y="69"/>
                </a:lnTo>
                <a:lnTo>
                  <a:pt x="21" y="69"/>
                </a:lnTo>
                <a:lnTo>
                  <a:pt x="16" y="87"/>
                </a:lnTo>
                <a:close/>
                <a:moveTo>
                  <a:pt x="24" y="54"/>
                </a:moveTo>
                <a:lnTo>
                  <a:pt x="43" y="54"/>
                </a:lnTo>
                <a:lnTo>
                  <a:pt x="34" y="20"/>
                </a:lnTo>
                <a:lnTo>
                  <a:pt x="34" y="20"/>
                </a:lnTo>
                <a:lnTo>
                  <a:pt x="24"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68" name="Freeform 264"/>
          <p:cNvSpPr>
            <a:spLocks/>
          </p:cNvSpPr>
          <p:nvPr/>
        </p:nvSpPr>
        <p:spPr bwMode="auto">
          <a:xfrm>
            <a:off x="1925638" y="3190875"/>
            <a:ext cx="76200" cy="107950"/>
          </a:xfrm>
          <a:custGeom>
            <a:avLst/>
            <a:gdLst>
              <a:gd name="T0" fmla="*/ 48 w 48"/>
              <a:gd name="T1" fmla="*/ 46 h 68"/>
              <a:gd name="T2" fmla="*/ 46 w 48"/>
              <a:gd name="T3" fmla="*/ 51 h 68"/>
              <a:gd name="T4" fmla="*/ 43 w 48"/>
              <a:gd name="T5" fmla="*/ 58 h 68"/>
              <a:gd name="T6" fmla="*/ 38 w 48"/>
              <a:gd name="T7" fmla="*/ 63 h 68"/>
              <a:gd name="T8" fmla="*/ 31 w 48"/>
              <a:gd name="T9" fmla="*/ 67 h 68"/>
              <a:gd name="T10" fmla="*/ 20 w 48"/>
              <a:gd name="T11" fmla="*/ 68 h 68"/>
              <a:gd name="T12" fmla="*/ 12 w 48"/>
              <a:gd name="T13" fmla="*/ 65 h 68"/>
              <a:gd name="T14" fmla="*/ 6 w 48"/>
              <a:gd name="T15" fmla="*/ 59 h 68"/>
              <a:gd name="T16" fmla="*/ 2 w 48"/>
              <a:gd name="T17" fmla="*/ 52 h 68"/>
              <a:gd name="T18" fmla="*/ 0 w 48"/>
              <a:gd name="T19" fmla="*/ 44 h 68"/>
              <a:gd name="T20" fmla="*/ 0 w 48"/>
              <a:gd name="T21" fmla="*/ 36 h 68"/>
              <a:gd name="T22" fmla="*/ 1 w 48"/>
              <a:gd name="T23" fmla="*/ 25 h 68"/>
              <a:gd name="T24" fmla="*/ 3 w 48"/>
              <a:gd name="T25" fmla="*/ 15 h 68"/>
              <a:gd name="T26" fmla="*/ 7 w 48"/>
              <a:gd name="T27" fmla="*/ 8 h 68"/>
              <a:gd name="T28" fmla="*/ 13 w 48"/>
              <a:gd name="T29" fmla="*/ 3 h 68"/>
              <a:gd name="T30" fmla="*/ 22 w 48"/>
              <a:gd name="T31" fmla="*/ 0 h 68"/>
              <a:gd name="T32" fmla="*/ 28 w 48"/>
              <a:gd name="T33" fmla="*/ 0 h 68"/>
              <a:gd name="T34" fmla="*/ 34 w 48"/>
              <a:gd name="T35" fmla="*/ 2 h 68"/>
              <a:gd name="T36" fmla="*/ 39 w 48"/>
              <a:gd name="T37" fmla="*/ 5 h 68"/>
              <a:gd name="T38" fmla="*/ 44 w 48"/>
              <a:gd name="T39" fmla="*/ 10 h 68"/>
              <a:gd name="T40" fmla="*/ 47 w 48"/>
              <a:gd name="T41" fmla="*/ 18 h 68"/>
              <a:gd name="T42" fmla="*/ 34 w 48"/>
              <a:gd name="T43" fmla="*/ 25 h 68"/>
              <a:gd name="T44" fmla="*/ 34 w 48"/>
              <a:gd name="T45" fmla="*/ 22 h 68"/>
              <a:gd name="T46" fmla="*/ 33 w 48"/>
              <a:gd name="T47" fmla="*/ 19 h 68"/>
              <a:gd name="T48" fmla="*/ 31 w 48"/>
              <a:gd name="T49" fmla="*/ 17 h 68"/>
              <a:gd name="T50" fmla="*/ 29 w 48"/>
              <a:gd name="T51" fmla="*/ 15 h 68"/>
              <a:gd name="T52" fmla="*/ 26 w 48"/>
              <a:gd name="T53" fmla="*/ 14 h 68"/>
              <a:gd name="T54" fmla="*/ 22 w 48"/>
              <a:gd name="T55" fmla="*/ 15 h 68"/>
              <a:gd name="T56" fmla="*/ 18 w 48"/>
              <a:gd name="T57" fmla="*/ 17 h 68"/>
              <a:gd name="T58" fmla="*/ 16 w 48"/>
              <a:gd name="T59" fmla="*/ 21 h 68"/>
              <a:gd name="T60" fmla="*/ 15 w 48"/>
              <a:gd name="T61" fmla="*/ 25 h 68"/>
              <a:gd name="T62" fmla="*/ 14 w 48"/>
              <a:gd name="T63" fmla="*/ 30 h 68"/>
              <a:gd name="T64" fmla="*/ 14 w 48"/>
              <a:gd name="T65" fmla="*/ 34 h 68"/>
              <a:gd name="T66" fmla="*/ 14 w 48"/>
              <a:gd name="T67" fmla="*/ 39 h 68"/>
              <a:gd name="T68" fmla="*/ 15 w 48"/>
              <a:gd name="T69" fmla="*/ 44 h 68"/>
              <a:gd name="T70" fmla="*/ 17 w 48"/>
              <a:gd name="T71" fmla="*/ 49 h 68"/>
              <a:gd name="T72" fmla="*/ 20 w 48"/>
              <a:gd name="T73" fmla="*/ 52 h 68"/>
              <a:gd name="T74" fmla="*/ 25 w 48"/>
              <a:gd name="T75" fmla="*/ 54 h 68"/>
              <a:gd name="T76" fmla="*/ 28 w 48"/>
              <a:gd name="T77" fmla="*/ 53 h 68"/>
              <a:gd name="T78" fmla="*/ 31 w 48"/>
              <a:gd name="T79" fmla="*/ 51 h 68"/>
              <a:gd name="T80" fmla="*/ 32 w 48"/>
              <a:gd name="T81" fmla="*/ 48 h 68"/>
              <a:gd name="T82" fmla="*/ 34 w 48"/>
              <a:gd name="T83" fmla="*/ 46 h 68"/>
              <a:gd name="T84" fmla="*/ 34 w 48"/>
              <a:gd name="T85" fmla="*/ 4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68">
                <a:moveTo>
                  <a:pt x="48" y="43"/>
                </a:moveTo>
                <a:lnTo>
                  <a:pt x="48" y="44"/>
                </a:lnTo>
                <a:lnTo>
                  <a:pt x="48" y="46"/>
                </a:lnTo>
                <a:lnTo>
                  <a:pt x="47" y="47"/>
                </a:lnTo>
                <a:lnTo>
                  <a:pt x="47" y="49"/>
                </a:lnTo>
                <a:lnTo>
                  <a:pt x="46" y="51"/>
                </a:lnTo>
                <a:lnTo>
                  <a:pt x="45" y="53"/>
                </a:lnTo>
                <a:lnTo>
                  <a:pt x="44" y="56"/>
                </a:lnTo>
                <a:lnTo>
                  <a:pt x="43" y="58"/>
                </a:lnTo>
                <a:lnTo>
                  <a:pt x="42" y="60"/>
                </a:lnTo>
                <a:lnTo>
                  <a:pt x="40" y="62"/>
                </a:lnTo>
                <a:lnTo>
                  <a:pt x="38" y="63"/>
                </a:lnTo>
                <a:lnTo>
                  <a:pt x="36" y="65"/>
                </a:lnTo>
                <a:lnTo>
                  <a:pt x="33" y="66"/>
                </a:lnTo>
                <a:lnTo>
                  <a:pt x="31" y="67"/>
                </a:lnTo>
                <a:lnTo>
                  <a:pt x="27" y="68"/>
                </a:lnTo>
                <a:lnTo>
                  <a:pt x="24" y="68"/>
                </a:lnTo>
                <a:lnTo>
                  <a:pt x="20" y="68"/>
                </a:lnTo>
                <a:lnTo>
                  <a:pt x="17" y="67"/>
                </a:lnTo>
                <a:lnTo>
                  <a:pt x="14" y="66"/>
                </a:lnTo>
                <a:lnTo>
                  <a:pt x="12" y="65"/>
                </a:lnTo>
                <a:lnTo>
                  <a:pt x="10" y="63"/>
                </a:lnTo>
                <a:lnTo>
                  <a:pt x="8" y="61"/>
                </a:lnTo>
                <a:lnTo>
                  <a:pt x="6" y="59"/>
                </a:lnTo>
                <a:lnTo>
                  <a:pt x="4" y="57"/>
                </a:lnTo>
                <a:lnTo>
                  <a:pt x="3" y="54"/>
                </a:lnTo>
                <a:lnTo>
                  <a:pt x="2" y="52"/>
                </a:lnTo>
                <a:lnTo>
                  <a:pt x="1" y="49"/>
                </a:lnTo>
                <a:lnTo>
                  <a:pt x="1" y="46"/>
                </a:lnTo>
                <a:lnTo>
                  <a:pt x="0" y="44"/>
                </a:lnTo>
                <a:lnTo>
                  <a:pt x="0" y="41"/>
                </a:lnTo>
                <a:lnTo>
                  <a:pt x="0" y="38"/>
                </a:lnTo>
                <a:lnTo>
                  <a:pt x="0" y="36"/>
                </a:lnTo>
                <a:lnTo>
                  <a:pt x="0" y="32"/>
                </a:lnTo>
                <a:lnTo>
                  <a:pt x="0" y="28"/>
                </a:lnTo>
                <a:lnTo>
                  <a:pt x="1" y="25"/>
                </a:lnTo>
                <a:lnTo>
                  <a:pt x="1" y="21"/>
                </a:lnTo>
                <a:lnTo>
                  <a:pt x="2" y="18"/>
                </a:lnTo>
                <a:lnTo>
                  <a:pt x="3" y="15"/>
                </a:lnTo>
                <a:lnTo>
                  <a:pt x="4" y="13"/>
                </a:lnTo>
                <a:lnTo>
                  <a:pt x="6" y="10"/>
                </a:lnTo>
                <a:lnTo>
                  <a:pt x="7" y="8"/>
                </a:lnTo>
                <a:lnTo>
                  <a:pt x="9" y="6"/>
                </a:lnTo>
                <a:lnTo>
                  <a:pt x="11" y="4"/>
                </a:lnTo>
                <a:lnTo>
                  <a:pt x="13" y="3"/>
                </a:lnTo>
                <a:lnTo>
                  <a:pt x="16" y="1"/>
                </a:lnTo>
                <a:lnTo>
                  <a:pt x="19" y="1"/>
                </a:lnTo>
                <a:lnTo>
                  <a:pt x="22" y="0"/>
                </a:lnTo>
                <a:lnTo>
                  <a:pt x="25" y="0"/>
                </a:lnTo>
                <a:lnTo>
                  <a:pt x="26" y="0"/>
                </a:lnTo>
                <a:lnTo>
                  <a:pt x="28" y="0"/>
                </a:lnTo>
                <a:lnTo>
                  <a:pt x="30" y="1"/>
                </a:lnTo>
                <a:lnTo>
                  <a:pt x="32" y="1"/>
                </a:lnTo>
                <a:lnTo>
                  <a:pt x="34" y="2"/>
                </a:lnTo>
                <a:lnTo>
                  <a:pt x="36" y="3"/>
                </a:lnTo>
                <a:lnTo>
                  <a:pt x="37" y="4"/>
                </a:lnTo>
                <a:lnTo>
                  <a:pt x="39" y="5"/>
                </a:lnTo>
                <a:lnTo>
                  <a:pt x="41" y="6"/>
                </a:lnTo>
                <a:lnTo>
                  <a:pt x="42" y="8"/>
                </a:lnTo>
                <a:lnTo>
                  <a:pt x="44" y="10"/>
                </a:lnTo>
                <a:lnTo>
                  <a:pt x="45" y="13"/>
                </a:lnTo>
                <a:lnTo>
                  <a:pt x="46" y="15"/>
                </a:lnTo>
                <a:lnTo>
                  <a:pt x="47" y="18"/>
                </a:lnTo>
                <a:lnTo>
                  <a:pt x="48" y="21"/>
                </a:lnTo>
                <a:lnTo>
                  <a:pt x="48" y="25"/>
                </a:lnTo>
                <a:lnTo>
                  <a:pt x="34" y="25"/>
                </a:lnTo>
                <a:lnTo>
                  <a:pt x="34" y="24"/>
                </a:lnTo>
                <a:lnTo>
                  <a:pt x="34" y="23"/>
                </a:lnTo>
                <a:lnTo>
                  <a:pt x="34" y="22"/>
                </a:lnTo>
                <a:lnTo>
                  <a:pt x="33" y="21"/>
                </a:lnTo>
                <a:lnTo>
                  <a:pt x="33" y="20"/>
                </a:lnTo>
                <a:lnTo>
                  <a:pt x="33" y="19"/>
                </a:lnTo>
                <a:lnTo>
                  <a:pt x="32" y="19"/>
                </a:lnTo>
                <a:lnTo>
                  <a:pt x="32" y="18"/>
                </a:lnTo>
                <a:lnTo>
                  <a:pt x="31" y="17"/>
                </a:lnTo>
                <a:lnTo>
                  <a:pt x="30" y="16"/>
                </a:lnTo>
                <a:lnTo>
                  <a:pt x="30" y="16"/>
                </a:lnTo>
                <a:lnTo>
                  <a:pt x="29" y="15"/>
                </a:lnTo>
                <a:lnTo>
                  <a:pt x="28" y="15"/>
                </a:lnTo>
                <a:lnTo>
                  <a:pt x="27" y="14"/>
                </a:lnTo>
                <a:lnTo>
                  <a:pt x="26" y="14"/>
                </a:lnTo>
                <a:lnTo>
                  <a:pt x="25" y="14"/>
                </a:lnTo>
                <a:lnTo>
                  <a:pt x="23" y="14"/>
                </a:lnTo>
                <a:lnTo>
                  <a:pt x="22" y="15"/>
                </a:lnTo>
                <a:lnTo>
                  <a:pt x="21" y="15"/>
                </a:lnTo>
                <a:lnTo>
                  <a:pt x="19" y="16"/>
                </a:lnTo>
                <a:lnTo>
                  <a:pt x="18" y="17"/>
                </a:lnTo>
                <a:lnTo>
                  <a:pt x="18" y="18"/>
                </a:lnTo>
                <a:lnTo>
                  <a:pt x="17" y="19"/>
                </a:lnTo>
                <a:lnTo>
                  <a:pt x="16" y="21"/>
                </a:lnTo>
                <a:lnTo>
                  <a:pt x="16" y="22"/>
                </a:lnTo>
                <a:lnTo>
                  <a:pt x="15" y="23"/>
                </a:lnTo>
                <a:lnTo>
                  <a:pt x="15" y="25"/>
                </a:lnTo>
                <a:lnTo>
                  <a:pt x="14" y="27"/>
                </a:lnTo>
                <a:lnTo>
                  <a:pt x="14" y="28"/>
                </a:lnTo>
                <a:lnTo>
                  <a:pt x="14" y="30"/>
                </a:lnTo>
                <a:lnTo>
                  <a:pt x="14" y="31"/>
                </a:lnTo>
                <a:lnTo>
                  <a:pt x="14" y="33"/>
                </a:lnTo>
                <a:lnTo>
                  <a:pt x="14" y="34"/>
                </a:lnTo>
                <a:lnTo>
                  <a:pt x="14" y="36"/>
                </a:lnTo>
                <a:lnTo>
                  <a:pt x="14" y="37"/>
                </a:lnTo>
                <a:lnTo>
                  <a:pt x="14" y="39"/>
                </a:lnTo>
                <a:lnTo>
                  <a:pt x="14" y="41"/>
                </a:lnTo>
                <a:lnTo>
                  <a:pt x="14" y="43"/>
                </a:lnTo>
                <a:lnTo>
                  <a:pt x="15" y="44"/>
                </a:lnTo>
                <a:lnTo>
                  <a:pt x="15" y="46"/>
                </a:lnTo>
                <a:lnTo>
                  <a:pt x="16" y="48"/>
                </a:lnTo>
                <a:lnTo>
                  <a:pt x="17" y="49"/>
                </a:lnTo>
                <a:lnTo>
                  <a:pt x="17" y="50"/>
                </a:lnTo>
                <a:lnTo>
                  <a:pt x="18" y="52"/>
                </a:lnTo>
                <a:lnTo>
                  <a:pt x="20" y="52"/>
                </a:lnTo>
                <a:lnTo>
                  <a:pt x="21" y="53"/>
                </a:lnTo>
                <a:lnTo>
                  <a:pt x="23" y="54"/>
                </a:lnTo>
                <a:lnTo>
                  <a:pt x="25" y="54"/>
                </a:lnTo>
                <a:lnTo>
                  <a:pt x="26" y="54"/>
                </a:lnTo>
                <a:lnTo>
                  <a:pt x="27" y="53"/>
                </a:lnTo>
                <a:lnTo>
                  <a:pt x="28" y="53"/>
                </a:lnTo>
                <a:lnTo>
                  <a:pt x="29" y="52"/>
                </a:lnTo>
                <a:lnTo>
                  <a:pt x="30" y="52"/>
                </a:lnTo>
                <a:lnTo>
                  <a:pt x="31" y="51"/>
                </a:lnTo>
                <a:lnTo>
                  <a:pt x="31" y="50"/>
                </a:lnTo>
                <a:lnTo>
                  <a:pt x="32" y="49"/>
                </a:lnTo>
                <a:lnTo>
                  <a:pt x="32" y="48"/>
                </a:lnTo>
                <a:lnTo>
                  <a:pt x="33" y="47"/>
                </a:lnTo>
                <a:lnTo>
                  <a:pt x="33" y="46"/>
                </a:lnTo>
                <a:lnTo>
                  <a:pt x="34" y="46"/>
                </a:lnTo>
                <a:lnTo>
                  <a:pt x="34" y="45"/>
                </a:lnTo>
                <a:lnTo>
                  <a:pt x="34" y="44"/>
                </a:lnTo>
                <a:lnTo>
                  <a:pt x="34" y="43"/>
                </a:lnTo>
                <a:lnTo>
                  <a:pt x="34" y="43"/>
                </a:lnTo>
                <a:lnTo>
                  <a:pt x="4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69" name="Freeform 265"/>
          <p:cNvSpPr>
            <a:spLocks/>
          </p:cNvSpPr>
          <p:nvPr/>
        </p:nvSpPr>
        <p:spPr bwMode="auto">
          <a:xfrm>
            <a:off x="2008188" y="3165475"/>
            <a:ext cx="47625" cy="131763"/>
          </a:xfrm>
          <a:custGeom>
            <a:avLst/>
            <a:gdLst>
              <a:gd name="T0" fmla="*/ 30 w 30"/>
              <a:gd name="T1" fmla="*/ 18 h 83"/>
              <a:gd name="T2" fmla="*/ 21 w 30"/>
              <a:gd name="T3" fmla="*/ 30 h 83"/>
              <a:gd name="T4" fmla="*/ 21 w 30"/>
              <a:gd name="T5" fmla="*/ 65 h 83"/>
              <a:gd name="T6" fmla="*/ 21 w 30"/>
              <a:gd name="T7" fmla="*/ 67 h 83"/>
              <a:gd name="T8" fmla="*/ 21 w 30"/>
              <a:gd name="T9" fmla="*/ 68 h 83"/>
              <a:gd name="T10" fmla="*/ 22 w 30"/>
              <a:gd name="T11" fmla="*/ 68 h 83"/>
              <a:gd name="T12" fmla="*/ 22 w 30"/>
              <a:gd name="T13" fmla="*/ 69 h 83"/>
              <a:gd name="T14" fmla="*/ 23 w 30"/>
              <a:gd name="T15" fmla="*/ 70 h 83"/>
              <a:gd name="T16" fmla="*/ 24 w 30"/>
              <a:gd name="T17" fmla="*/ 70 h 83"/>
              <a:gd name="T18" fmla="*/ 26 w 30"/>
              <a:gd name="T19" fmla="*/ 70 h 83"/>
              <a:gd name="T20" fmla="*/ 27 w 30"/>
              <a:gd name="T21" fmla="*/ 70 h 83"/>
              <a:gd name="T22" fmla="*/ 27 w 30"/>
              <a:gd name="T23" fmla="*/ 70 h 83"/>
              <a:gd name="T24" fmla="*/ 28 w 30"/>
              <a:gd name="T25" fmla="*/ 70 h 83"/>
              <a:gd name="T26" fmla="*/ 28 w 30"/>
              <a:gd name="T27" fmla="*/ 70 h 83"/>
              <a:gd name="T28" fmla="*/ 28 w 30"/>
              <a:gd name="T29" fmla="*/ 70 h 83"/>
              <a:gd name="T30" fmla="*/ 29 w 30"/>
              <a:gd name="T31" fmla="*/ 70 h 83"/>
              <a:gd name="T32" fmla="*/ 29 w 30"/>
              <a:gd name="T33" fmla="*/ 70 h 83"/>
              <a:gd name="T34" fmla="*/ 29 w 30"/>
              <a:gd name="T35" fmla="*/ 70 h 83"/>
              <a:gd name="T36" fmla="*/ 30 w 30"/>
              <a:gd name="T37" fmla="*/ 83 h 83"/>
              <a:gd name="T38" fmla="*/ 29 w 30"/>
              <a:gd name="T39" fmla="*/ 83 h 83"/>
              <a:gd name="T40" fmla="*/ 28 w 30"/>
              <a:gd name="T41" fmla="*/ 83 h 83"/>
              <a:gd name="T42" fmla="*/ 27 w 30"/>
              <a:gd name="T43" fmla="*/ 83 h 83"/>
              <a:gd name="T44" fmla="*/ 26 w 30"/>
              <a:gd name="T45" fmla="*/ 83 h 83"/>
              <a:gd name="T46" fmla="*/ 26 w 30"/>
              <a:gd name="T47" fmla="*/ 83 h 83"/>
              <a:gd name="T48" fmla="*/ 25 w 30"/>
              <a:gd name="T49" fmla="*/ 83 h 83"/>
              <a:gd name="T50" fmla="*/ 24 w 30"/>
              <a:gd name="T51" fmla="*/ 83 h 83"/>
              <a:gd name="T52" fmla="*/ 23 w 30"/>
              <a:gd name="T53" fmla="*/ 83 h 83"/>
              <a:gd name="T54" fmla="*/ 19 w 30"/>
              <a:gd name="T55" fmla="*/ 83 h 83"/>
              <a:gd name="T56" fmla="*/ 16 w 30"/>
              <a:gd name="T57" fmla="*/ 82 h 83"/>
              <a:gd name="T58" fmla="*/ 13 w 30"/>
              <a:gd name="T59" fmla="*/ 81 h 83"/>
              <a:gd name="T60" fmla="*/ 11 w 30"/>
              <a:gd name="T61" fmla="*/ 80 h 83"/>
              <a:gd name="T62" fmla="*/ 9 w 30"/>
              <a:gd name="T63" fmla="*/ 78 h 83"/>
              <a:gd name="T64" fmla="*/ 8 w 30"/>
              <a:gd name="T65" fmla="*/ 76 h 83"/>
              <a:gd name="T66" fmla="*/ 8 w 30"/>
              <a:gd name="T67" fmla="*/ 73 h 83"/>
              <a:gd name="T68" fmla="*/ 7 w 30"/>
              <a:gd name="T69" fmla="*/ 70 h 83"/>
              <a:gd name="T70" fmla="*/ 7 w 30"/>
              <a:gd name="T71" fmla="*/ 30 h 83"/>
              <a:gd name="T72" fmla="*/ 0 w 30"/>
              <a:gd name="T73" fmla="*/ 18 h 83"/>
              <a:gd name="T74" fmla="*/ 7 w 30"/>
              <a:gd name="T75" fmla="*/ 0 h 83"/>
              <a:gd name="T76" fmla="*/ 21 w 30"/>
              <a:gd name="T77" fmla="*/ 1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83">
                <a:moveTo>
                  <a:pt x="21" y="18"/>
                </a:moveTo>
                <a:lnTo>
                  <a:pt x="30" y="18"/>
                </a:lnTo>
                <a:lnTo>
                  <a:pt x="30" y="30"/>
                </a:lnTo>
                <a:lnTo>
                  <a:pt x="21" y="30"/>
                </a:lnTo>
                <a:lnTo>
                  <a:pt x="21" y="65"/>
                </a:lnTo>
                <a:lnTo>
                  <a:pt x="21" y="65"/>
                </a:lnTo>
                <a:lnTo>
                  <a:pt x="21" y="66"/>
                </a:lnTo>
                <a:lnTo>
                  <a:pt x="21" y="67"/>
                </a:lnTo>
                <a:lnTo>
                  <a:pt x="21" y="67"/>
                </a:lnTo>
                <a:lnTo>
                  <a:pt x="21" y="68"/>
                </a:lnTo>
                <a:lnTo>
                  <a:pt x="21" y="68"/>
                </a:lnTo>
                <a:lnTo>
                  <a:pt x="22" y="68"/>
                </a:lnTo>
                <a:lnTo>
                  <a:pt x="22" y="69"/>
                </a:lnTo>
                <a:lnTo>
                  <a:pt x="22" y="69"/>
                </a:lnTo>
                <a:lnTo>
                  <a:pt x="23" y="69"/>
                </a:lnTo>
                <a:lnTo>
                  <a:pt x="23" y="70"/>
                </a:lnTo>
                <a:lnTo>
                  <a:pt x="24" y="70"/>
                </a:lnTo>
                <a:lnTo>
                  <a:pt x="24" y="70"/>
                </a:lnTo>
                <a:lnTo>
                  <a:pt x="25" y="70"/>
                </a:lnTo>
                <a:lnTo>
                  <a:pt x="26" y="70"/>
                </a:lnTo>
                <a:lnTo>
                  <a:pt x="27" y="70"/>
                </a:lnTo>
                <a:lnTo>
                  <a:pt x="27" y="70"/>
                </a:lnTo>
                <a:lnTo>
                  <a:pt x="27" y="70"/>
                </a:lnTo>
                <a:lnTo>
                  <a:pt x="27" y="70"/>
                </a:lnTo>
                <a:lnTo>
                  <a:pt x="27" y="70"/>
                </a:lnTo>
                <a:lnTo>
                  <a:pt x="28" y="70"/>
                </a:lnTo>
                <a:lnTo>
                  <a:pt x="28" y="70"/>
                </a:lnTo>
                <a:lnTo>
                  <a:pt x="28" y="70"/>
                </a:lnTo>
                <a:lnTo>
                  <a:pt x="28" y="70"/>
                </a:lnTo>
                <a:lnTo>
                  <a:pt x="28" y="70"/>
                </a:lnTo>
                <a:lnTo>
                  <a:pt x="29" y="70"/>
                </a:lnTo>
                <a:lnTo>
                  <a:pt x="29" y="70"/>
                </a:lnTo>
                <a:lnTo>
                  <a:pt x="29" y="70"/>
                </a:lnTo>
                <a:lnTo>
                  <a:pt x="29" y="70"/>
                </a:lnTo>
                <a:lnTo>
                  <a:pt x="29" y="70"/>
                </a:lnTo>
                <a:lnTo>
                  <a:pt x="29" y="70"/>
                </a:lnTo>
                <a:lnTo>
                  <a:pt x="30" y="70"/>
                </a:lnTo>
                <a:lnTo>
                  <a:pt x="30" y="83"/>
                </a:lnTo>
                <a:lnTo>
                  <a:pt x="29" y="83"/>
                </a:lnTo>
                <a:lnTo>
                  <a:pt x="29" y="83"/>
                </a:lnTo>
                <a:lnTo>
                  <a:pt x="28" y="83"/>
                </a:lnTo>
                <a:lnTo>
                  <a:pt x="28" y="83"/>
                </a:lnTo>
                <a:lnTo>
                  <a:pt x="28" y="83"/>
                </a:lnTo>
                <a:lnTo>
                  <a:pt x="27" y="83"/>
                </a:lnTo>
                <a:lnTo>
                  <a:pt x="27" y="83"/>
                </a:lnTo>
                <a:lnTo>
                  <a:pt x="26" y="83"/>
                </a:lnTo>
                <a:lnTo>
                  <a:pt x="26" y="83"/>
                </a:lnTo>
                <a:lnTo>
                  <a:pt x="26" y="83"/>
                </a:lnTo>
                <a:lnTo>
                  <a:pt x="25" y="83"/>
                </a:lnTo>
                <a:lnTo>
                  <a:pt x="25" y="83"/>
                </a:lnTo>
                <a:lnTo>
                  <a:pt x="24" y="83"/>
                </a:lnTo>
                <a:lnTo>
                  <a:pt x="24" y="83"/>
                </a:lnTo>
                <a:lnTo>
                  <a:pt x="24" y="83"/>
                </a:lnTo>
                <a:lnTo>
                  <a:pt x="23" y="83"/>
                </a:lnTo>
                <a:lnTo>
                  <a:pt x="21" y="83"/>
                </a:lnTo>
                <a:lnTo>
                  <a:pt x="19" y="83"/>
                </a:lnTo>
                <a:lnTo>
                  <a:pt x="17" y="82"/>
                </a:lnTo>
                <a:lnTo>
                  <a:pt x="16" y="82"/>
                </a:lnTo>
                <a:lnTo>
                  <a:pt x="14" y="82"/>
                </a:lnTo>
                <a:lnTo>
                  <a:pt x="13" y="81"/>
                </a:lnTo>
                <a:lnTo>
                  <a:pt x="12" y="80"/>
                </a:lnTo>
                <a:lnTo>
                  <a:pt x="11" y="80"/>
                </a:lnTo>
                <a:lnTo>
                  <a:pt x="10" y="79"/>
                </a:lnTo>
                <a:lnTo>
                  <a:pt x="9" y="78"/>
                </a:lnTo>
                <a:lnTo>
                  <a:pt x="9" y="77"/>
                </a:lnTo>
                <a:lnTo>
                  <a:pt x="8" y="76"/>
                </a:lnTo>
                <a:lnTo>
                  <a:pt x="8" y="74"/>
                </a:lnTo>
                <a:lnTo>
                  <a:pt x="8" y="73"/>
                </a:lnTo>
                <a:lnTo>
                  <a:pt x="7" y="72"/>
                </a:lnTo>
                <a:lnTo>
                  <a:pt x="7" y="70"/>
                </a:lnTo>
                <a:lnTo>
                  <a:pt x="7" y="69"/>
                </a:lnTo>
                <a:lnTo>
                  <a:pt x="7" y="30"/>
                </a:lnTo>
                <a:lnTo>
                  <a:pt x="0" y="30"/>
                </a:lnTo>
                <a:lnTo>
                  <a:pt x="0" y="18"/>
                </a:lnTo>
                <a:lnTo>
                  <a:pt x="7" y="18"/>
                </a:lnTo>
                <a:lnTo>
                  <a:pt x="7" y="0"/>
                </a:lnTo>
                <a:lnTo>
                  <a:pt x="21" y="0"/>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70" name="Freeform 266"/>
          <p:cNvSpPr>
            <a:spLocks noEditPoints="1"/>
          </p:cNvSpPr>
          <p:nvPr/>
        </p:nvSpPr>
        <p:spPr bwMode="auto">
          <a:xfrm>
            <a:off x="2070100" y="3155950"/>
            <a:ext cx="22225" cy="139700"/>
          </a:xfrm>
          <a:custGeom>
            <a:avLst/>
            <a:gdLst>
              <a:gd name="T0" fmla="*/ 14 w 14"/>
              <a:gd name="T1" fmla="*/ 24 h 88"/>
              <a:gd name="T2" fmla="*/ 14 w 14"/>
              <a:gd name="T3" fmla="*/ 88 h 88"/>
              <a:gd name="T4" fmla="*/ 0 w 14"/>
              <a:gd name="T5" fmla="*/ 88 h 88"/>
              <a:gd name="T6" fmla="*/ 0 w 14"/>
              <a:gd name="T7" fmla="*/ 24 h 88"/>
              <a:gd name="T8" fmla="*/ 14 w 14"/>
              <a:gd name="T9" fmla="*/ 24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4"/>
                </a:moveTo>
                <a:lnTo>
                  <a:pt x="14" y="88"/>
                </a:lnTo>
                <a:lnTo>
                  <a:pt x="0" y="88"/>
                </a:lnTo>
                <a:lnTo>
                  <a:pt x="0" y="24"/>
                </a:lnTo>
                <a:lnTo>
                  <a:pt x="14" y="24"/>
                </a:lnTo>
                <a:close/>
                <a:moveTo>
                  <a:pt x="14" y="16"/>
                </a:moveTo>
                <a:lnTo>
                  <a:pt x="0" y="16"/>
                </a:lnTo>
                <a:lnTo>
                  <a:pt x="0" y="0"/>
                </a:lnTo>
                <a:lnTo>
                  <a:pt x="14" y="0"/>
                </a:lnTo>
                <a:lnTo>
                  <a:pt x="1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71" name="Freeform 267"/>
          <p:cNvSpPr>
            <a:spLocks/>
          </p:cNvSpPr>
          <p:nvPr/>
        </p:nvSpPr>
        <p:spPr bwMode="auto">
          <a:xfrm>
            <a:off x="2105025" y="3194050"/>
            <a:ext cx="82550" cy="101600"/>
          </a:xfrm>
          <a:custGeom>
            <a:avLst/>
            <a:gdLst>
              <a:gd name="T0" fmla="*/ 33 w 52"/>
              <a:gd name="T1" fmla="*/ 64 h 64"/>
              <a:gd name="T2" fmla="*/ 19 w 52"/>
              <a:gd name="T3" fmla="*/ 64 h 64"/>
              <a:gd name="T4" fmla="*/ 0 w 52"/>
              <a:gd name="T5" fmla="*/ 0 h 64"/>
              <a:gd name="T6" fmla="*/ 15 w 52"/>
              <a:gd name="T7" fmla="*/ 0 h 64"/>
              <a:gd name="T8" fmla="*/ 26 w 52"/>
              <a:gd name="T9" fmla="*/ 47 h 64"/>
              <a:gd name="T10" fmla="*/ 26 w 52"/>
              <a:gd name="T11" fmla="*/ 47 h 64"/>
              <a:gd name="T12" fmla="*/ 37 w 52"/>
              <a:gd name="T13" fmla="*/ 0 h 64"/>
              <a:gd name="T14" fmla="*/ 52 w 52"/>
              <a:gd name="T15" fmla="*/ 0 h 64"/>
              <a:gd name="T16" fmla="*/ 33 w 52"/>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4">
                <a:moveTo>
                  <a:pt x="33" y="64"/>
                </a:moveTo>
                <a:lnTo>
                  <a:pt x="19" y="64"/>
                </a:lnTo>
                <a:lnTo>
                  <a:pt x="0" y="0"/>
                </a:lnTo>
                <a:lnTo>
                  <a:pt x="15" y="0"/>
                </a:lnTo>
                <a:lnTo>
                  <a:pt x="26" y="47"/>
                </a:lnTo>
                <a:lnTo>
                  <a:pt x="26" y="47"/>
                </a:lnTo>
                <a:lnTo>
                  <a:pt x="37" y="0"/>
                </a:lnTo>
                <a:lnTo>
                  <a:pt x="52" y="0"/>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72" name="Freeform 268"/>
          <p:cNvSpPr>
            <a:spLocks noEditPoints="1"/>
          </p:cNvSpPr>
          <p:nvPr/>
        </p:nvSpPr>
        <p:spPr bwMode="auto">
          <a:xfrm>
            <a:off x="2200275" y="3155950"/>
            <a:ext cx="22225" cy="139700"/>
          </a:xfrm>
          <a:custGeom>
            <a:avLst/>
            <a:gdLst>
              <a:gd name="T0" fmla="*/ 14 w 14"/>
              <a:gd name="T1" fmla="*/ 24 h 88"/>
              <a:gd name="T2" fmla="*/ 14 w 14"/>
              <a:gd name="T3" fmla="*/ 88 h 88"/>
              <a:gd name="T4" fmla="*/ 0 w 14"/>
              <a:gd name="T5" fmla="*/ 88 h 88"/>
              <a:gd name="T6" fmla="*/ 0 w 14"/>
              <a:gd name="T7" fmla="*/ 24 h 88"/>
              <a:gd name="T8" fmla="*/ 14 w 14"/>
              <a:gd name="T9" fmla="*/ 24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4"/>
                </a:moveTo>
                <a:lnTo>
                  <a:pt x="14" y="88"/>
                </a:lnTo>
                <a:lnTo>
                  <a:pt x="0" y="88"/>
                </a:lnTo>
                <a:lnTo>
                  <a:pt x="0" y="24"/>
                </a:lnTo>
                <a:lnTo>
                  <a:pt x="14" y="24"/>
                </a:lnTo>
                <a:close/>
                <a:moveTo>
                  <a:pt x="14" y="16"/>
                </a:moveTo>
                <a:lnTo>
                  <a:pt x="0" y="16"/>
                </a:lnTo>
                <a:lnTo>
                  <a:pt x="0" y="0"/>
                </a:lnTo>
                <a:lnTo>
                  <a:pt x="14" y="0"/>
                </a:lnTo>
                <a:lnTo>
                  <a:pt x="1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73" name="Freeform 269"/>
          <p:cNvSpPr>
            <a:spLocks/>
          </p:cNvSpPr>
          <p:nvPr/>
        </p:nvSpPr>
        <p:spPr bwMode="auto">
          <a:xfrm>
            <a:off x="2235200" y="3165475"/>
            <a:ext cx="46038" cy="131763"/>
          </a:xfrm>
          <a:custGeom>
            <a:avLst/>
            <a:gdLst>
              <a:gd name="T0" fmla="*/ 29 w 29"/>
              <a:gd name="T1" fmla="*/ 18 h 83"/>
              <a:gd name="T2" fmla="*/ 21 w 29"/>
              <a:gd name="T3" fmla="*/ 30 h 83"/>
              <a:gd name="T4" fmla="*/ 21 w 29"/>
              <a:gd name="T5" fmla="*/ 65 h 83"/>
              <a:gd name="T6" fmla="*/ 21 w 29"/>
              <a:gd name="T7" fmla="*/ 67 h 83"/>
              <a:gd name="T8" fmla="*/ 21 w 29"/>
              <a:gd name="T9" fmla="*/ 68 h 83"/>
              <a:gd name="T10" fmla="*/ 21 w 29"/>
              <a:gd name="T11" fmla="*/ 68 h 83"/>
              <a:gd name="T12" fmla="*/ 22 w 29"/>
              <a:gd name="T13" fmla="*/ 69 h 83"/>
              <a:gd name="T14" fmla="*/ 23 w 29"/>
              <a:gd name="T15" fmla="*/ 70 h 83"/>
              <a:gd name="T16" fmla="*/ 24 w 29"/>
              <a:gd name="T17" fmla="*/ 70 h 83"/>
              <a:gd name="T18" fmla="*/ 26 w 29"/>
              <a:gd name="T19" fmla="*/ 70 h 83"/>
              <a:gd name="T20" fmla="*/ 27 w 29"/>
              <a:gd name="T21" fmla="*/ 70 h 83"/>
              <a:gd name="T22" fmla="*/ 27 w 29"/>
              <a:gd name="T23" fmla="*/ 70 h 83"/>
              <a:gd name="T24" fmla="*/ 27 w 29"/>
              <a:gd name="T25" fmla="*/ 70 h 83"/>
              <a:gd name="T26" fmla="*/ 28 w 29"/>
              <a:gd name="T27" fmla="*/ 70 h 83"/>
              <a:gd name="T28" fmla="*/ 28 w 29"/>
              <a:gd name="T29" fmla="*/ 70 h 83"/>
              <a:gd name="T30" fmla="*/ 28 w 29"/>
              <a:gd name="T31" fmla="*/ 70 h 83"/>
              <a:gd name="T32" fmla="*/ 29 w 29"/>
              <a:gd name="T33" fmla="*/ 70 h 83"/>
              <a:gd name="T34" fmla="*/ 29 w 29"/>
              <a:gd name="T35" fmla="*/ 70 h 83"/>
              <a:gd name="T36" fmla="*/ 29 w 29"/>
              <a:gd name="T37" fmla="*/ 83 h 83"/>
              <a:gd name="T38" fmla="*/ 29 w 29"/>
              <a:gd name="T39" fmla="*/ 83 h 83"/>
              <a:gd name="T40" fmla="*/ 28 w 29"/>
              <a:gd name="T41" fmla="*/ 83 h 83"/>
              <a:gd name="T42" fmla="*/ 27 w 29"/>
              <a:gd name="T43" fmla="*/ 83 h 83"/>
              <a:gd name="T44" fmla="*/ 26 w 29"/>
              <a:gd name="T45" fmla="*/ 83 h 83"/>
              <a:gd name="T46" fmla="*/ 25 w 29"/>
              <a:gd name="T47" fmla="*/ 83 h 83"/>
              <a:gd name="T48" fmla="*/ 24 w 29"/>
              <a:gd name="T49" fmla="*/ 83 h 83"/>
              <a:gd name="T50" fmla="*/ 24 w 29"/>
              <a:gd name="T51" fmla="*/ 83 h 83"/>
              <a:gd name="T52" fmla="*/ 23 w 29"/>
              <a:gd name="T53" fmla="*/ 83 h 83"/>
              <a:gd name="T54" fmla="*/ 19 w 29"/>
              <a:gd name="T55" fmla="*/ 83 h 83"/>
              <a:gd name="T56" fmla="*/ 15 w 29"/>
              <a:gd name="T57" fmla="*/ 82 h 83"/>
              <a:gd name="T58" fmla="*/ 12 w 29"/>
              <a:gd name="T59" fmla="*/ 81 h 83"/>
              <a:gd name="T60" fmla="*/ 10 w 29"/>
              <a:gd name="T61" fmla="*/ 80 h 83"/>
              <a:gd name="T62" fmla="*/ 9 w 29"/>
              <a:gd name="T63" fmla="*/ 78 h 83"/>
              <a:gd name="T64" fmla="*/ 8 w 29"/>
              <a:gd name="T65" fmla="*/ 76 h 83"/>
              <a:gd name="T66" fmla="*/ 7 w 29"/>
              <a:gd name="T67" fmla="*/ 73 h 83"/>
              <a:gd name="T68" fmla="*/ 7 w 29"/>
              <a:gd name="T69" fmla="*/ 70 h 83"/>
              <a:gd name="T70" fmla="*/ 7 w 29"/>
              <a:gd name="T71" fmla="*/ 30 h 83"/>
              <a:gd name="T72" fmla="*/ 0 w 29"/>
              <a:gd name="T73" fmla="*/ 18 h 83"/>
              <a:gd name="T74" fmla="*/ 7 w 29"/>
              <a:gd name="T75" fmla="*/ 0 h 83"/>
              <a:gd name="T76" fmla="*/ 21 w 29"/>
              <a:gd name="T77" fmla="*/ 1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83">
                <a:moveTo>
                  <a:pt x="21" y="18"/>
                </a:moveTo>
                <a:lnTo>
                  <a:pt x="29" y="18"/>
                </a:lnTo>
                <a:lnTo>
                  <a:pt x="29" y="30"/>
                </a:lnTo>
                <a:lnTo>
                  <a:pt x="21" y="30"/>
                </a:lnTo>
                <a:lnTo>
                  <a:pt x="21" y="65"/>
                </a:lnTo>
                <a:lnTo>
                  <a:pt x="21" y="65"/>
                </a:lnTo>
                <a:lnTo>
                  <a:pt x="21" y="66"/>
                </a:lnTo>
                <a:lnTo>
                  <a:pt x="21" y="67"/>
                </a:lnTo>
                <a:lnTo>
                  <a:pt x="21" y="67"/>
                </a:lnTo>
                <a:lnTo>
                  <a:pt x="21" y="68"/>
                </a:lnTo>
                <a:lnTo>
                  <a:pt x="21" y="68"/>
                </a:lnTo>
                <a:lnTo>
                  <a:pt x="21" y="68"/>
                </a:lnTo>
                <a:lnTo>
                  <a:pt x="22" y="69"/>
                </a:lnTo>
                <a:lnTo>
                  <a:pt x="22" y="69"/>
                </a:lnTo>
                <a:lnTo>
                  <a:pt x="22" y="69"/>
                </a:lnTo>
                <a:lnTo>
                  <a:pt x="23" y="70"/>
                </a:lnTo>
                <a:lnTo>
                  <a:pt x="23" y="70"/>
                </a:lnTo>
                <a:lnTo>
                  <a:pt x="24" y="70"/>
                </a:lnTo>
                <a:lnTo>
                  <a:pt x="25" y="70"/>
                </a:lnTo>
                <a:lnTo>
                  <a:pt x="26" y="70"/>
                </a:lnTo>
                <a:lnTo>
                  <a:pt x="27" y="70"/>
                </a:lnTo>
                <a:lnTo>
                  <a:pt x="27" y="70"/>
                </a:lnTo>
                <a:lnTo>
                  <a:pt x="27" y="70"/>
                </a:lnTo>
                <a:lnTo>
                  <a:pt x="27" y="70"/>
                </a:lnTo>
                <a:lnTo>
                  <a:pt x="27" y="70"/>
                </a:lnTo>
                <a:lnTo>
                  <a:pt x="27" y="70"/>
                </a:lnTo>
                <a:lnTo>
                  <a:pt x="28" y="70"/>
                </a:lnTo>
                <a:lnTo>
                  <a:pt x="28" y="70"/>
                </a:lnTo>
                <a:lnTo>
                  <a:pt x="28" y="70"/>
                </a:lnTo>
                <a:lnTo>
                  <a:pt x="28" y="70"/>
                </a:lnTo>
                <a:lnTo>
                  <a:pt x="28" y="70"/>
                </a:lnTo>
                <a:lnTo>
                  <a:pt x="28" y="70"/>
                </a:lnTo>
                <a:lnTo>
                  <a:pt x="29" y="70"/>
                </a:lnTo>
                <a:lnTo>
                  <a:pt x="29" y="70"/>
                </a:lnTo>
                <a:lnTo>
                  <a:pt x="29" y="70"/>
                </a:lnTo>
                <a:lnTo>
                  <a:pt x="29" y="70"/>
                </a:lnTo>
                <a:lnTo>
                  <a:pt x="29" y="70"/>
                </a:lnTo>
                <a:lnTo>
                  <a:pt x="29" y="83"/>
                </a:lnTo>
                <a:lnTo>
                  <a:pt x="29" y="83"/>
                </a:lnTo>
                <a:lnTo>
                  <a:pt x="29" y="83"/>
                </a:lnTo>
                <a:lnTo>
                  <a:pt x="28" y="83"/>
                </a:lnTo>
                <a:lnTo>
                  <a:pt x="28" y="83"/>
                </a:lnTo>
                <a:lnTo>
                  <a:pt x="27" y="83"/>
                </a:lnTo>
                <a:lnTo>
                  <a:pt x="27" y="83"/>
                </a:lnTo>
                <a:lnTo>
                  <a:pt x="26" y="83"/>
                </a:lnTo>
                <a:lnTo>
                  <a:pt x="26" y="83"/>
                </a:lnTo>
                <a:lnTo>
                  <a:pt x="26" y="83"/>
                </a:lnTo>
                <a:lnTo>
                  <a:pt x="25" y="83"/>
                </a:lnTo>
                <a:lnTo>
                  <a:pt x="25" y="83"/>
                </a:lnTo>
                <a:lnTo>
                  <a:pt x="24" y="83"/>
                </a:lnTo>
                <a:lnTo>
                  <a:pt x="24" y="83"/>
                </a:lnTo>
                <a:lnTo>
                  <a:pt x="24" y="83"/>
                </a:lnTo>
                <a:lnTo>
                  <a:pt x="23" y="83"/>
                </a:lnTo>
                <a:lnTo>
                  <a:pt x="23" y="83"/>
                </a:lnTo>
                <a:lnTo>
                  <a:pt x="21" y="83"/>
                </a:lnTo>
                <a:lnTo>
                  <a:pt x="19" y="83"/>
                </a:lnTo>
                <a:lnTo>
                  <a:pt x="17" y="82"/>
                </a:lnTo>
                <a:lnTo>
                  <a:pt x="15" y="82"/>
                </a:lnTo>
                <a:lnTo>
                  <a:pt x="14" y="82"/>
                </a:lnTo>
                <a:lnTo>
                  <a:pt x="12" y="81"/>
                </a:lnTo>
                <a:lnTo>
                  <a:pt x="11" y="80"/>
                </a:lnTo>
                <a:lnTo>
                  <a:pt x="10" y="80"/>
                </a:lnTo>
                <a:lnTo>
                  <a:pt x="9" y="79"/>
                </a:lnTo>
                <a:lnTo>
                  <a:pt x="9" y="78"/>
                </a:lnTo>
                <a:lnTo>
                  <a:pt x="8" y="77"/>
                </a:lnTo>
                <a:lnTo>
                  <a:pt x="8" y="76"/>
                </a:lnTo>
                <a:lnTo>
                  <a:pt x="7" y="74"/>
                </a:lnTo>
                <a:lnTo>
                  <a:pt x="7" y="73"/>
                </a:lnTo>
                <a:lnTo>
                  <a:pt x="7" y="72"/>
                </a:lnTo>
                <a:lnTo>
                  <a:pt x="7" y="70"/>
                </a:lnTo>
                <a:lnTo>
                  <a:pt x="7" y="69"/>
                </a:lnTo>
                <a:lnTo>
                  <a:pt x="7" y="30"/>
                </a:lnTo>
                <a:lnTo>
                  <a:pt x="0" y="30"/>
                </a:lnTo>
                <a:lnTo>
                  <a:pt x="0" y="18"/>
                </a:lnTo>
                <a:lnTo>
                  <a:pt x="7" y="18"/>
                </a:lnTo>
                <a:lnTo>
                  <a:pt x="7" y="0"/>
                </a:lnTo>
                <a:lnTo>
                  <a:pt x="21" y="0"/>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74" name="Freeform 270"/>
          <p:cNvSpPr>
            <a:spLocks noEditPoints="1"/>
          </p:cNvSpPr>
          <p:nvPr/>
        </p:nvSpPr>
        <p:spPr bwMode="auto">
          <a:xfrm>
            <a:off x="2297113" y="3155950"/>
            <a:ext cx="22225" cy="139700"/>
          </a:xfrm>
          <a:custGeom>
            <a:avLst/>
            <a:gdLst>
              <a:gd name="T0" fmla="*/ 14 w 14"/>
              <a:gd name="T1" fmla="*/ 24 h 88"/>
              <a:gd name="T2" fmla="*/ 14 w 14"/>
              <a:gd name="T3" fmla="*/ 88 h 88"/>
              <a:gd name="T4" fmla="*/ 0 w 14"/>
              <a:gd name="T5" fmla="*/ 88 h 88"/>
              <a:gd name="T6" fmla="*/ 0 w 14"/>
              <a:gd name="T7" fmla="*/ 24 h 88"/>
              <a:gd name="T8" fmla="*/ 14 w 14"/>
              <a:gd name="T9" fmla="*/ 24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4"/>
                </a:moveTo>
                <a:lnTo>
                  <a:pt x="14" y="88"/>
                </a:lnTo>
                <a:lnTo>
                  <a:pt x="0" y="88"/>
                </a:lnTo>
                <a:lnTo>
                  <a:pt x="0" y="24"/>
                </a:lnTo>
                <a:lnTo>
                  <a:pt x="14" y="24"/>
                </a:lnTo>
                <a:close/>
                <a:moveTo>
                  <a:pt x="14" y="16"/>
                </a:moveTo>
                <a:lnTo>
                  <a:pt x="0" y="16"/>
                </a:lnTo>
                <a:lnTo>
                  <a:pt x="0" y="0"/>
                </a:lnTo>
                <a:lnTo>
                  <a:pt x="14" y="0"/>
                </a:lnTo>
                <a:lnTo>
                  <a:pt x="1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75" name="Freeform 271"/>
          <p:cNvSpPr>
            <a:spLocks noEditPoints="1"/>
          </p:cNvSpPr>
          <p:nvPr/>
        </p:nvSpPr>
        <p:spPr bwMode="auto">
          <a:xfrm>
            <a:off x="2333625" y="3190875"/>
            <a:ext cx="77788" cy="107950"/>
          </a:xfrm>
          <a:custGeom>
            <a:avLst/>
            <a:gdLst>
              <a:gd name="T0" fmla="*/ 47 w 49"/>
              <a:gd name="T1" fmla="*/ 52 h 68"/>
              <a:gd name="T2" fmla="*/ 44 w 49"/>
              <a:gd name="T3" fmla="*/ 59 h 68"/>
              <a:gd name="T4" fmla="*/ 39 w 49"/>
              <a:gd name="T5" fmla="*/ 63 h 68"/>
              <a:gd name="T6" fmla="*/ 34 w 49"/>
              <a:gd name="T7" fmla="*/ 66 h 68"/>
              <a:gd name="T8" fmla="*/ 29 w 49"/>
              <a:gd name="T9" fmla="*/ 68 h 68"/>
              <a:gd name="T10" fmla="*/ 23 w 49"/>
              <a:gd name="T11" fmla="*/ 68 h 68"/>
              <a:gd name="T12" fmla="*/ 15 w 49"/>
              <a:gd name="T13" fmla="*/ 66 h 68"/>
              <a:gd name="T14" fmla="*/ 9 w 49"/>
              <a:gd name="T15" fmla="*/ 62 h 68"/>
              <a:gd name="T16" fmla="*/ 4 w 49"/>
              <a:gd name="T17" fmla="*/ 55 h 68"/>
              <a:gd name="T18" fmla="*/ 1 w 49"/>
              <a:gd name="T19" fmla="*/ 46 h 68"/>
              <a:gd name="T20" fmla="*/ 0 w 49"/>
              <a:gd name="T21" fmla="*/ 33 h 68"/>
              <a:gd name="T22" fmla="*/ 0 w 49"/>
              <a:gd name="T23" fmla="*/ 27 h 68"/>
              <a:gd name="T24" fmla="*/ 1 w 49"/>
              <a:gd name="T25" fmla="*/ 19 h 68"/>
              <a:gd name="T26" fmla="*/ 5 w 49"/>
              <a:gd name="T27" fmla="*/ 11 h 68"/>
              <a:gd name="T28" fmla="*/ 11 w 49"/>
              <a:gd name="T29" fmla="*/ 4 h 68"/>
              <a:gd name="T30" fmla="*/ 21 w 49"/>
              <a:gd name="T31" fmla="*/ 0 h 68"/>
              <a:gd name="T32" fmla="*/ 29 w 49"/>
              <a:gd name="T33" fmla="*/ 0 h 68"/>
              <a:gd name="T34" fmla="*/ 35 w 49"/>
              <a:gd name="T35" fmla="*/ 2 h 68"/>
              <a:gd name="T36" fmla="*/ 41 w 49"/>
              <a:gd name="T37" fmla="*/ 7 h 68"/>
              <a:gd name="T38" fmla="*/ 46 w 49"/>
              <a:gd name="T39" fmla="*/ 14 h 68"/>
              <a:gd name="T40" fmla="*/ 49 w 49"/>
              <a:gd name="T41" fmla="*/ 26 h 68"/>
              <a:gd name="T42" fmla="*/ 49 w 49"/>
              <a:gd name="T43" fmla="*/ 38 h 68"/>
              <a:gd name="T44" fmla="*/ 13 w 49"/>
              <a:gd name="T45" fmla="*/ 40 h 68"/>
              <a:gd name="T46" fmla="*/ 14 w 49"/>
              <a:gd name="T47" fmla="*/ 44 h 68"/>
              <a:gd name="T48" fmla="*/ 15 w 49"/>
              <a:gd name="T49" fmla="*/ 48 h 68"/>
              <a:gd name="T50" fmla="*/ 18 w 49"/>
              <a:gd name="T51" fmla="*/ 52 h 68"/>
              <a:gd name="T52" fmla="*/ 22 w 49"/>
              <a:gd name="T53" fmla="*/ 54 h 68"/>
              <a:gd name="T54" fmla="*/ 26 w 49"/>
              <a:gd name="T55" fmla="*/ 54 h 68"/>
              <a:gd name="T56" fmla="*/ 28 w 49"/>
              <a:gd name="T57" fmla="*/ 54 h 68"/>
              <a:gd name="T58" fmla="*/ 30 w 49"/>
              <a:gd name="T59" fmla="*/ 53 h 68"/>
              <a:gd name="T60" fmla="*/ 32 w 49"/>
              <a:gd name="T61" fmla="*/ 51 h 68"/>
              <a:gd name="T62" fmla="*/ 34 w 49"/>
              <a:gd name="T63" fmla="*/ 50 h 68"/>
              <a:gd name="T64" fmla="*/ 35 w 49"/>
              <a:gd name="T65" fmla="*/ 47 h 68"/>
              <a:gd name="T66" fmla="*/ 35 w 49"/>
              <a:gd name="T67" fmla="*/ 26 h 68"/>
              <a:gd name="T68" fmla="*/ 34 w 49"/>
              <a:gd name="T69" fmla="*/ 21 h 68"/>
              <a:gd name="T70" fmla="*/ 32 w 49"/>
              <a:gd name="T71" fmla="*/ 18 h 68"/>
              <a:gd name="T72" fmla="*/ 30 w 49"/>
              <a:gd name="T73" fmla="*/ 15 h 68"/>
              <a:gd name="T74" fmla="*/ 27 w 49"/>
              <a:gd name="T75" fmla="*/ 14 h 68"/>
              <a:gd name="T76" fmla="*/ 24 w 49"/>
              <a:gd name="T77" fmla="*/ 14 h 68"/>
              <a:gd name="T78" fmla="*/ 21 w 49"/>
              <a:gd name="T79" fmla="*/ 15 h 68"/>
              <a:gd name="T80" fmla="*/ 18 w 49"/>
              <a:gd name="T81" fmla="*/ 16 h 68"/>
              <a:gd name="T82" fmla="*/ 16 w 49"/>
              <a:gd name="T83" fmla="*/ 19 h 68"/>
              <a:gd name="T84" fmla="*/ 15 w 49"/>
              <a:gd name="T85" fmla="*/ 22 h 68"/>
              <a:gd name="T86" fmla="*/ 14 w 49"/>
              <a:gd name="T8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68">
                <a:moveTo>
                  <a:pt x="49" y="47"/>
                </a:moveTo>
                <a:lnTo>
                  <a:pt x="48" y="50"/>
                </a:lnTo>
                <a:lnTo>
                  <a:pt x="47" y="52"/>
                </a:lnTo>
                <a:lnTo>
                  <a:pt x="46" y="55"/>
                </a:lnTo>
                <a:lnTo>
                  <a:pt x="45" y="57"/>
                </a:lnTo>
                <a:lnTo>
                  <a:pt x="44" y="59"/>
                </a:lnTo>
                <a:lnTo>
                  <a:pt x="42" y="60"/>
                </a:lnTo>
                <a:lnTo>
                  <a:pt x="41" y="62"/>
                </a:lnTo>
                <a:lnTo>
                  <a:pt x="39" y="63"/>
                </a:lnTo>
                <a:lnTo>
                  <a:pt x="38" y="64"/>
                </a:lnTo>
                <a:lnTo>
                  <a:pt x="36" y="65"/>
                </a:lnTo>
                <a:lnTo>
                  <a:pt x="34" y="66"/>
                </a:lnTo>
                <a:lnTo>
                  <a:pt x="32" y="67"/>
                </a:lnTo>
                <a:lnTo>
                  <a:pt x="31" y="67"/>
                </a:lnTo>
                <a:lnTo>
                  <a:pt x="29" y="68"/>
                </a:lnTo>
                <a:lnTo>
                  <a:pt x="27" y="68"/>
                </a:lnTo>
                <a:lnTo>
                  <a:pt x="26" y="68"/>
                </a:lnTo>
                <a:lnTo>
                  <a:pt x="23" y="68"/>
                </a:lnTo>
                <a:lnTo>
                  <a:pt x="20" y="67"/>
                </a:lnTo>
                <a:lnTo>
                  <a:pt x="18" y="67"/>
                </a:lnTo>
                <a:lnTo>
                  <a:pt x="15" y="66"/>
                </a:lnTo>
                <a:lnTo>
                  <a:pt x="13" y="65"/>
                </a:lnTo>
                <a:lnTo>
                  <a:pt x="11" y="64"/>
                </a:lnTo>
                <a:lnTo>
                  <a:pt x="9" y="62"/>
                </a:lnTo>
                <a:lnTo>
                  <a:pt x="7" y="60"/>
                </a:lnTo>
                <a:lnTo>
                  <a:pt x="5" y="58"/>
                </a:lnTo>
                <a:lnTo>
                  <a:pt x="4" y="55"/>
                </a:lnTo>
                <a:lnTo>
                  <a:pt x="3" y="52"/>
                </a:lnTo>
                <a:lnTo>
                  <a:pt x="1" y="49"/>
                </a:lnTo>
                <a:lnTo>
                  <a:pt x="1" y="46"/>
                </a:lnTo>
                <a:lnTo>
                  <a:pt x="0" y="42"/>
                </a:lnTo>
                <a:lnTo>
                  <a:pt x="0" y="37"/>
                </a:lnTo>
                <a:lnTo>
                  <a:pt x="0" y="33"/>
                </a:lnTo>
                <a:lnTo>
                  <a:pt x="0" y="31"/>
                </a:lnTo>
                <a:lnTo>
                  <a:pt x="0" y="29"/>
                </a:lnTo>
                <a:lnTo>
                  <a:pt x="0" y="27"/>
                </a:lnTo>
                <a:lnTo>
                  <a:pt x="0" y="24"/>
                </a:lnTo>
                <a:lnTo>
                  <a:pt x="1" y="22"/>
                </a:lnTo>
                <a:lnTo>
                  <a:pt x="1" y="19"/>
                </a:lnTo>
                <a:lnTo>
                  <a:pt x="2" y="16"/>
                </a:lnTo>
                <a:lnTo>
                  <a:pt x="3" y="13"/>
                </a:lnTo>
                <a:lnTo>
                  <a:pt x="5" y="11"/>
                </a:lnTo>
                <a:lnTo>
                  <a:pt x="7" y="8"/>
                </a:lnTo>
                <a:lnTo>
                  <a:pt x="9" y="6"/>
                </a:lnTo>
                <a:lnTo>
                  <a:pt x="11" y="4"/>
                </a:lnTo>
                <a:lnTo>
                  <a:pt x="14" y="2"/>
                </a:lnTo>
                <a:lnTo>
                  <a:pt x="17" y="1"/>
                </a:lnTo>
                <a:lnTo>
                  <a:pt x="21" y="0"/>
                </a:lnTo>
                <a:lnTo>
                  <a:pt x="25" y="0"/>
                </a:lnTo>
                <a:lnTo>
                  <a:pt x="27" y="0"/>
                </a:lnTo>
                <a:lnTo>
                  <a:pt x="29" y="0"/>
                </a:lnTo>
                <a:lnTo>
                  <a:pt x="31" y="1"/>
                </a:lnTo>
                <a:lnTo>
                  <a:pt x="33" y="1"/>
                </a:lnTo>
                <a:lnTo>
                  <a:pt x="35" y="2"/>
                </a:lnTo>
                <a:lnTo>
                  <a:pt x="37" y="3"/>
                </a:lnTo>
                <a:lnTo>
                  <a:pt x="39" y="5"/>
                </a:lnTo>
                <a:lnTo>
                  <a:pt x="41" y="7"/>
                </a:lnTo>
                <a:lnTo>
                  <a:pt x="43" y="9"/>
                </a:lnTo>
                <a:lnTo>
                  <a:pt x="44" y="11"/>
                </a:lnTo>
                <a:lnTo>
                  <a:pt x="46" y="14"/>
                </a:lnTo>
                <a:lnTo>
                  <a:pt x="47" y="18"/>
                </a:lnTo>
                <a:lnTo>
                  <a:pt x="48" y="21"/>
                </a:lnTo>
                <a:lnTo>
                  <a:pt x="49" y="26"/>
                </a:lnTo>
                <a:lnTo>
                  <a:pt x="49" y="30"/>
                </a:lnTo>
                <a:lnTo>
                  <a:pt x="49" y="36"/>
                </a:lnTo>
                <a:lnTo>
                  <a:pt x="49" y="38"/>
                </a:lnTo>
                <a:lnTo>
                  <a:pt x="13" y="38"/>
                </a:lnTo>
                <a:lnTo>
                  <a:pt x="13" y="39"/>
                </a:lnTo>
                <a:lnTo>
                  <a:pt x="13" y="40"/>
                </a:lnTo>
                <a:lnTo>
                  <a:pt x="14" y="42"/>
                </a:lnTo>
                <a:lnTo>
                  <a:pt x="14" y="43"/>
                </a:lnTo>
                <a:lnTo>
                  <a:pt x="14" y="44"/>
                </a:lnTo>
                <a:lnTo>
                  <a:pt x="14" y="46"/>
                </a:lnTo>
                <a:lnTo>
                  <a:pt x="15" y="47"/>
                </a:lnTo>
                <a:lnTo>
                  <a:pt x="15" y="48"/>
                </a:lnTo>
                <a:lnTo>
                  <a:pt x="16" y="49"/>
                </a:lnTo>
                <a:lnTo>
                  <a:pt x="17" y="50"/>
                </a:lnTo>
                <a:lnTo>
                  <a:pt x="18" y="52"/>
                </a:lnTo>
                <a:lnTo>
                  <a:pt x="19" y="52"/>
                </a:lnTo>
                <a:lnTo>
                  <a:pt x="20" y="53"/>
                </a:lnTo>
                <a:lnTo>
                  <a:pt x="22" y="54"/>
                </a:lnTo>
                <a:lnTo>
                  <a:pt x="24" y="54"/>
                </a:lnTo>
                <a:lnTo>
                  <a:pt x="26" y="54"/>
                </a:lnTo>
                <a:lnTo>
                  <a:pt x="26" y="54"/>
                </a:lnTo>
                <a:lnTo>
                  <a:pt x="27" y="54"/>
                </a:lnTo>
                <a:lnTo>
                  <a:pt x="28" y="54"/>
                </a:lnTo>
                <a:lnTo>
                  <a:pt x="28" y="54"/>
                </a:lnTo>
                <a:lnTo>
                  <a:pt x="29" y="54"/>
                </a:lnTo>
                <a:lnTo>
                  <a:pt x="30" y="53"/>
                </a:lnTo>
                <a:lnTo>
                  <a:pt x="30" y="53"/>
                </a:lnTo>
                <a:lnTo>
                  <a:pt x="31" y="52"/>
                </a:lnTo>
                <a:lnTo>
                  <a:pt x="32" y="52"/>
                </a:lnTo>
                <a:lnTo>
                  <a:pt x="32" y="51"/>
                </a:lnTo>
                <a:lnTo>
                  <a:pt x="33" y="51"/>
                </a:lnTo>
                <a:lnTo>
                  <a:pt x="33" y="50"/>
                </a:lnTo>
                <a:lnTo>
                  <a:pt x="34" y="50"/>
                </a:lnTo>
                <a:lnTo>
                  <a:pt x="34" y="49"/>
                </a:lnTo>
                <a:lnTo>
                  <a:pt x="34" y="48"/>
                </a:lnTo>
                <a:lnTo>
                  <a:pt x="35" y="47"/>
                </a:lnTo>
                <a:lnTo>
                  <a:pt x="49" y="47"/>
                </a:lnTo>
                <a:close/>
                <a:moveTo>
                  <a:pt x="35" y="28"/>
                </a:moveTo>
                <a:lnTo>
                  <a:pt x="35" y="26"/>
                </a:lnTo>
                <a:lnTo>
                  <a:pt x="35" y="24"/>
                </a:lnTo>
                <a:lnTo>
                  <a:pt x="34" y="22"/>
                </a:lnTo>
                <a:lnTo>
                  <a:pt x="34" y="21"/>
                </a:lnTo>
                <a:lnTo>
                  <a:pt x="33" y="20"/>
                </a:lnTo>
                <a:lnTo>
                  <a:pt x="32" y="19"/>
                </a:lnTo>
                <a:lnTo>
                  <a:pt x="32" y="18"/>
                </a:lnTo>
                <a:lnTo>
                  <a:pt x="31" y="17"/>
                </a:lnTo>
                <a:lnTo>
                  <a:pt x="30" y="16"/>
                </a:lnTo>
                <a:lnTo>
                  <a:pt x="30" y="15"/>
                </a:lnTo>
                <a:lnTo>
                  <a:pt x="29" y="15"/>
                </a:lnTo>
                <a:lnTo>
                  <a:pt x="28" y="15"/>
                </a:lnTo>
                <a:lnTo>
                  <a:pt x="27" y="14"/>
                </a:lnTo>
                <a:lnTo>
                  <a:pt x="26" y="14"/>
                </a:lnTo>
                <a:lnTo>
                  <a:pt x="25" y="14"/>
                </a:lnTo>
                <a:lnTo>
                  <a:pt x="24" y="14"/>
                </a:lnTo>
                <a:lnTo>
                  <a:pt x="23" y="14"/>
                </a:lnTo>
                <a:lnTo>
                  <a:pt x="22" y="14"/>
                </a:lnTo>
                <a:lnTo>
                  <a:pt x="21" y="15"/>
                </a:lnTo>
                <a:lnTo>
                  <a:pt x="20" y="15"/>
                </a:lnTo>
                <a:lnTo>
                  <a:pt x="19" y="15"/>
                </a:lnTo>
                <a:lnTo>
                  <a:pt x="18" y="16"/>
                </a:lnTo>
                <a:lnTo>
                  <a:pt x="18" y="17"/>
                </a:lnTo>
                <a:lnTo>
                  <a:pt x="17" y="18"/>
                </a:lnTo>
                <a:lnTo>
                  <a:pt x="16" y="19"/>
                </a:lnTo>
                <a:lnTo>
                  <a:pt x="16" y="19"/>
                </a:lnTo>
                <a:lnTo>
                  <a:pt x="15" y="21"/>
                </a:lnTo>
                <a:lnTo>
                  <a:pt x="15" y="22"/>
                </a:lnTo>
                <a:lnTo>
                  <a:pt x="14" y="23"/>
                </a:lnTo>
                <a:lnTo>
                  <a:pt x="14" y="25"/>
                </a:lnTo>
                <a:lnTo>
                  <a:pt x="14" y="26"/>
                </a:lnTo>
                <a:lnTo>
                  <a:pt x="14" y="28"/>
                </a:lnTo>
                <a:lnTo>
                  <a:pt x="35"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76" name="Freeform 272"/>
          <p:cNvSpPr>
            <a:spLocks/>
          </p:cNvSpPr>
          <p:nvPr/>
        </p:nvSpPr>
        <p:spPr bwMode="auto">
          <a:xfrm>
            <a:off x="2420938" y="3190875"/>
            <a:ext cx="76200" cy="107950"/>
          </a:xfrm>
          <a:custGeom>
            <a:avLst/>
            <a:gdLst>
              <a:gd name="T0" fmla="*/ 33 w 48"/>
              <a:gd name="T1" fmla="*/ 20 h 68"/>
              <a:gd name="T2" fmla="*/ 32 w 48"/>
              <a:gd name="T3" fmla="*/ 18 h 68"/>
              <a:gd name="T4" fmla="*/ 31 w 48"/>
              <a:gd name="T5" fmla="*/ 16 h 68"/>
              <a:gd name="T6" fmla="*/ 29 w 48"/>
              <a:gd name="T7" fmla="*/ 14 h 68"/>
              <a:gd name="T8" fmla="*/ 27 w 48"/>
              <a:gd name="T9" fmla="*/ 13 h 68"/>
              <a:gd name="T10" fmla="*/ 23 w 48"/>
              <a:gd name="T11" fmla="*/ 13 h 68"/>
              <a:gd name="T12" fmla="*/ 19 w 48"/>
              <a:gd name="T13" fmla="*/ 13 h 68"/>
              <a:gd name="T14" fmla="*/ 17 w 48"/>
              <a:gd name="T15" fmla="*/ 15 h 68"/>
              <a:gd name="T16" fmla="*/ 16 w 48"/>
              <a:gd name="T17" fmla="*/ 16 h 68"/>
              <a:gd name="T18" fmla="*/ 16 w 48"/>
              <a:gd name="T19" fmla="*/ 18 h 68"/>
              <a:gd name="T20" fmla="*/ 15 w 48"/>
              <a:gd name="T21" fmla="*/ 19 h 68"/>
              <a:gd name="T22" fmla="*/ 18 w 48"/>
              <a:gd name="T23" fmla="*/ 23 h 68"/>
              <a:gd name="T24" fmla="*/ 26 w 48"/>
              <a:gd name="T25" fmla="*/ 26 h 68"/>
              <a:gd name="T26" fmla="*/ 35 w 48"/>
              <a:gd name="T27" fmla="*/ 28 h 68"/>
              <a:gd name="T28" fmla="*/ 43 w 48"/>
              <a:gd name="T29" fmla="*/ 33 h 68"/>
              <a:gd name="T30" fmla="*/ 48 w 48"/>
              <a:gd name="T31" fmla="*/ 42 h 68"/>
              <a:gd name="T32" fmla="*/ 48 w 48"/>
              <a:gd name="T33" fmla="*/ 52 h 68"/>
              <a:gd name="T34" fmla="*/ 45 w 48"/>
              <a:gd name="T35" fmla="*/ 59 h 68"/>
              <a:gd name="T36" fmla="*/ 40 w 48"/>
              <a:gd name="T37" fmla="*/ 64 h 68"/>
              <a:gd name="T38" fmla="*/ 34 w 48"/>
              <a:gd name="T39" fmla="*/ 66 h 68"/>
              <a:gd name="T40" fmla="*/ 29 w 48"/>
              <a:gd name="T41" fmla="*/ 68 h 68"/>
              <a:gd name="T42" fmla="*/ 23 w 48"/>
              <a:gd name="T43" fmla="*/ 68 h 68"/>
              <a:gd name="T44" fmla="*/ 16 w 48"/>
              <a:gd name="T45" fmla="*/ 67 h 68"/>
              <a:gd name="T46" fmla="*/ 10 w 48"/>
              <a:gd name="T47" fmla="*/ 64 h 68"/>
              <a:gd name="T48" fmla="*/ 5 w 48"/>
              <a:gd name="T49" fmla="*/ 60 h 68"/>
              <a:gd name="T50" fmla="*/ 2 w 48"/>
              <a:gd name="T51" fmla="*/ 54 h 68"/>
              <a:gd name="T52" fmla="*/ 0 w 48"/>
              <a:gd name="T53" fmla="*/ 46 h 68"/>
              <a:gd name="T54" fmla="*/ 14 w 48"/>
              <a:gd name="T55" fmla="*/ 47 h 68"/>
              <a:gd name="T56" fmla="*/ 15 w 48"/>
              <a:gd name="T57" fmla="*/ 50 h 68"/>
              <a:gd name="T58" fmla="*/ 17 w 48"/>
              <a:gd name="T59" fmla="*/ 52 h 68"/>
              <a:gd name="T60" fmla="*/ 19 w 48"/>
              <a:gd name="T61" fmla="*/ 54 h 68"/>
              <a:gd name="T62" fmla="*/ 23 w 48"/>
              <a:gd name="T63" fmla="*/ 55 h 68"/>
              <a:gd name="T64" fmla="*/ 27 w 48"/>
              <a:gd name="T65" fmla="*/ 55 h 68"/>
              <a:gd name="T66" fmla="*/ 30 w 48"/>
              <a:gd name="T67" fmla="*/ 54 h 68"/>
              <a:gd name="T68" fmla="*/ 32 w 48"/>
              <a:gd name="T69" fmla="*/ 53 h 68"/>
              <a:gd name="T70" fmla="*/ 34 w 48"/>
              <a:gd name="T71" fmla="*/ 51 h 68"/>
              <a:gd name="T72" fmla="*/ 34 w 48"/>
              <a:gd name="T73" fmla="*/ 50 h 68"/>
              <a:gd name="T74" fmla="*/ 35 w 48"/>
              <a:gd name="T75" fmla="*/ 48 h 68"/>
              <a:gd name="T76" fmla="*/ 32 w 48"/>
              <a:gd name="T77" fmla="*/ 44 h 68"/>
              <a:gd name="T78" fmla="*/ 24 w 48"/>
              <a:gd name="T79" fmla="*/ 41 h 68"/>
              <a:gd name="T80" fmla="*/ 15 w 48"/>
              <a:gd name="T81" fmla="*/ 39 h 68"/>
              <a:gd name="T82" fmla="*/ 7 w 48"/>
              <a:gd name="T83" fmla="*/ 34 h 68"/>
              <a:gd name="T84" fmla="*/ 2 w 48"/>
              <a:gd name="T85" fmla="*/ 26 h 68"/>
              <a:gd name="T86" fmla="*/ 2 w 48"/>
              <a:gd name="T87" fmla="*/ 18 h 68"/>
              <a:gd name="T88" fmla="*/ 4 w 48"/>
              <a:gd name="T89" fmla="*/ 12 h 68"/>
              <a:gd name="T90" fmla="*/ 6 w 48"/>
              <a:gd name="T91" fmla="*/ 7 h 68"/>
              <a:gd name="T92" fmla="*/ 11 w 48"/>
              <a:gd name="T93" fmla="*/ 3 h 68"/>
              <a:gd name="T94" fmla="*/ 18 w 48"/>
              <a:gd name="T95" fmla="*/ 1 h 68"/>
              <a:gd name="T96" fmla="*/ 25 w 48"/>
              <a:gd name="T97" fmla="*/ 0 h 68"/>
              <a:gd name="T98" fmla="*/ 31 w 48"/>
              <a:gd name="T99" fmla="*/ 1 h 68"/>
              <a:gd name="T100" fmla="*/ 37 w 48"/>
              <a:gd name="T101" fmla="*/ 3 h 68"/>
              <a:gd name="T102" fmla="*/ 41 w 48"/>
              <a:gd name="T103" fmla="*/ 7 h 68"/>
              <a:gd name="T104" fmla="*/ 45 w 48"/>
              <a:gd name="T105" fmla="*/ 13 h 68"/>
              <a:gd name="T106" fmla="*/ 47 w 48"/>
              <a:gd name="T107" fmla="*/ 2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68">
                <a:moveTo>
                  <a:pt x="33" y="21"/>
                </a:moveTo>
                <a:lnTo>
                  <a:pt x="33" y="21"/>
                </a:lnTo>
                <a:lnTo>
                  <a:pt x="33" y="20"/>
                </a:lnTo>
                <a:lnTo>
                  <a:pt x="33" y="19"/>
                </a:lnTo>
                <a:lnTo>
                  <a:pt x="33" y="18"/>
                </a:lnTo>
                <a:lnTo>
                  <a:pt x="32" y="18"/>
                </a:lnTo>
                <a:lnTo>
                  <a:pt x="32" y="17"/>
                </a:lnTo>
                <a:lnTo>
                  <a:pt x="32" y="16"/>
                </a:lnTo>
                <a:lnTo>
                  <a:pt x="31" y="16"/>
                </a:lnTo>
                <a:lnTo>
                  <a:pt x="31" y="15"/>
                </a:lnTo>
                <a:lnTo>
                  <a:pt x="30" y="15"/>
                </a:lnTo>
                <a:lnTo>
                  <a:pt x="29" y="14"/>
                </a:lnTo>
                <a:lnTo>
                  <a:pt x="29" y="14"/>
                </a:lnTo>
                <a:lnTo>
                  <a:pt x="28" y="13"/>
                </a:lnTo>
                <a:lnTo>
                  <a:pt x="27" y="13"/>
                </a:lnTo>
                <a:lnTo>
                  <a:pt x="25" y="13"/>
                </a:lnTo>
                <a:lnTo>
                  <a:pt x="24" y="13"/>
                </a:lnTo>
                <a:lnTo>
                  <a:pt x="23" y="13"/>
                </a:lnTo>
                <a:lnTo>
                  <a:pt x="21" y="13"/>
                </a:lnTo>
                <a:lnTo>
                  <a:pt x="20" y="13"/>
                </a:lnTo>
                <a:lnTo>
                  <a:pt x="19" y="13"/>
                </a:lnTo>
                <a:lnTo>
                  <a:pt x="19" y="14"/>
                </a:lnTo>
                <a:lnTo>
                  <a:pt x="18" y="14"/>
                </a:lnTo>
                <a:lnTo>
                  <a:pt x="17" y="15"/>
                </a:lnTo>
                <a:lnTo>
                  <a:pt x="17" y="15"/>
                </a:lnTo>
                <a:lnTo>
                  <a:pt x="16" y="15"/>
                </a:lnTo>
                <a:lnTo>
                  <a:pt x="16" y="16"/>
                </a:lnTo>
                <a:lnTo>
                  <a:pt x="16" y="17"/>
                </a:lnTo>
                <a:lnTo>
                  <a:pt x="16" y="17"/>
                </a:lnTo>
                <a:lnTo>
                  <a:pt x="16" y="18"/>
                </a:lnTo>
                <a:lnTo>
                  <a:pt x="15" y="18"/>
                </a:lnTo>
                <a:lnTo>
                  <a:pt x="15" y="19"/>
                </a:lnTo>
                <a:lnTo>
                  <a:pt x="15" y="19"/>
                </a:lnTo>
                <a:lnTo>
                  <a:pt x="16" y="21"/>
                </a:lnTo>
                <a:lnTo>
                  <a:pt x="17" y="22"/>
                </a:lnTo>
                <a:lnTo>
                  <a:pt x="18" y="23"/>
                </a:lnTo>
                <a:lnTo>
                  <a:pt x="20" y="24"/>
                </a:lnTo>
                <a:lnTo>
                  <a:pt x="23" y="25"/>
                </a:lnTo>
                <a:lnTo>
                  <a:pt x="26" y="26"/>
                </a:lnTo>
                <a:lnTo>
                  <a:pt x="29" y="27"/>
                </a:lnTo>
                <a:lnTo>
                  <a:pt x="32" y="27"/>
                </a:lnTo>
                <a:lnTo>
                  <a:pt x="35" y="28"/>
                </a:lnTo>
                <a:lnTo>
                  <a:pt x="38" y="30"/>
                </a:lnTo>
                <a:lnTo>
                  <a:pt x="41" y="31"/>
                </a:lnTo>
                <a:lnTo>
                  <a:pt x="43" y="33"/>
                </a:lnTo>
                <a:lnTo>
                  <a:pt x="45" y="35"/>
                </a:lnTo>
                <a:lnTo>
                  <a:pt x="47" y="38"/>
                </a:lnTo>
                <a:lnTo>
                  <a:pt x="48" y="42"/>
                </a:lnTo>
                <a:lnTo>
                  <a:pt x="48" y="46"/>
                </a:lnTo>
                <a:lnTo>
                  <a:pt x="48" y="49"/>
                </a:lnTo>
                <a:lnTo>
                  <a:pt x="48" y="52"/>
                </a:lnTo>
                <a:lnTo>
                  <a:pt x="47" y="55"/>
                </a:lnTo>
                <a:lnTo>
                  <a:pt x="46" y="57"/>
                </a:lnTo>
                <a:lnTo>
                  <a:pt x="45" y="59"/>
                </a:lnTo>
                <a:lnTo>
                  <a:pt x="43" y="61"/>
                </a:lnTo>
                <a:lnTo>
                  <a:pt x="42" y="62"/>
                </a:lnTo>
                <a:lnTo>
                  <a:pt x="40" y="64"/>
                </a:lnTo>
                <a:lnTo>
                  <a:pt x="38" y="65"/>
                </a:lnTo>
                <a:lnTo>
                  <a:pt x="36" y="66"/>
                </a:lnTo>
                <a:lnTo>
                  <a:pt x="34" y="66"/>
                </a:lnTo>
                <a:lnTo>
                  <a:pt x="32" y="67"/>
                </a:lnTo>
                <a:lnTo>
                  <a:pt x="31" y="67"/>
                </a:lnTo>
                <a:lnTo>
                  <a:pt x="29" y="68"/>
                </a:lnTo>
                <a:lnTo>
                  <a:pt x="27" y="68"/>
                </a:lnTo>
                <a:lnTo>
                  <a:pt x="25" y="68"/>
                </a:lnTo>
                <a:lnTo>
                  <a:pt x="23" y="68"/>
                </a:lnTo>
                <a:lnTo>
                  <a:pt x="21" y="68"/>
                </a:lnTo>
                <a:lnTo>
                  <a:pt x="19" y="67"/>
                </a:lnTo>
                <a:lnTo>
                  <a:pt x="16" y="67"/>
                </a:lnTo>
                <a:lnTo>
                  <a:pt x="14" y="66"/>
                </a:lnTo>
                <a:lnTo>
                  <a:pt x="12" y="65"/>
                </a:lnTo>
                <a:lnTo>
                  <a:pt x="10" y="64"/>
                </a:lnTo>
                <a:lnTo>
                  <a:pt x="8" y="63"/>
                </a:lnTo>
                <a:lnTo>
                  <a:pt x="7" y="62"/>
                </a:lnTo>
                <a:lnTo>
                  <a:pt x="5" y="60"/>
                </a:lnTo>
                <a:lnTo>
                  <a:pt x="4" y="58"/>
                </a:lnTo>
                <a:lnTo>
                  <a:pt x="3" y="56"/>
                </a:lnTo>
                <a:lnTo>
                  <a:pt x="2" y="54"/>
                </a:lnTo>
                <a:lnTo>
                  <a:pt x="1" y="51"/>
                </a:lnTo>
                <a:lnTo>
                  <a:pt x="0" y="49"/>
                </a:lnTo>
                <a:lnTo>
                  <a:pt x="0" y="46"/>
                </a:lnTo>
                <a:lnTo>
                  <a:pt x="14" y="46"/>
                </a:lnTo>
                <a:lnTo>
                  <a:pt x="14" y="46"/>
                </a:lnTo>
                <a:lnTo>
                  <a:pt x="14" y="47"/>
                </a:lnTo>
                <a:lnTo>
                  <a:pt x="15" y="48"/>
                </a:lnTo>
                <a:lnTo>
                  <a:pt x="15" y="49"/>
                </a:lnTo>
                <a:lnTo>
                  <a:pt x="15" y="50"/>
                </a:lnTo>
                <a:lnTo>
                  <a:pt x="16" y="51"/>
                </a:lnTo>
                <a:lnTo>
                  <a:pt x="16" y="52"/>
                </a:lnTo>
                <a:lnTo>
                  <a:pt x="17" y="52"/>
                </a:lnTo>
                <a:lnTo>
                  <a:pt x="17" y="53"/>
                </a:lnTo>
                <a:lnTo>
                  <a:pt x="18" y="53"/>
                </a:lnTo>
                <a:lnTo>
                  <a:pt x="19" y="54"/>
                </a:lnTo>
                <a:lnTo>
                  <a:pt x="20" y="54"/>
                </a:lnTo>
                <a:lnTo>
                  <a:pt x="21" y="54"/>
                </a:lnTo>
                <a:lnTo>
                  <a:pt x="23" y="55"/>
                </a:lnTo>
                <a:lnTo>
                  <a:pt x="24" y="55"/>
                </a:lnTo>
                <a:lnTo>
                  <a:pt x="26" y="55"/>
                </a:lnTo>
                <a:lnTo>
                  <a:pt x="27" y="55"/>
                </a:lnTo>
                <a:lnTo>
                  <a:pt x="28" y="55"/>
                </a:lnTo>
                <a:lnTo>
                  <a:pt x="29" y="54"/>
                </a:lnTo>
                <a:lnTo>
                  <a:pt x="30" y="54"/>
                </a:lnTo>
                <a:lnTo>
                  <a:pt x="31" y="54"/>
                </a:lnTo>
                <a:lnTo>
                  <a:pt x="32" y="53"/>
                </a:lnTo>
                <a:lnTo>
                  <a:pt x="32" y="53"/>
                </a:lnTo>
                <a:lnTo>
                  <a:pt x="33" y="52"/>
                </a:lnTo>
                <a:lnTo>
                  <a:pt x="33" y="52"/>
                </a:lnTo>
                <a:lnTo>
                  <a:pt x="34" y="51"/>
                </a:lnTo>
                <a:lnTo>
                  <a:pt x="34" y="51"/>
                </a:lnTo>
                <a:lnTo>
                  <a:pt x="34" y="50"/>
                </a:lnTo>
                <a:lnTo>
                  <a:pt x="34" y="50"/>
                </a:lnTo>
                <a:lnTo>
                  <a:pt x="34" y="49"/>
                </a:lnTo>
                <a:lnTo>
                  <a:pt x="34" y="49"/>
                </a:lnTo>
                <a:lnTo>
                  <a:pt x="35" y="48"/>
                </a:lnTo>
                <a:lnTo>
                  <a:pt x="34" y="46"/>
                </a:lnTo>
                <a:lnTo>
                  <a:pt x="33" y="45"/>
                </a:lnTo>
                <a:lnTo>
                  <a:pt x="32" y="44"/>
                </a:lnTo>
                <a:lnTo>
                  <a:pt x="29" y="43"/>
                </a:lnTo>
                <a:lnTo>
                  <a:pt x="27" y="42"/>
                </a:lnTo>
                <a:lnTo>
                  <a:pt x="24" y="41"/>
                </a:lnTo>
                <a:lnTo>
                  <a:pt x="21" y="41"/>
                </a:lnTo>
                <a:lnTo>
                  <a:pt x="18" y="40"/>
                </a:lnTo>
                <a:lnTo>
                  <a:pt x="15" y="39"/>
                </a:lnTo>
                <a:lnTo>
                  <a:pt x="12" y="38"/>
                </a:lnTo>
                <a:lnTo>
                  <a:pt x="10" y="36"/>
                </a:lnTo>
                <a:lnTo>
                  <a:pt x="7" y="34"/>
                </a:lnTo>
                <a:lnTo>
                  <a:pt x="5" y="32"/>
                </a:lnTo>
                <a:lnTo>
                  <a:pt x="3" y="29"/>
                </a:lnTo>
                <a:lnTo>
                  <a:pt x="2" y="26"/>
                </a:lnTo>
                <a:lnTo>
                  <a:pt x="2" y="22"/>
                </a:lnTo>
                <a:lnTo>
                  <a:pt x="2" y="20"/>
                </a:lnTo>
                <a:lnTo>
                  <a:pt x="2" y="18"/>
                </a:lnTo>
                <a:lnTo>
                  <a:pt x="3" y="16"/>
                </a:lnTo>
                <a:lnTo>
                  <a:pt x="3" y="14"/>
                </a:lnTo>
                <a:lnTo>
                  <a:pt x="4" y="12"/>
                </a:lnTo>
                <a:lnTo>
                  <a:pt x="4" y="11"/>
                </a:lnTo>
                <a:lnTo>
                  <a:pt x="5" y="9"/>
                </a:lnTo>
                <a:lnTo>
                  <a:pt x="6" y="7"/>
                </a:lnTo>
                <a:lnTo>
                  <a:pt x="8" y="6"/>
                </a:lnTo>
                <a:lnTo>
                  <a:pt x="9" y="4"/>
                </a:lnTo>
                <a:lnTo>
                  <a:pt x="11" y="3"/>
                </a:lnTo>
                <a:lnTo>
                  <a:pt x="13" y="2"/>
                </a:lnTo>
                <a:lnTo>
                  <a:pt x="15" y="1"/>
                </a:lnTo>
                <a:lnTo>
                  <a:pt x="18" y="1"/>
                </a:lnTo>
                <a:lnTo>
                  <a:pt x="20" y="0"/>
                </a:lnTo>
                <a:lnTo>
                  <a:pt x="23" y="0"/>
                </a:lnTo>
                <a:lnTo>
                  <a:pt x="25" y="0"/>
                </a:lnTo>
                <a:lnTo>
                  <a:pt x="27" y="0"/>
                </a:lnTo>
                <a:lnTo>
                  <a:pt x="29" y="0"/>
                </a:lnTo>
                <a:lnTo>
                  <a:pt x="31" y="1"/>
                </a:lnTo>
                <a:lnTo>
                  <a:pt x="33" y="1"/>
                </a:lnTo>
                <a:lnTo>
                  <a:pt x="35" y="2"/>
                </a:lnTo>
                <a:lnTo>
                  <a:pt x="37" y="3"/>
                </a:lnTo>
                <a:lnTo>
                  <a:pt x="38" y="4"/>
                </a:lnTo>
                <a:lnTo>
                  <a:pt x="40" y="5"/>
                </a:lnTo>
                <a:lnTo>
                  <a:pt x="41" y="7"/>
                </a:lnTo>
                <a:lnTo>
                  <a:pt x="43" y="8"/>
                </a:lnTo>
                <a:lnTo>
                  <a:pt x="44" y="10"/>
                </a:lnTo>
                <a:lnTo>
                  <a:pt x="45" y="13"/>
                </a:lnTo>
                <a:lnTo>
                  <a:pt x="46" y="15"/>
                </a:lnTo>
                <a:lnTo>
                  <a:pt x="46" y="18"/>
                </a:lnTo>
                <a:lnTo>
                  <a:pt x="47" y="21"/>
                </a:lnTo>
                <a:lnTo>
                  <a:pt x="3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77" name="Freeform 273"/>
          <p:cNvSpPr>
            <a:spLocks noEditPoints="1"/>
          </p:cNvSpPr>
          <p:nvPr/>
        </p:nvSpPr>
        <p:spPr bwMode="auto">
          <a:xfrm>
            <a:off x="1230313" y="3671888"/>
            <a:ext cx="93662" cy="138112"/>
          </a:xfrm>
          <a:custGeom>
            <a:avLst/>
            <a:gdLst>
              <a:gd name="T0" fmla="*/ 39 w 59"/>
              <a:gd name="T1" fmla="*/ 0 h 87"/>
              <a:gd name="T2" fmla="*/ 47 w 59"/>
              <a:gd name="T3" fmla="*/ 3 h 87"/>
              <a:gd name="T4" fmla="*/ 52 w 59"/>
              <a:gd name="T5" fmla="*/ 7 h 87"/>
              <a:gd name="T6" fmla="*/ 56 w 59"/>
              <a:gd name="T7" fmla="*/ 13 h 87"/>
              <a:gd name="T8" fmla="*/ 57 w 59"/>
              <a:gd name="T9" fmla="*/ 19 h 87"/>
              <a:gd name="T10" fmla="*/ 58 w 59"/>
              <a:gd name="T11" fmla="*/ 25 h 87"/>
              <a:gd name="T12" fmla="*/ 57 w 59"/>
              <a:gd name="T13" fmla="*/ 30 h 87"/>
              <a:gd name="T14" fmla="*/ 56 w 59"/>
              <a:gd name="T15" fmla="*/ 34 h 87"/>
              <a:gd name="T16" fmla="*/ 54 w 59"/>
              <a:gd name="T17" fmla="*/ 38 h 87"/>
              <a:gd name="T18" fmla="*/ 51 w 59"/>
              <a:gd name="T19" fmla="*/ 42 h 87"/>
              <a:gd name="T20" fmla="*/ 48 w 59"/>
              <a:gd name="T21" fmla="*/ 44 h 87"/>
              <a:gd name="T22" fmla="*/ 49 w 59"/>
              <a:gd name="T23" fmla="*/ 46 h 87"/>
              <a:gd name="T24" fmla="*/ 51 w 59"/>
              <a:gd name="T25" fmla="*/ 48 h 87"/>
              <a:gd name="T26" fmla="*/ 53 w 59"/>
              <a:gd name="T27" fmla="*/ 51 h 87"/>
              <a:gd name="T28" fmla="*/ 55 w 59"/>
              <a:gd name="T29" fmla="*/ 55 h 87"/>
              <a:gd name="T30" fmla="*/ 55 w 59"/>
              <a:gd name="T31" fmla="*/ 62 h 87"/>
              <a:gd name="T32" fmla="*/ 56 w 59"/>
              <a:gd name="T33" fmla="*/ 69 h 87"/>
              <a:gd name="T34" fmla="*/ 56 w 59"/>
              <a:gd name="T35" fmla="*/ 75 h 87"/>
              <a:gd name="T36" fmla="*/ 56 w 59"/>
              <a:gd name="T37" fmla="*/ 79 h 87"/>
              <a:gd name="T38" fmla="*/ 56 w 59"/>
              <a:gd name="T39" fmla="*/ 81 h 87"/>
              <a:gd name="T40" fmla="*/ 57 w 59"/>
              <a:gd name="T41" fmla="*/ 83 h 87"/>
              <a:gd name="T42" fmla="*/ 59 w 59"/>
              <a:gd name="T43" fmla="*/ 84 h 87"/>
              <a:gd name="T44" fmla="*/ 42 w 59"/>
              <a:gd name="T45" fmla="*/ 86 h 87"/>
              <a:gd name="T46" fmla="*/ 42 w 59"/>
              <a:gd name="T47" fmla="*/ 83 h 87"/>
              <a:gd name="T48" fmla="*/ 41 w 59"/>
              <a:gd name="T49" fmla="*/ 81 h 87"/>
              <a:gd name="T50" fmla="*/ 41 w 59"/>
              <a:gd name="T51" fmla="*/ 77 h 87"/>
              <a:gd name="T52" fmla="*/ 41 w 59"/>
              <a:gd name="T53" fmla="*/ 74 h 87"/>
              <a:gd name="T54" fmla="*/ 41 w 59"/>
              <a:gd name="T55" fmla="*/ 69 h 87"/>
              <a:gd name="T56" fmla="*/ 41 w 59"/>
              <a:gd name="T57" fmla="*/ 63 h 87"/>
              <a:gd name="T58" fmla="*/ 40 w 59"/>
              <a:gd name="T59" fmla="*/ 59 h 87"/>
              <a:gd name="T60" fmla="*/ 39 w 59"/>
              <a:gd name="T61" fmla="*/ 56 h 87"/>
              <a:gd name="T62" fmla="*/ 36 w 59"/>
              <a:gd name="T63" fmla="*/ 54 h 87"/>
              <a:gd name="T64" fmla="*/ 31 w 59"/>
              <a:gd name="T65" fmla="*/ 53 h 87"/>
              <a:gd name="T66" fmla="*/ 14 w 59"/>
              <a:gd name="T67" fmla="*/ 87 h 87"/>
              <a:gd name="T68" fmla="*/ 31 w 59"/>
              <a:gd name="T69" fmla="*/ 38 h 87"/>
              <a:gd name="T70" fmla="*/ 35 w 59"/>
              <a:gd name="T71" fmla="*/ 38 h 87"/>
              <a:gd name="T72" fmla="*/ 38 w 59"/>
              <a:gd name="T73" fmla="*/ 37 h 87"/>
              <a:gd name="T74" fmla="*/ 41 w 59"/>
              <a:gd name="T75" fmla="*/ 35 h 87"/>
              <a:gd name="T76" fmla="*/ 42 w 59"/>
              <a:gd name="T77" fmla="*/ 32 h 87"/>
              <a:gd name="T78" fmla="*/ 43 w 59"/>
              <a:gd name="T79" fmla="*/ 28 h 87"/>
              <a:gd name="T80" fmla="*/ 43 w 59"/>
              <a:gd name="T81" fmla="*/ 25 h 87"/>
              <a:gd name="T82" fmla="*/ 42 w 59"/>
              <a:gd name="T83" fmla="*/ 22 h 87"/>
              <a:gd name="T84" fmla="*/ 41 w 59"/>
              <a:gd name="T85" fmla="*/ 19 h 87"/>
              <a:gd name="T86" fmla="*/ 39 w 59"/>
              <a:gd name="T87" fmla="*/ 17 h 87"/>
              <a:gd name="T88" fmla="*/ 35 w 59"/>
              <a:gd name="T89" fmla="*/ 15 h 87"/>
              <a:gd name="T90" fmla="*/ 14 w 59"/>
              <a:gd name="T91"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87">
                <a:moveTo>
                  <a:pt x="0" y="0"/>
                </a:moveTo>
                <a:lnTo>
                  <a:pt x="35" y="0"/>
                </a:lnTo>
                <a:lnTo>
                  <a:pt x="39" y="0"/>
                </a:lnTo>
                <a:lnTo>
                  <a:pt x="42" y="1"/>
                </a:lnTo>
                <a:lnTo>
                  <a:pt x="44" y="1"/>
                </a:lnTo>
                <a:lnTo>
                  <a:pt x="47" y="3"/>
                </a:lnTo>
                <a:lnTo>
                  <a:pt x="49" y="4"/>
                </a:lnTo>
                <a:lnTo>
                  <a:pt x="51" y="6"/>
                </a:lnTo>
                <a:lnTo>
                  <a:pt x="52" y="7"/>
                </a:lnTo>
                <a:lnTo>
                  <a:pt x="54" y="9"/>
                </a:lnTo>
                <a:lnTo>
                  <a:pt x="55" y="11"/>
                </a:lnTo>
                <a:lnTo>
                  <a:pt x="56" y="13"/>
                </a:lnTo>
                <a:lnTo>
                  <a:pt x="56" y="15"/>
                </a:lnTo>
                <a:lnTo>
                  <a:pt x="57" y="17"/>
                </a:lnTo>
                <a:lnTo>
                  <a:pt x="57" y="19"/>
                </a:lnTo>
                <a:lnTo>
                  <a:pt x="58" y="21"/>
                </a:lnTo>
                <a:lnTo>
                  <a:pt x="58" y="23"/>
                </a:lnTo>
                <a:lnTo>
                  <a:pt x="58" y="25"/>
                </a:lnTo>
                <a:lnTo>
                  <a:pt x="58" y="26"/>
                </a:lnTo>
                <a:lnTo>
                  <a:pt x="58" y="28"/>
                </a:lnTo>
                <a:lnTo>
                  <a:pt x="57" y="30"/>
                </a:lnTo>
                <a:lnTo>
                  <a:pt x="57" y="31"/>
                </a:lnTo>
                <a:lnTo>
                  <a:pt x="57" y="33"/>
                </a:lnTo>
                <a:lnTo>
                  <a:pt x="56" y="34"/>
                </a:lnTo>
                <a:lnTo>
                  <a:pt x="55" y="36"/>
                </a:lnTo>
                <a:lnTo>
                  <a:pt x="55" y="37"/>
                </a:lnTo>
                <a:lnTo>
                  <a:pt x="54" y="38"/>
                </a:lnTo>
                <a:lnTo>
                  <a:pt x="53" y="40"/>
                </a:lnTo>
                <a:lnTo>
                  <a:pt x="52" y="41"/>
                </a:lnTo>
                <a:lnTo>
                  <a:pt x="51" y="42"/>
                </a:lnTo>
                <a:lnTo>
                  <a:pt x="50" y="43"/>
                </a:lnTo>
                <a:lnTo>
                  <a:pt x="49" y="44"/>
                </a:lnTo>
                <a:lnTo>
                  <a:pt x="48" y="44"/>
                </a:lnTo>
                <a:lnTo>
                  <a:pt x="47" y="45"/>
                </a:lnTo>
                <a:lnTo>
                  <a:pt x="48" y="46"/>
                </a:lnTo>
                <a:lnTo>
                  <a:pt x="49" y="46"/>
                </a:lnTo>
                <a:lnTo>
                  <a:pt x="50" y="47"/>
                </a:lnTo>
                <a:lnTo>
                  <a:pt x="51" y="48"/>
                </a:lnTo>
                <a:lnTo>
                  <a:pt x="51" y="48"/>
                </a:lnTo>
                <a:lnTo>
                  <a:pt x="52" y="49"/>
                </a:lnTo>
                <a:lnTo>
                  <a:pt x="53" y="50"/>
                </a:lnTo>
                <a:lnTo>
                  <a:pt x="53" y="51"/>
                </a:lnTo>
                <a:lnTo>
                  <a:pt x="54" y="52"/>
                </a:lnTo>
                <a:lnTo>
                  <a:pt x="54" y="54"/>
                </a:lnTo>
                <a:lnTo>
                  <a:pt x="55" y="55"/>
                </a:lnTo>
                <a:lnTo>
                  <a:pt x="55" y="57"/>
                </a:lnTo>
                <a:lnTo>
                  <a:pt x="55" y="59"/>
                </a:lnTo>
                <a:lnTo>
                  <a:pt x="55" y="62"/>
                </a:lnTo>
                <a:lnTo>
                  <a:pt x="56" y="64"/>
                </a:lnTo>
                <a:lnTo>
                  <a:pt x="56" y="67"/>
                </a:lnTo>
                <a:lnTo>
                  <a:pt x="56" y="69"/>
                </a:lnTo>
                <a:lnTo>
                  <a:pt x="56" y="71"/>
                </a:lnTo>
                <a:lnTo>
                  <a:pt x="56" y="73"/>
                </a:lnTo>
                <a:lnTo>
                  <a:pt x="56" y="75"/>
                </a:lnTo>
                <a:lnTo>
                  <a:pt x="56" y="76"/>
                </a:lnTo>
                <a:lnTo>
                  <a:pt x="56" y="78"/>
                </a:lnTo>
                <a:lnTo>
                  <a:pt x="56" y="79"/>
                </a:lnTo>
                <a:lnTo>
                  <a:pt x="56" y="80"/>
                </a:lnTo>
                <a:lnTo>
                  <a:pt x="56" y="81"/>
                </a:lnTo>
                <a:lnTo>
                  <a:pt x="56" y="81"/>
                </a:lnTo>
                <a:lnTo>
                  <a:pt x="57" y="82"/>
                </a:lnTo>
                <a:lnTo>
                  <a:pt x="57" y="83"/>
                </a:lnTo>
                <a:lnTo>
                  <a:pt x="57" y="83"/>
                </a:lnTo>
                <a:lnTo>
                  <a:pt x="58" y="84"/>
                </a:lnTo>
                <a:lnTo>
                  <a:pt x="58" y="84"/>
                </a:lnTo>
                <a:lnTo>
                  <a:pt x="59" y="84"/>
                </a:lnTo>
                <a:lnTo>
                  <a:pt x="59" y="87"/>
                </a:lnTo>
                <a:lnTo>
                  <a:pt x="43" y="87"/>
                </a:lnTo>
                <a:lnTo>
                  <a:pt x="42" y="86"/>
                </a:lnTo>
                <a:lnTo>
                  <a:pt x="42" y="85"/>
                </a:lnTo>
                <a:lnTo>
                  <a:pt x="42" y="84"/>
                </a:lnTo>
                <a:lnTo>
                  <a:pt x="42" y="83"/>
                </a:lnTo>
                <a:lnTo>
                  <a:pt x="42" y="82"/>
                </a:lnTo>
                <a:lnTo>
                  <a:pt x="42" y="82"/>
                </a:lnTo>
                <a:lnTo>
                  <a:pt x="41" y="81"/>
                </a:lnTo>
                <a:lnTo>
                  <a:pt x="41" y="80"/>
                </a:lnTo>
                <a:lnTo>
                  <a:pt x="41" y="79"/>
                </a:lnTo>
                <a:lnTo>
                  <a:pt x="41" y="77"/>
                </a:lnTo>
                <a:lnTo>
                  <a:pt x="41" y="76"/>
                </a:lnTo>
                <a:lnTo>
                  <a:pt x="41" y="75"/>
                </a:lnTo>
                <a:lnTo>
                  <a:pt x="41" y="74"/>
                </a:lnTo>
                <a:lnTo>
                  <a:pt x="41" y="72"/>
                </a:lnTo>
                <a:lnTo>
                  <a:pt x="41" y="71"/>
                </a:lnTo>
                <a:lnTo>
                  <a:pt x="41" y="69"/>
                </a:lnTo>
                <a:lnTo>
                  <a:pt x="41" y="67"/>
                </a:lnTo>
                <a:lnTo>
                  <a:pt x="41" y="65"/>
                </a:lnTo>
                <a:lnTo>
                  <a:pt x="41" y="63"/>
                </a:lnTo>
                <a:lnTo>
                  <a:pt x="41" y="62"/>
                </a:lnTo>
                <a:lnTo>
                  <a:pt x="40" y="60"/>
                </a:lnTo>
                <a:lnTo>
                  <a:pt x="40" y="59"/>
                </a:lnTo>
                <a:lnTo>
                  <a:pt x="40" y="58"/>
                </a:lnTo>
                <a:lnTo>
                  <a:pt x="39" y="56"/>
                </a:lnTo>
                <a:lnTo>
                  <a:pt x="39" y="56"/>
                </a:lnTo>
                <a:lnTo>
                  <a:pt x="38" y="55"/>
                </a:lnTo>
                <a:lnTo>
                  <a:pt x="37" y="54"/>
                </a:lnTo>
                <a:lnTo>
                  <a:pt x="36" y="54"/>
                </a:lnTo>
                <a:lnTo>
                  <a:pt x="35" y="53"/>
                </a:lnTo>
                <a:lnTo>
                  <a:pt x="33" y="53"/>
                </a:lnTo>
                <a:lnTo>
                  <a:pt x="31" y="53"/>
                </a:lnTo>
                <a:lnTo>
                  <a:pt x="29" y="53"/>
                </a:lnTo>
                <a:lnTo>
                  <a:pt x="14" y="53"/>
                </a:lnTo>
                <a:lnTo>
                  <a:pt x="14" y="87"/>
                </a:lnTo>
                <a:lnTo>
                  <a:pt x="0" y="87"/>
                </a:lnTo>
                <a:lnTo>
                  <a:pt x="0" y="0"/>
                </a:lnTo>
                <a:close/>
                <a:moveTo>
                  <a:pt x="31" y="38"/>
                </a:moveTo>
                <a:lnTo>
                  <a:pt x="33" y="38"/>
                </a:lnTo>
                <a:lnTo>
                  <a:pt x="34" y="38"/>
                </a:lnTo>
                <a:lnTo>
                  <a:pt x="35" y="38"/>
                </a:lnTo>
                <a:lnTo>
                  <a:pt x="36" y="37"/>
                </a:lnTo>
                <a:lnTo>
                  <a:pt x="38" y="37"/>
                </a:lnTo>
                <a:lnTo>
                  <a:pt x="38" y="37"/>
                </a:lnTo>
                <a:lnTo>
                  <a:pt x="39" y="36"/>
                </a:lnTo>
                <a:lnTo>
                  <a:pt x="40" y="35"/>
                </a:lnTo>
                <a:lnTo>
                  <a:pt x="41" y="35"/>
                </a:lnTo>
                <a:lnTo>
                  <a:pt x="41" y="34"/>
                </a:lnTo>
                <a:lnTo>
                  <a:pt x="42" y="33"/>
                </a:lnTo>
                <a:lnTo>
                  <a:pt x="42" y="32"/>
                </a:lnTo>
                <a:lnTo>
                  <a:pt x="42" y="30"/>
                </a:lnTo>
                <a:lnTo>
                  <a:pt x="43" y="29"/>
                </a:lnTo>
                <a:lnTo>
                  <a:pt x="43" y="28"/>
                </a:lnTo>
                <a:lnTo>
                  <a:pt x="43" y="26"/>
                </a:lnTo>
                <a:lnTo>
                  <a:pt x="43" y="25"/>
                </a:lnTo>
                <a:lnTo>
                  <a:pt x="43" y="25"/>
                </a:lnTo>
                <a:lnTo>
                  <a:pt x="43" y="24"/>
                </a:lnTo>
                <a:lnTo>
                  <a:pt x="42" y="23"/>
                </a:lnTo>
                <a:lnTo>
                  <a:pt x="42" y="22"/>
                </a:lnTo>
                <a:lnTo>
                  <a:pt x="42" y="21"/>
                </a:lnTo>
                <a:lnTo>
                  <a:pt x="41" y="20"/>
                </a:lnTo>
                <a:lnTo>
                  <a:pt x="41" y="19"/>
                </a:lnTo>
                <a:lnTo>
                  <a:pt x="40" y="18"/>
                </a:lnTo>
                <a:lnTo>
                  <a:pt x="40" y="17"/>
                </a:lnTo>
                <a:lnTo>
                  <a:pt x="39" y="17"/>
                </a:lnTo>
                <a:lnTo>
                  <a:pt x="38" y="16"/>
                </a:lnTo>
                <a:lnTo>
                  <a:pt x="37" y="16"/>
                </a:lnTo>
                <a:lnTo>
                  <a:pt x="35" y="15"/>
                </a:lnTo>
                <a:lnTo>
                  <a:pt x="34" y="15"/>
                </a:lnTo>
                <a:lnTo>
                  <a:pt x="32" y="15"/>
                </a:lnTo>
                <a:lnTo>
                  <a:pt x="14" y="15"/>
                </a:lnTo>
                <a:lnTo>
                  <a:pt x="14" y="38"/>
                </a:lnTo>
                <a:lnTo>
                  <a:pt x="31"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78" name="Freeform 274"/>
          <p:cNvSpPr>
            <a:spLocks noEditPoints="1"/>
          </p:cNvSpPr>
          <p:nvPr/>
        </p:nvSpPr>
        <p:spPr bwMode="auto">
          <a:xfrm>
            <a:off x="1341438" y="3670300"/>
            <a:ext cx="22225" cy="139700"/>
          </a:xfrm>
          <a:custGeom>
            <a:avLst/>
            <a:gdLst>
              <a:gd name="T0" fmla="*/ 14 w 14"/>
              <a:gd name="T1" fmla="*/ 24 h 88"/>
              <a:gd name="T2" fmla="*/ 14 w 14"/>
              <a:gd name="T3" fmla="*/ 88 h 88"/>
              <a:gd name="T4" fmla="*/ 0 w 14"/>
              <a:gd name="T5" fmla="*/ 88 h 88"/>
              <a:gd name="T6" fmla="*/ 0 w 14"/>
              <a:gd name="T7" fmla="*/ 24 h 88"/>
              <a:gd name="T8" fmla="*/ 14 w 14"/>
              <a:gd name="T9" fmla="*/ 24 h 88"/>
              <a:gd name="T10" fmla="*/ 14 w 14"/>
              <a:gd name="T11" fmla="*/ 16 h 88"/>
              <a:gd name="T12" fmla="*/ 0 w 14"/>
              <a:gd name="T13" fmla="*/ 16 h 88"/>
              <a:gd name="T14" fmla="*/ 0 w 14"/>
              <a:gd name="T15" fmla="*/ 0 h 88"/>
              <a:gd name="T16" fmla="*/ 14 w 14"/>
              <a:gd name="T17" fmla="*/ 0 h 88"/>
              <a:gd name="T18" fmla="*/ 14 w 14"/>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8">
                <a:moveTo>
                  <a:pt x="14" y="24"/>
                </a:moveTo>
                <a:lnTo>
                  <a:pt x="14" y="88"/>
                </a:lnTo>
                <a:lnTo>
                  <a:pt x="0" y="88"/>
                </a:lnTo>
                <a:lnTo>
                  <a:pt x="0" y="24"/>
                </a:lnTo>
                <a:lnTo>
                  <a:pt x="14" y="24"/>
                </a:lnTo>
                <a:close/>
                <a:moveTo>
                  <a:pt x="14" y="16"/>
                </a:moveTo>
                <a:lnTo>
                  <a:pt x="0" y="16"/>
                </a:lnTo>
                <a:lnTo>
                  <a:pt x="0" y="0"/>
                </a:lnTo>
                <a:lnTo>
                  <a:pt x="14" y="0"/>
                </a:lnTo>
                <a:lnTo>
                  <a:pt x="1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79" name="Freeform 275"/>
          <p:cNvSpPr>
            <a:spLocks/>
          </p:cNvSpPr>
          <p:nvPr/>
        </p:nvSpPr>
        <p:spPr bwMode="auto">
          <a:xfrm>
            <a:off x="1379538" y="3705225"/>
            <a:ext cx="76200" cy="106363"/>
          </a:xfrm>
          <a:custGeom>
            <a:avLst/>
            <a:gdLst>
              <a:gd name="T0" fmla="*/ 33 w 48"/>
              <a:gd name="T1" fmla="*/ 19 h 67"/>
              <a:gd name="T2" fmla="*/ 32 w 48"/>
              <a:gd name="T3" fmla="*/ 17 h 67"/>
              <a:gd name="T4" fmla="*/ 31 w 48"/>
              <a:gd name="T5" fmla="*/ 15 h 67"/>
              <a:gd name="T6" fmla="*/ 29 w 48"/>
              <a:gd name="T7" fmla="*/ 14 h 67"/>
              <a:gd name="T8" fmla="*/ 26 w 48"/>
              <a:gd name="T9" fmla="*/ 13 h 67"/>
              <a:gd name="T10" fmla="*/ 22 w 48"/>
              <a:gd name="T11" fmla="*/ 13 h 67"/>
              <a:gd name="T12" fmla="*/ 19 w 48"/>
              <a:gd name="T13" fmla="*/ 13 h 67"/>
              <a:gd name="T14" fmla="*/ 17 w 48"/>
              <a:gd name="T15" fmla="*/ 14 h 67"/>
              <a:gd name="T16" fmla="*/ 16 w 48"/>
              <a:gd name="T17" fmla="*/ 16 h 67"/>
              <a:gd name="T18" fmla="*/ 15 w 48"/>
              <a:gd name="T19" fmla="*/ 17 h 67"/>
              <a:gd name="T20" fmla="*/ 15 w 48"/>
              <a:gd name="T21" fmla="*/ 19 h 67"/>
              <a:gd name="T22" fmla="*/ 18 w 48"/>
              <a:gd name="T23" fmla="*/ 23 h 67"/>
              <a:gd name="T24" fmla="*/ 25 w 48"/>
              <a:gd name="T25" fmla="*/ 25 h 67"/>
              <a:gd name="T26" fmla="*/ 35 w 48"/>
              <a:gd name="T27" fmla="*/ 28 h 67"/>
              <a:gd name="T28" fmla="*/ 43 w 48"/>
              <a:gd name="T29" fmla="*/ 33 h 67"/>
              <a:gd name="T30" fmla="*/ 48 w 48"/>
              <a:gd name="T31" fmla="*/ 41 h 67"/>
              <a:gd name="T32" fmla="*/ 47 w 48"/>
              <a:gd name="T33" fmla="*/ 51 h 67"/>
              <a:gd name="T34" fmla="*/ 44 w 48"/>
              <a:gd name="T35" fmla="*/ 58 h 67"/>
              <a:gd name="T36" fmla="*/ 40 w 48"/>
              <a:gd name="T37" fmla="*/ 63 h 67"/>
              <a:gd name="T38" fmla="*/ 34 w 48"/>
              <a:gd name="T39" fmla="*/ 66 h 67"/>
              <a:gd name="T40" fmla="*/ 28 w 48"/>
              <a:gd name="T41" fmla="*/ 67 h 67"/>
              <a:gd name="T42" fmla="*/ 23 w 48"/>
              <a:gd name="T43" fmla="*/ 67 h 67"/>
              <a:gd name="T44" fmla="*/ 16 w 48"/>
              <a:gd name="T45" fmla="*/ 66 h 67"/>
              <a:gd name="T46" fmla="*/ 10 w 48"/>
              <a:gd name="T47" fmla="*/ 64 h 67"/>
              <a:gd name="T48" fmla="*/ 5 w 48"/>
              <a:gd name="T49" fmla="*/ 60 h 67"/>
              <a:gd name="T50" fmla="*/ 1 w 48"/>
              <a:gd name="T51" fmla="*/ 53 h 67"/>
              <a:gd name="T52" fmla="*/ 0 w 48"/>
              <a:gd name="T53" fmla="*/ 45 h 67"/>
              <a:gd name="T54" fmla="*/ 14 w 48"/>
              <a:gd name="T55" fmla="*/ 47 h 67"/>
              <a:gd name="T56" fmla="*/ 15 w 48"/>
              <a:gd name="T57" fmla="*/ 50 h 67"/>
              <a:gd name="T58" fmla="*/ 16 w 48"/>
              <a:gd name="T59" fmla="*/ 52 h 67"/>
              <a:gd name="T60" fmla="*/ 19 w 48"/>
              <a:gd name="T61" fmla="*/ 53 h 67"/>
              <a:gd name="T62" fmla="*/ 22 w 48"/>
              <a:gd name="T63" fmla="*/ 54 h 67"/>
              <a:gd name="T64" fmla="*/ 27 w 48"/>
              <a:gd name="T65" fmla="*/ 54 h 67"/>
              <a:gd name="T66" fmla="*/ 30 w 48"/>
              <a:gd name="T67" fmla="*/ 54 h 67"/>
              <a:gd name="T68" fmla="*/ 32 w 48"/>
              <a:gd name="T69" fmla="*/ 52 h 67"/>
              <a:gd name="T70" fmla="*/ 33 w 48"/>
              <a:gd name="T71" fmla="*/ 51 h 67"/>
              <a:gd name="T72" fmla="*/ 34 w 48"/>
              <a:gd name="T73" fmla="*/ 49 h 67"/>
              <a:gd name="T74" fmla="*/ 34 w 48"/>
              <a:gd name="T75" fmla="*/ 48 h 67"/>
              <a:gd name="T76" fmla="*/ 31 w 48"/>
              <a:gd name="T77" fmla="*/ 43 h 67"/>
              <a:gd name="T78" fmla="*/ 24 w 48"/>
              <a:gd name="T79" fmla="*/ 41 h 67"/>
              <a:gd name="T80" fmla="*/ 15 w 48"/>
              <a:gd name="T81" fmla="*/ 39 h 67"/>
              <a:gd name="T82" fmla="*/ 7 w 48"/>
              <a:gd name="T83" fmla="*/ 34 h 67"/>
              <a:gd name="T84" fmla="*/ 2 w 48"/>
              <a:gd name="T85" fmla="*/ 25 h 67"/>
              <a:gd name="T86" fmla="*/ 2 w 48"/>
              <a:gd name="T87" fmla="*/ 17 h 67"/>
              <a:gd name="T88" fmla="*/ 3 w 48"/>
              <a:gd name="T89" fmla="*/ 12 h 67"/>
              <a:gd name="T90" fmla="*/ 6 w 48"/>
              <a:gd name="T91" fmla="*/ 7 h 67"/>
              <a:gd name="T92" fmla="*/ 11 w 48"/>
              <a:gd name="T93" fmla="*/ 3 h 67"/>
              <a:gd name="T94" fmla="*/ 17 w 48"/>
              <a:gd name="T95" fmla="*/ 0 h 67"/>
              <a:gd name="T96" fmla="*/ 25 w 48"/>
              <a:gd name="T97" fmla="*/ 0 h 67"/>
              <a:gd name="T98" fmla="*/ 31 w 48"/>
              <a:gd name="T99" fmla="*/ 0 h 67"/>
              <a:gd name="T100" fmla="*/ 36 w 48"/>
              <a:gd name="T101" fmla="*/ 3 h 67"/>
              <a:gd name="T102" fmla="*/ 41 w 48"/>
              <a:gd name="T103" fmla="*/ 6 h 67"/>
              <a:gd name="T104" fmla="*/ 45 w 48"/>
              <a:gd name="T105" fmla="*/ 12 h 67"/>
              <a:gd name="T106" fmla="*/ 47 w 48"/>
              <a:gd name="T107" fmla="*/ 2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67">
                <a:moveTo>
                  <a:pt x="33" y="21"/>
                </a:moveTo>
                <a:lnTo>
                  <a:pt x="33" y="20"/>
                </a:lnTo>
                <a:lnTo>
                  <a:pt x="33" y="19"/>
                </a:lnTo>
                <a:lnTo>
                  <a:pt x="32" y="19"/>
                </a:lnTo>
                <a:lnTo>
                  <a:pt x="32" y="18"/>
                </a:lnTo>
                <a:lnTo>
                  <a:pt x="32" y="17"/>
                </a:lnTo>
                <a:lnTo>
                  <a:pt x="32" y="16"/>
                </a:lnTo>
                <a:lnTo>
                  <a:pt x="31" y="16"/>
                </a:lnTo>
                <a:lnTo>
                  <a:pt x="31" y="15"/>
                </a:lnTo>
                <a:lnTo>
                  <a:pt x="30" y="15"/>
                </a:lnTo>
                <a:lnTo>
                  <a:pt x="30" y="14"/>
                </a:lnTo>
                <a:lnTo>
                  <a:pt x="29" y="14"/>
                </a:lnTo>
                <a:lnTo>
                  <a:pt x="28" y="13"/>
                </a:lnTo>
                <a:lnTo>
                  <a:pt x="27" y="13"/>
                </a:lnTo>
                <a:lnTo>
                  <a:pt x="26" y="13"/>
                </a:lnTo>
                <a:lnTo>
                  <a:pt x="25" y="13"/>
                </a:lnTo>
                <a:lnTo>
                  <a:pt x="24" y="13"/>
                </a:lnTo>
                <a:lnTo>
                  <a:pt x="22" y="13"/>
                </a:lnTo>
                <a:lnTo>
                  <a:pt x="21" y="13"/>
                </a:lnTo>
                <a:lnTo>
                  <a:pt x="20" y="13"/>
                </a:lnTo>
                <a:lnTo>
                  <a:pt x="19" y="13"/>
                </a:lnTo>
                <a:lnTo>
                  <a:pt x="18" y="13"/>
                </a:lnTo>
                <a:lnTo>
                  <a:pt x="18" y="14"/>
                </a:lnTo>
                <a:lnTo>
                  <a:pt x="17" y="14"/>
                </a:lnTo>
                <a:lnTo>
                  <a:pt x="17" y="15"/>
                </a:lnTo>
                <a:lnTo>
                  <a:pt x="16" y="15"/>
                </a:lnTo>
                <a:lnTo>
                  <a:pt x="16" y="16"/>
                </a:lnTo>
                <a:lnTo>
                  <a:pt x="16" y="16"/>
                </a:lnTo>
                <a:lnTo>
                  <a:pt x="15" y="17"/>
                </a:lnTo>
                <a:lnTo>
                  <a:pt x="15" y="17"/>
                </a:lnTo>
                <a:lnTo>
                  <a:pt x="15" y="18"/>
                </a:lnTo>
                <a:lnTo>
                  <a:pt x="15" y="18"/>
                </a:lnTo>
                <a:lnTo>
                  <a:pt x="15" y="19"/>
                </a:lnTo>
                <a:lnTo>
                  <a:pt x="15" y="21"/>
                </a:lnTo>
                <a:lnTo>
                  <a:pt x="17" y="22"/>
                </a:lnTo>
                <a:lnTo>
                  <a:pt x="18" y="23"/>
                </a:lnTo>
                <a:lnTo>
                  <a:pt x="20" y="24"/>
                </a:lnTo>
                <a:lnTo>
                  <a:pt x="23" y="25"/>
                </a:lnTo>
                <a:lnTo>
                  <a:pt x="25" y="25"/>
                </a:lnTo>
                <a:lnTo>
                  <a:pt x="28" y="26"/>
                </a:lnTo>
                <a:lnTo>
                  <a:pt x="32" y="27"/>
                </a:lnTo>
                <a:lnTo>
                  <a:pt x="35" y="28"/>
                </a:lnTo>
                <a:lnTo>
                  <a:pt x="38" y="29"/>
                </a:lnTo>
                <a:lnTo>
                  <a:pt x="40" y="31"/>
                </a:lnTo>
                <a:lnTo>
                  <a:pt x="43" y="33"/>
                </a:lnTo>
                <a:lnTo>
                  <a:pt x="45" y="35"/>
                </a:lnTo>
                <a:lnTo>
                  <a:pt x="47" y="38"/>
                </a:lnTo>
                <a:lnTo>
                  <a:pt x="48" y="41"/>
                </a:lnTo>
                <a:lnTo>
                  <a:pt x="48" y="45"/>
                </a:lnTo>
                <a:lnTo>
                  <a:pt x="48" y="49"/>
                </a:lnTo>
                <a:lnTo>
                  <a:pt x="47" y="51"/>
                </a:lnTo>
                <a:lnTo>
                  <a:pt x="47" y="54"/>
                </a:lnTo>
                <a:lnTo>
                  <a:pt x="46" y="56"/>
                </a:lnTo>
                <a:lnTo>
                  <a:pt x="44" y="58"/>
                </a:lnTo>
                <a:lnTo>
                  <a:pt x="43" y="60"/>
                </a:lnTo>
                <a:lnTo>
                  <a:pt x="41" y="62"/>
                </a:lnTo>
                <a:lnTo>
                  <a:pt x="40" y="63"/>
                </a:lnTo>
                <a:lnTo>
                  <a:pt x="38" y="64"/>
                </a:lnTo>
                <a:lnTo>
                  <a:pt x="36" y="65"/>
                </a:lnTo>
                <a:lnTo>
                  <a:pt x="34" y="66"/>
                </a:lnTo>
                <a:lnTo>
                  <a:pt x="32" y="66"/>
                </a:lnTo>
                <a:lnTo>
                  <a:pt x="30" y="67"/>
                </a:lnTo>
                <a:lnTo>
                  <a:pt x="28" y="67"/>
                </a:lnTo>
                <a:lnTo>
                  <a:pt x="27" y="67"/>
                </a:lnTo>
                <a:lnTo>
                  <a:pt x="25" y="67"/>
                </a:lnTo>
                <a:lnTo>
                  <a:pt x="23" y="67"/>
                </a:lnTo>
                <a:lnTo>
                  <a:pt x="20" y="67"/>
                </a:lnTo>
                <a:lnTo>
                  <a:pt x="18" y="67"/>
                </a:lnTo>
                <a:lnTo>
                  <a:pt x="16" y="66"/>
                </a:lnTo>
                <a:lnTo>
                  <a:pt x="14" y="65"/>
                </a:lnTo>
                <a:lnTo>
                  <a:pt x="12" y="65"/>
                </a:lnTo>
                <a:lnTo>
                  <a:pt x="10" y="64"/>
                </a:lnTo>
                <a:lnTo>
                  <a:pt x="8" y="62"/>
                </a:lnTo>
                <a:lnTo>
                  <a:pt x="6" y="61"/>
                </a:lnTo>
                <a:lnTo>
                  <a:pt x="5" y="60"/>
                </a:lnTo>
                <a:lnTo>
                  <a:pt x="3" y="58"/>
                </a:lnTo>
                <a:lnTo>
                  <a:pt x="2" y="56"/>
                </a:lnTo>
                <a:lnTo>
                  <a:pt x="1" y="53"/>
                </a:lnTo>
                <a:lnTo>
                  <a:pt x="0" y="51"/>
                </a:lnTo>
                <a:lnTo>
                  <a:pt x="0" y="48"/>
                </a:lnTo>
                <a:lnTo>
                  <a:pt x="0" y="45"/>
                </a:lnTo>
                <a:lnTo>
                  <a:pt x="14" y="45"/>
                </a:lnTo>
                <a:lnTo>
                  <a:pt x="14" y="46"/>
                </a:lnTo>
                <a:lnTo>
                  <a:pt x="14" y="47"/>
                </a:lnTo>
                <a:lnTo>
                  <a:pt x="14" y="48"/>
                </a:lnTo>
                <a:lnTo>
                  <a:pt x="14" y="49"/>
                </a:lnTo>
                <a:lnTo>
                  <a:pt x="15" y="50"/>
                </a:lnTo>
                <a:lnTo>
                  <a:pt x="15" y="50"/>
                </a:lnTo>
                <a:lnTo>
                  <a:pt x="16" y="51"/>
                </a:lnTo>
                <a:lnTo>
                  <a:pt x="16" y="52"/>
                </a:lnTo>
                <a:lnTo>
                  <a:pt x="17" y="52"/>
                </a:lnTo>
                <a:lnTo>
                  <a:pt x="18" y="53"/>
                </a:lnTo>
                <a:lnTo>
                  <a:pt x="19" y="53"/>
                </a:lnTo>
                <a:lnTo>
                  <a:pt x="20" y="54"/>
                </a:lnTo>
                <a:lnTo>
                  <a:pt x="21" y="54"/>
                </a:lnTo>
                <a:lnTo>
                  <a:pt x="22" y="54"/>
                </a:lnTo>
                <a:lnTo>
                  <a:pt x="24" y="54"/>
                </a:lnTo>
                <a:lnTo>
                  <a:pt x="25" y="54"/>
                </a:lnTo>
                <a:lnTo>
                  <a:pt x="27" y="54"/>
                </a:lnTo>
                <a:lnTo>
                  <a:pt x="28" y="54"/>
                </a:lnTo>
                <a:lnTo>
                  <a:pt x="29" y="54"/>
                </a:lnTo>
                <a:lnTo>
                  <a:pt x="30" y="54"/>
                </a:lnTo>
                <a:lnTo>
                  <a:pt x="31" y="53"/>
                </a:lnTo>
                <a:lnTo>
                  <a:pt x="31" y="53"/>
                </a:lnTo>
                <a:lnTo>
                  <a:pt x="32" y="52"/>
                </a:lnTo>
                <a:lnTo>
                  <a:pt x="32" y="52"/>
                </a:lnTo>
                <a:lnTo>
                  <a:pt x="33" y="52"/>
                </a:lnTo>
                <a:lnTo>
                  <a:pt x="33" y="51"/>
                </a:lnTo>
                <a:lnTo>
                  <a:pt x="34" y="51"/>
                </a:lnTo>
                <a:lnTo>
                  <a:pt x="34" y="50"/>
                </a:lnTo>
                <a:lnTo>
                  <a:pt x="34" y="49"/>
                </a:lnTo>
                <a:lnTo>
                  <a:pt x="34" y="49"/>
                </a:lnTo>
                <a:lnTo>
                  <a:pt x="34" y="48"/>
                </a:lnTo>
                <a:lnTo>
                  <a:pt x="34" y="48"/>
                </a:lnTo>
                <a:lnTo>
                  <a:pt x="34" y="46"/>
                </a:lnTo>
                <a:lnTo>
                  <a:pt x="33" y="45"/>
                </a:lnTo>
                <a:lnTo>
                  <a:pt x="31" y="43"/>
                </a:lnTo>
                <a:lnTo>
                  <a:pt x="29" y="43"/>
                </a:lnTo>
                <a:lnTo>
                  <a:pt x="27" y="42"/>
                </a:lnTo>
                <a:lnTo>
                  <a:pt x="24" y="41"/>
                </a:lnTo>
                <a:lnTo>
                  <a:pt x="21" y="40"/>
                </a:lnTo>
                <a:lnTo>
                  <a:pt x="18" y="39"/>
                </a:lnTo>
                <a:lnTo>
                  <a:pt x="15" y="39"/>
                </a:lnTo>
                <a:lnTo>
                  <a:pt x="12" y="37"/>
                </a:lnTo>
                <a:lnTo>
                  <a:pt x="9" y="36"/>
                </a:lnTo>
                <a:lnTo>
                  <a:pt x="7" y="34"/>
                </a:lnTo>
                <a:lnTo>
                  <a:pt x="5" y="32"/>
                </a:lnTo>
                <a:lnTo>
                  <a:pt x="3" y="29"/>
                </a:lnTo>
                <a:lnTo>
                  <a:pt x="2" y="25"/>
                </a:lnTo>
                <a:lnTo>
                  <a:pt x="2" y="21"/>
                </a:lnTo>
                <a:lnTo>
                  <a:pt x="2" y="19"/>
                </a:lnTo>
                <a:lnTo>
                  <a:pt x="2" y="17"/>
                </a:lnTo>
                <a:lnTo>
                  <a:pt x="2" y="16"/>
                </a:lnTo>
                <a:lnTo>
                  <a:pt x="3" y="14"/>
                </a:lnTo>
                <a:lnTo>
                  <a:pt x="3" y="12"/>
                </a:lnTo>
                <a:lnTo>
                  <a:pt x="4" y="10"/>
                </a:lnTo>
                <a:lnTo>
                  <a:pt x="5" y="9"/>
                </a:lnTo>
                <a:lnTo>
                  <a:pt x="6" y="7"/>
                </a:lnTo>
                <a:lnTo>
                  <a:pt x="7" y="5"/>
                </a:lnTo>
                <a:lnTo>
                  <a:pt x="9" y="4"/>
                </a:lnTo>
                <a:lnTo>
                  <a:pt x="11" y="3"/>
                </a:lnTo>
                <a:lnTo>
                  <a:pt x="13" y="2"/>
                </a:lnTo>
                <a:lnTo>
                  <a:pt x="15" y="1"/>
                </a:lnTo>
                <a:lnTo>
                  <a:pt x="17" y="0"/>
                </a:lnTo>
                <a:lnTo>
                  <a:pt x="20" y="0"/>
                </a:lnTo>
                <a:lnTo>
                  <a:pt x="23" y="0"/>
                </a:lnTo>
                <a:lnTo>
                  <a:pt x="25" y="0"/>
                </a:lnTo>
                <a:lnTo>
                  <a:pt x="27" y="0"/>
                </a:lnTo>
                <a:lnTo>
                  <a:pt x="29" y="0"/>
                </a:lnTo>
                <a:lnTo>
                  <a:pt x="31" y="0"/>
                </a:lnTo>
                <a:lnTo>
                  <a:pt x="33" y="1"/>
                </a:lnTo>
                <a:lnTo>
                  <a:pt x="35" y="2"/>
                </a:lnTo>
                <a:lnTo>
                  <a:pt x="36" y="3"/>
                </a:lnTo>
                <a:lnTo>
                  <a:pt x="38" y="4"/>
                </a:lnTo>
                <a:lnTo>
                  <a:pt x="40" y="5"/>
                </a:lnTo>
                <a:lnTo>
                  <a:pt x="41" y="6"/>
                </a:lnTo>
                <a:lnTo>
                  <a:pt x="43" y="8"/>
                </a:lnTo>
                <a:lnTo>
                  <a:pt x="44" y="10"/>
                </a:lnTo>
                <a:lnTo>
                  <a:pt x="45" y="12"/>
                </a:lnTo>
                <a:lnTo>
                  <a:pt x="46" y="15"/>
                </a:lnTo>
                <a:lnTo>
                  <a:pt x="46" y="18"/>
                </a:lnTo>
                <a:lnTo>
                  <a:pt x="47" y="21"/>
                </a:lnTo>
                <a:lnTo>
                  <a:pt x="3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80" name="Freeform 276"/>
          <p:cNvSpPr>
            <a:spLocks/>
          </p:cNvSpPr>
          <p:nvPr/>
        </p:nvSpPr>
        <p:spPr bwMode="auto">
          <a:xfrm>
            <a:off x="1473200" y="3671888"/>
            <a:ext cx="76200" cy="138112"/>
          </a:xfrm>
          <a:custGeom>
            <a:avLst/>
            <a:gdLst>
              <a:gd name="T0" fmla="*/ 13 w 48"/>
              <a:gd name="T1" fmla="*/ 87 h 87"/>
              <a:gd name="T2" fmla="*/ 0 w 48"/>
              <a:gd name="T3" fmla="*/ 87 h 87"/>
              <a:gd name="T4" fmla="*/ 0 w 48"/>
              <a:gd name="T5" fmla="*/ 0 h 87"/>
              <a:gd name="T6" fmla="*/ 13 w 48"/>
              <a:gd name="T7" fmla="*/ 0 h 87"/>
              <a:gd name="T8" fmla="*/ 13 w 48"/>
              <a:gd name="T9" fmla="*/ 47 h 87"/>
              <a:gd name="T10" fmla="*/ 31 w 48"/>
              <a:gd name="T11" fmla="*/ 23 h 87"/>
              <a:gd name="T12" fmla="*/ 48 w 48"/>
              <a:gd name="T13" fmla="*/ 23 h 87"/>
              <a:gd name="T14" fmla="*/ 29 w 48"/>
              <a:gd name="T15" fmla="*/ 47 h 87"/>
              <a:gd name="T16" fmla="*/ 48 w 48"/>
              <a:gd name="T17" fmla="*/ 87 h 87"/>
              <a:gd name="T18" fmla="*/ 32 w 48"/>
              <a:gd name="T19" fmla="*/ 87 h 87"/>
              <a:gd name="T20" fmla="*/ 19 w 48"/>
              <a:gd name="T21" fmla="*/ 59 h 87"/>
              <a:gd name="T22" fmla="*/ 13 w 48"/>
              <a:gd name="T23" fmla="*/ 66 h 87"/>
              <a:gd name="T24" fmla="*/ 13 w 48"/>
              <a:gd name="T2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87">
                <a:moveTo>
                  <a:pt x="13" y="87"/>
                </a:moveTo>
                <a:lnTo>
                  <a:pt x="0" y="87"/>
                </a:lnTo>
                <a:lnTo>
                  <a:pt x="0" y="0"/>
                </a:lnTo>
                <a:lnTo>
                  <a:pt x="13" y="0"/>
                </a:lnTo>
                <a:lnTo>
                  <a:pt x="13" y="47"/>
                </a:lnTo>
                <a:lnTo>
                  <a:pt x="31" y="23"/>
                </a:lnTo>
                <a:lnTo>
                  <a:pt x="48" y="23"/>
                </a:lnTo>
                <a:lnTo>
                  <a:pt x="29" y="47"/>
                </a:lnTo>
                <a:lnTo>
                  <a:pt x="48" y="87"/>
                </a:lnTo>
                <a:lnTo>
                  <a:pt x="32" y="87"/>
                </a:lnTo>
                <a:lnTo>
                  <a:pt x="19" y="59"/>
                </a:lnTo>
                <a:lnTo>
                  <a:pt x="13" y="66"/>
                </a:lnTo>
                <a:lnTo>
                  <a:pt x="13"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81" name="Freeform 277"/>
          <p:cNvSpPr>
            <a:spLocks noEditPoints="1"/>
          </p:cNvSpPr>
          <p:nvPr/>
        </p:nvSpPr>
        <p:spPr bwMode="auto">
          <a:xfrm>
            <a:off x="1595438" y="3671888"/>
            <a:ext cx="106362" cy="138112"/>
          </a:xfrm>
          <a:custGeom>
            <a:avLst/>
            <a:gdLst>
              <a:gd name="T0" fmla="*/ 16 w 67"/>
              <a:gd name="T1" fmla="*/ 87 h 87"/>
              <a:gd name="T2" fmla="*/ 0 w 67"/>
              <a:gd name="T3" fmla="*/ 87 h 87"/>
              <a:gd name="T4" fmla="*/ 25 w 67"/>
              <a:gd name="T5" fmla="*/ 0 h 87"/>
              <a:gd name="T6" fmla="*/ 42 w 67"/>
              <a:gd name="T7" fmla="*/ 0 h 87"/>
              <a:gd name="T8" fmla="*/ 67 w 67"/>
              <a:gd name="T9" fmla="*/ 87 h 87"/>
              <a:gd name="T10" fmla="*/ 51 w 67"/>
              <a:gd name="T11" fmla="*/ 87 h 87"/>
              <a:gd name="T12" fmla="*/ 47 w 67"/>
              <a:gd name="T13" fmla="*/ 69 h 87"/>
              <a:gd name="T14" fmla="*/ 21 w 67"/>
              <a:gd name="T15" fmla="*/ 69 h 87"/>
              <a:gd name="T16" fmla="*/ 16 w 67"/>
              <a:gd name="T17" fmla="*/ 87 h 87"/>
              <a:gd name="T18" fmla="*/ 25 w 67"/>
              <a:gd name="T19" fmla="*/ 54 h 87"/>
              <a:gd name="T20" fmla="*/ 43 w 67"/>
              <a:gd name="T21" fmla="*/ 54 h 87"/>
              <a:gd name="T22" fmla="*/ 34 w 67"/>
              <a:gd name="T23" fmla="*/ 20 h 87"/>
              <a:gd name="T24" fmla="*/ 34 w 67"/>
              <a:gd name="T25" fmla="*/ 20 h 87"/>
              <a:gd name="T26" fmla="*/ 25 w 67"/>
              <a:gd name="T27" fmla="*/ 5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7">
                <a:moveTo>
                  <a:pt x="16" y="87"/>
                </a:moveTo>
                <a:lnTo>
                  <a:pt x="0" y="87"/>
                </a:lnTo>
                <a:lnTo>
                  <a:pt x="25" y="0"/>
                </a:lnTo>
                <a:lnTo>
                  <a:pt x="42" y="0"/>
                </a:lnTo>
                <a:lnTo>
                  <a:pt x="67" y="87"/>
                </a:lnTo>
                <a:lnTo>
                  <a:pt x="51" y="87"/>
                </a:lnTo>
                <a:lnTo>
                  <a:pt x="47" y="69"/>
                </a:lnTo>
                <a:lnTo>
                  <a:pt x="21" y="69"/>
                </a:lnTo>
                <a:lnTo>
                  <a:pt x="16" y="87"/>
                </a:lnTo>
                <a:close/>
                <a:moveTo>
                  <a:pt x="25" y="54"/>
                </a:moveTo>
                <a:lnTo>
                  <a:pt x="43" y="54"/>
                </a:lnTo>
                <a:lnTo>
                  <a:pt x="34" y="20"/>
                </a:lnTo>
                <a:lnTo>
                  <a:pt x="34" y="20"/>
                </a:lnTo>
                <a:lnTo>
                  <a:pt x="25"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82" name="Freeform 278"/>
          <p:cNvSpPr>
            <a:spLocks/>
          </p:cNvSpPr>
          <p:nvPr/>
        </p:nvSpPr>
        <p:spPr bwMode="auto">
          <a:xfrm>
            <a:off x="1709738" y="3705225"/>
            <a:ext cx="77787" cy="106363"/>
          </a:xfrm>
          <a:custGeom>
            <a:avLst/>
            <a:gdLst>
              <a:gd name="T0" fmla="*/ 33 w 49"/>
              <a:gd name="T1" fmla="*/ 19 h 67"/>
              <a:gd name="T2" fmla="*/ 33 w 49"/>
              <a:gd name="T3" fmla="*/ 17 h 67"/>
              <a:gd name="T4" fmla="*/ 31 w 49"/>
              <a:gd name="T5" fmla="*/ 15 h 67"/>
              <a:gd name="T6" fmla="*/ 30 w 49"/>
              <a:gd name="T7" fmla="*/ 14 h 67"/>
              <a:gd name="T8" fmla="*/ 27 w 49"/>
              <a:gd name="T9" fmla="*/ 13 h 67"/>
              <a:gd name="T10" fmla="*/ 23 w 49"/>
              <a:gd name="T11" fmla="*/ 13 h 67"/>
              <a:gd name="T12" fmla="*/ 20 w 49"/>
              <a:gd name="T13" fmla="*/ 13 h 67"/>
              <a:gd name="T14" fmla="*/ 18 w 49"/>
              <a:gd name="T15" fmla="*/ 14 h 67"/>
              <a:gd name="T16" fmla="*/ 16 w 49"/>
              <a:gd name="T17" fmla="*/ 16 h 67"/>
              <a:gd name="T18" fmla="*/ 16 w 49"/>
              <a:gd name="T19" fmla="*/ 17 h 67"/>
              <a:gd name="T20" fmla="*/ 16 w 49"/>
              <a:gd name="T21" fmla="*/ 19 h 67"/>
              <a:gd name="T22" fmla="*/ 19 w 49"/>
              <a:gd name="T23" fmla="*/ 23 h 67"/>
              <a:gd name="T24" fmla="*/ 26 w 49"/>
              <a:gd name="T25" fmla="*/ 25 h 67"/>
              <a:gd name="T26" fmla="*/ 35 w 49"/>
              <a:gd name="T27" fmla="*/ 28 h 67"/>
              <a:gd name="T28" fmla="*/ 43 w 49"/>
              <a:gd name="T29" fmla="*/ 33 h 67"/>
              <a:gd name="T30" fmla="*/ 48 w 49"/>
              <a:gd name="T31" fmla="*/ 41 h 67"/>
              <a:gd name="T32" fmla="*/ 48 w 49"/>
              <a:gd name="T33" fmla="*/ 51 h 67"/>
              <a:gd name="T34" fmla="*/ 45 w 49"/>
              <a:gd name="T35" fmla="*/ 58 h 67"/>
              <a:gd name="T36" fmla="*/ 40 w 49"/>
              <a:gd name="T37" fmla="*/ 63 h 67"/>
              <a:gd name="T38" fmla="*/ 34 w 49"/>
              <a:gd name="T39" fmla="*/ 66 h 67"/>
              <a:gd name="T40" fmla="*/ 29 w 49"/>
              <a:gd name="T41" fmla="*/ 67 h 67"/>
              <a:gd name="T42" fmla="*/ 23 w 49"/>
              <a:gd name="T43" fmla="*/ 67 h 67"/>
              <a:gd name="T44" fmla="*/ 17 w 49"/>
              <a:gd name="T45" fmla="*/ 66 h 67"/>
              <a:gd name="T46" fmla="*/ 10 w 49"/>
              <a:gd name="T47" fmla="*/ 64 h 67"/>
              <a:gd name="T48" fmla="*/ 5 w 49"/>
              <a:gd name="T49" fmla="*/ 60 h 67"/>
              <a:gd name="T50" fmla="*/ 2 w 49"/>
              <a:gd name="T51" fmla="*/ 53 h 67"/>
              <a:gd name="T52" fmla="*/ 0 w 49"/>
              <a:gd name="T53" fmla="*/ 45 h 67"/>
              <a:gd name="T54" fmla="*/ 15 w 49"/>
              <a:gd name="T55" fmla="*/ 47 h 67"/>
              <a:gd name="T56" fmla="*/ 15 w 49"/>
              <a:gd name="T57" fmla="*/ 50 h 67"/>
              <a:gd name="T58" fmla="*/ 17 w 49"/>
              <a:gd name="T59" fmla="*/ 52 h 67"/>
              <a:gd name="T60" fmla="*/ 19 w 49"/>
              <a:gd name="T61" fmla="*/ 53 h 67"/>
              <a:gd name="T62" fmla="*/ 23 w 49"/>
              <a:gd name="T63" fmla="*/ 54 h 67"/>
              <a:gd name="T64" fmla="*/ 27 w 49"/>
              <a:gd name="T65" fmla="*/ 54 h 67"/>
              <a:gd name="T66" fmla="*/ 30 w 49"/>
              <a:gd name="T67" fmla="*/ 54 h 67"/>
              <a:gd name="T68" fmla="*/ 32 w 49"/>
              <a:gd name="T69" fmla="*/ 52 h 67"/>
              <a:gd name="T70" fmla="*/ 34 w 49"/>
              <a:gd name="T71" fmla="*/ 51 h 67"/>
              <a:gd name="T72" fmla="*/ 35 w 49"/>
              <a:gd name="T73" fmla="*/ 49 h 67"/>
              <a:gd name="T74" fmla="*/ 35 w 49"/>
              <a:gd name="T75" fmla="*/ 48 h 67"/>
              <a:gd name="T76" fmla="*/ 32 w 49"/>
              <a:gd name="T77" fmla="*/ 43 h 67"/>
              <a:gd name="T78" fmla="*/ 24 w 49"/>
              <a:gd name="T79" fmla="*/ 41 h 67"/>
              <a:gd name="T80" fmla="*/ 15 w 49"/>
              <a:gd name="T81" fmla="*/ 39 h 67"/>
              <a:gd name="T82" fmla="*/ 7 w 49"/>
              <a:gd name="T83" fmla="*/ 34 h 67"/>
              <a:gd name="T84" fmla="*/ 2 w 49"/>
              <a:gd name="T85" fmla="*/ 25 h 67"/>
              <a:gd name="T86" fmla="*/ 2 w 49"/>
              <a:gd name="T87" fmla="*/ 17 h 67"/>
              <a:gd name="T88" fmla="*/ 4 w 49"/>
              <a:gd name="T89" fmla="*/ 12 h 67"/>
              <a:gd name="T90" fmla="*/ 7 w 49"/>
              <a:gd name="T91" fmla="*/ 7 h 67"/>
              <a:gd name="T92" fmla="*/ 11 w 49"/>
              <a:gd name="T93" fmla="*/ 3 h 67"/>
              <a:gd name="T94" fmla="*/ 18 w 49"/>
              <a:gd name="T95" fmla="*/ 0 h 67"/>
              <a:gd name="T96" fmla="*/ 25 w 49"/>
              <a:gd name="T97" fmla="*/ 0 h 67"/>
              <a:gd name="T98" fmla="*/ 31 w 49"/>
              <a:gd name="T99" fmla="*/ 0 h 67"/>
              <a:gd name="T100" fmla="*/ 37 w 49"/>
              <a:gd name="T101" fmla="*/ 3 h 67"/>
              <a:gd name="T102" fmla="*/ 42 w 49"/>
              <a:gd name="T103" fmla="*/ 6 h 67"/>
              <a:gd name="T104" fmla="*/ 45 w 49"/>
              <a:gd name="T105" fmla="*/ 12 h 67"/>
              <a:gd name="T106" fmla="*/ 47 w 49"/>
              <a:gd name="T107" fmla="*/ 2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67">
                <a:moveTo>
                  <a:pt x="34" y="21"/>
                </a:moveTo>
                <a:lnTo>
                  <a:pt x="33" y="20"/>
                </a:lnTo>
                <a:lnTo>
                  <a:pt x="33" y="19"/>
                </a:lnTo>
                <a:lnTo>
                  <a:pt x="33" y="19"/>
                </a:lnTo>
                <a:lnTo>
                  <a:pt x="33" y="18"/>
                </a:lnTo>
                <a:lnTo>
                  <a:pt x="33" y="17"/>
                </a:lnTo>
                <a:lnTo>
                  <a:pt x="32" y="16"/>
                </a:lnTo>
                <a:lnTo>
                  <a:pt x="32" y="16"/>
                </a:lnTo>
                <a:lnTo>
                  <a:pt x="31" y="15"/>
                </a:lnTo>
                <a:lnTo>
                  <a:pt x="31" y="15"/>
                </a:lnTo>
                <a:lnTo>
                  <a:pt x="30" y="14"/>
                </a:lnTo>
                <a:lnTo>
                  <a:pt x="30" y="14"/>
                </a:lnTo>
                <a:lnTo>
                  <a:pt x="29" y="13"/>
                </a:lnTo>
                <a:lnTo>
                  <a:pt x="28" y="13"/>
                </a:lnTo>
                <a:lnTo>
                  <a:pt x="27" y="13"/>
                </a:lnTo>
                <a:lnTo>
                  <a:pt x="25" y="13"/>
                </a:lnTo>
                <a:lnTo>
                  <a:pt x="24" y="13"/>
                </a:lnTo>
                <a:lnTo>
                  <a:pt x="23" y="13"/>
                </a:lnTo>
                <a:lnTo>
                  <a:pt x="22" y="13"/>
                </a:lnTo>
                <a:lnTo>
                  <a:pt x="21" y="13"/>
                </a:lnTo>
                <a:lnTo>
                  <a:pt x="20" y="13"/>
                </a:lnTo>
                <a:lnTo>
                  <a:pt x="19" y="13"/>
                </a:lnTo>
                <a:lnTo>
                  <a:pt x="18" y="14"/>
                </a:lnTo>
                <a:lnTo>
                  <a:pt x="18" y="14"/>
                </a:lnTo>
                <a:lnTo>
                  <a:pt x="17" y="15"/>
                </a:lnTo>
                <a:lnTo>
                  <a:pt x="17" y="15"/>
                </a:lnTo>
                <a:lnTo>
                  <a:pt x="16" y="16"/>
                </a:lnTo>
                <a:lnTo>
                  <a:pt x="16" y="16"/>
                </a:lnTo>
                <a:lnTo>
                  <a:pt x="16" y="17"/>
                </a:lnTo>
                <a:lnTo>
                  <a:pt x="16" y="17"/>
                </a:lnTo>
                <a:lnTo>
                  <a:pt x="16" y="18"/>
                </a:lnTo>
                <a:lnTo>
                  <a:pt x="16" y="18"/>
                </a:lnTo>
                <a:lnTo>
                  <a:pt x="16" y="19"/>
                </a:lnTo>
                <a:lnTo>
                  <a:pt x="16" y="21"/>
                </a:lnTo>
                <a:lnTo>
                  <a:pt x="17" y="22"/>
                </a:lnTo>
                <a:lnTo>
                  <a:pt x="19" y="23"/>
                </a:lnTo>
                <a:lnTo>
                  <a:pt x="21" y="24"/>
                </a:lnTo>
                <a:lnTo>
                  <a:pt x="23" y="25"/>
                </a:lnTo>
                <a:lnTo>
                  <a:pt x="26" y="25"/>
                </a:lnTo>
                <a:lnTo>
                  <a:pt x="29" y="26"/>
                </a:lnTo>
                <a:lnTo>
                  <a:pt x="32" y="27"/>
                </a:lnTo>
                <a:lnTo>
                  <a:pt x="35" y="28"/>
                </a:lnTo>
                <a:lnTo>
                  <a:pt x="38" y="29"/>
                </a:lnTo>
                <a:lnTo>
                  <a:pt x="41" y="31"/>
                </a:lnTo>
                <a:lnTo>
                  <a:pt x="43" y="33"/>
                </a:lnTo>
                <a:lnTo>
                  <a:pt x="46" y="35"/>
                </a:lnTo>
                <a:lnTo>
                  <a:pt x="47" y="38"/>
                </a:lnTo>
                <a:lnTo>
                  <a:pt x="48" y="41"/>
                </a:lnTo>
                <a:lnTo>
                  <a:pt x="49" y="45"/>
                </a:lnTo>
                <a:lnTo>
                  <a:pt x="48" y="49"/>
                </a:lnTo>
                <a:lnTo>
                  <a:pt x="48" y="51"/>
                </a:lnTo>
                <a:lnTo>
                  <a:pt x="47" y="54"/>
                </a:lnTo>
                <a:lnTo>
                  <a:pt x="46" y="56"/>
                </a:lnTo>
                <a:lnTo>
                  <a:pt x="45" y="58"/>
                </a:lnTo>
                <a:lnTo>
                  <a:pt x="44" y="60"/>
                </a:lnTo>
                <a:lnTo>
                  <a:pt x="42" y="62"/>
                </a:lnTo>
                <a:lnTo>
                  <a:pt x="40" y="63"/>
                </a:lnTo>
                <a:lnTo>
                  <a:pt x="38" y="64"/>
                </a:lnTo>
                <a:lnTo>
                  <a:pt x="36" y="65"/>
                </a:lnTo>
                <a:lnTo>
                  <a:pt x="34" y="66"/>
                </a:lnTo>
                <a:lnTo>
                  <a:pt x="33" y="66"/>
                </a:lnTo>
                <a:lnTo>
                  <a:pt x="31" y="67"/>
                </a:lnTo>
                <a:lnTo>
                  <a:pt x="29" y="67"/>
                </a:lnTo>
                <a:lnTo>
                  <a:pt x="27" y="67"/>
                </a:lnTo>
                <a:lnTo>
                  <a:pt x="26" y="67"/>
                </a:lnTo>
                <a:lnTo>
                  <a:pt x="23" y="67"/>
                </a:lnTo>
                <a:lnTo>
                  <a:pt x="21" y="67"/>
                </a:lnTo>
                <a:lnTo>
                  <a:pt x="19" y="67"/>
                </a:lnTo>
                <a:lnTo>
                  <a:pt x="17" y="66"/>
                </a:lnTo>
                <a:lnTo>
                  <a:pt x="14" y="65"/>
                </a:lnTo>
                <a:lnTo>
                  <a:pt x="12" y="65"/>
                </a:lnTo>
                <a:lnTo>
                  <a:pt x="10" y="64"/>
                </a:lnTo>
                <a:lnTo>
                  <a:pt x="9" y="62"/>
                </a:lnTo>
                <a:lnTo>
                  <a:pt x="7" y="61"/>
                </a:lnTo>
                <a:lnTo>
                  <a:pt x="5" y="60"/>
                </a:lnTo>
                <a:lnTo>
                  <a:pt x="4" y="58"/>
                </a:lnTo>
                <a:lnTo>
                  <a:pt x="3" y="56"/>
                </a:lnTo>
                <a:lnTo>
                  <a:pt x="2" y="53"/>
                </a:lnTo>
                <a:lnTo>
                  <a:pt x="1" y="51"/>
                </a:lnTo>
                <a:lnTo>
                  <a:pt x="0" y="48"/>
                </a:lnTo>
                <a:lnTo>
                  <a:pt x="0" y="45"/>
                </a:lnTo>
                <a:lnTo>
                  <a:pt x="15" y="45"/>
                </a:lnTo>
                <a:lnTo>
                  <a:pt x="15" y="46"/>
                </a:lnTo>
                <a:lnTo>
                  <a:pt x="15" y="47"/>
                </a:lnTo>
                <a:lnTo>
                  <a:pt x="15" y="48"/>
                </a:lnTo>
                <a:lnTo>
                  <a:pt x="15" y="49"/>
                </a:lnTo>
                <a:lnTo>
                  <a:pt x="15" y="50"/>
                </a:lnTo>
                <a:lnTo>
                  <a:pt x="16" y="50"/>
                </a:lnTo>
                <a:lnTo>
                  <a:pt x="16" y="51"/>
                </a:lnTo>
                <a:lnTo>
                  <a:pt x="17" y="52"/>
                </a:lnTo>
                <a:lnTo>
                  <a:pt x="18" y="52"/>
                </a:lnTo>
                <a:lnTo>
                  <a:pt x="18" y="53"/>
                </a:lnTo>
                <a:lnTo>
                  <a:pt x="19" y="53"/>
                </a:lnTo>
                <a:lnTo>
                  <a:pt x="20" y="54"/>
                </a:lnTo>
                <a:lnTo>
                  <a:pt x="22" y="54"/>
                </a:lnTo>
                <a:lnTo>
                  <a:pt x="23" y="54"/>
                </a:lnTo>
                <a:lnTo>
                  <a:pt x="24" y="54"/>
                </a:lnTo>
                <a:lnTo>
                  <a:pt x="26" y="54"/>
                </a:lnTo>
                <a:lnTo>
                  <a:pt x="27" y="54"/>
                </a:lnTo>
                <a:lnTo>
                  <a:pt x="28" y="54"/>
                </a:lnTo>
                <a:lnTo>
                  <a:pt x="29" y="54"/>
                </a:lnTo>
                <a:lnTo>
                  <a:pt x="30" y="54"/>
                </a:lnTo>
                <a:lnTo>
                  <a:pt x="31" y="53"/>
                </a:lnTo>
                <a:lnTo>
                  <a:pt x="32" y="53"/>
                </a:lnTo>
                <a:lnTo>
                  <a:pt x="32" y="52"/>
                </a:lnTo>
                <a:lnTo>
                  <a:pt x="33" y="52"/>
                </a:lnTo>
                <a:lnTo>
                  <a:pt x="33" y="52"/>
                </a:lnTo>
                <a:lnTo>
                  <a:pt x="34" y="51"/>
                </a:lnTo>
                <a:lnTo>
                  <a:pt x="34" y="51"/>
                </a:lnTo>
                <a:lnTo>
                  <a:pt x="34" y="50"/>
                </a:lnTo>
                <a:lnTo>
                  <a:pt x="35" y="49"/>
                </a:lnTo>
                <a:lnTo>
                  <a:pt x="35" y="49"/>
                </a:lnTo>
                <a:lnTo>
                  <a:pt x="35" y="48"/>
                </a:lnTo>
                <a:lnTo>
                  <a:pt x="35" y="48"/>
                </a:lnTo>
                <a:lnTo>
                  <a:pt x="34" y="46"/>
                </a:lnTo>
                <a:lnTo>
                  <a:pt x="33" y="45"/>
                </a:lnTo>
                <a:lnTo>
                  <a:pt x="32" y="43"/>
                </a:lnTo>
                <a:lnTo>
                  <a:pt x="30" y="43"/>
                </a:lnTo>
                <a:lnTo>
                  <a:pt x="27" y="42"/>
                </a:lnTo>
                <a:lnTo>
                  <a:pt x="24" y="41"/>
                </a:lnTo>
                <a:lnTo>
                  <a:pt x="22" y="40"/>
                </a:lnTo>
                <a:lnTo>
                  <a:pt x="19" y="39"/>
                </a:lnTo>
                <a:lnTo>
                  <a:pt x="15" y="39"/>
                </a:lnTo>
                <a:lnTo>
                  <a:pt x="13" y="37"/>
                </a:lnTo>
                <a:lnTo>
                  <a:pt x="10" y="36"/>
                </a:lnTo>
                <a:lnTo>
                  <a:pt x="7" y="34"/>
                </a:lnTo>
                <a:lnTo>
                  <a:pt x="5" y="32"/>
                </a:lnTo>
                <a:lnTo>
                  <a:pt x="4" y="29"/>
                </a:lnTo>
                <a:lnTo>
                  <a:pt x="2" y="25"/>
                </a:lnTo>
                <a:lnTo>
                  <a:pt x="2" y="21"/>
                </a:lnTo>
                <a:lnTo>
                  <a:pt x="2" y="19"/>
                </a:lnTo>
                <a:lnTo>
                  <a:pt x="2" y="17"/>
                </a:lnTo>
                <a:lnTo>
                  <a:pt x="3" y="16"/>
                </a:lnTo>
                <a:lnTo>
                  <a:pt x="3" y="14"/>
                </a:lnTo>
                <a:lnTo>
                  <a:pt x="4" y="12"/>
                </a:lnTo>
                <a:lnTo>
                  <a:pt x="4" y="10"/>
                </a:lnTo>
                <a:lnTo>
                  <a:pt x="5" y="9"/>
                </a:lnTo>
                <a:lnTo>
                  <a:pt x="7" y="7"/>
                </a:lnTo>
                <a:lnTo>
                  <a:pt x="8" y="5"/>
                </a:lnTo>
                <a:lnTo>
                  <a:pt x="9" y="4"/>
                </a:lnTo>
                <a:lnTo>
                  <a:pt x="11" y="3"/>
                </a:lnTo>
                <a:lnTo>
                  <a:pt x="13" y="2"/>
                </a:lnTo>
                <a:lnTo>
                  <a:pt x="15" y="1"/>
                </a:lnTo>
                <a:lnTo>
                  <a:pt x="18" y="0"/>
                </a:lnTo>
                <a:lnTo>
                  <a:pt x="20" y="0"/>
                </a:lnTo>
                <a:lnTo>
                  <a:pt x="23" y="0"/>
                </a:lnTo>
                <a:lnTo>
                  <a:pt x="25" y="0"/>
                </a:lnTo>
                <a:lnTo>
                  <a:pt x="27" y="0"/>
                </a:lnTo>
                <a:lnTo>
                  <a:pt x="29" y="0"/>
                </a:lnTo>
                <a:lnTo>
                  <a:pt x="31" y="0"/>
                </a:lnTo>
                <a:lnTo>
                  <a:pt x="33" y="1"/>
                </a:lnTo>
                <a:lnTo>
                  <a:pt x="35" y="2"/>
                </a:lnTo>
                <a:lnTo>
                  <a:pt x="37" y="3"/>
                </a:lnTo>
                <a:lnTo>
                  <a:pt x="39" y="4"/>
                </a:lnTo>
                <a:lnTo>
                  <a:pt x="40" y="5"/>
                </a:lnTo>
                <a:lnTo>
                  <a:pt x="42" y="6"/>
                </a:lnTo>
                <a:lnTo>
                  <a:pt x="43" y="8"/>
                </a:lnTo>
                <a:lnTo>
                  <a:pt x="44" y="10"/>
                </a:lnTo>
                <a:lnTo>
                  <a:pt x="45" y="12"/>
                </a:lnTo>
                <a:lnTo>
                  <a:pt x="46" y="15"/>
                </a:lnTo>
                <a:lnTo>
                  <a:pt x="47" y="18"/>
                </a:lnTo>
                <a:lnTo>
                  <a:pt x="47" y="21"/>
                </a:lnTo>
                <a:lnTo>
                  <a:pt x="34"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83" name="Freeform 279"/>
          <p:cNvSpPr>
            <a:spLocks/>
          </p:cNvSpPr>
          <p:nvPr/>
        </p:nvSpPr>
        <p:spPr bwMode="auto">
          <a:xfrm>
            <a:off x="1797050" y="3705225"/>
            <a:ext cx="77788" cy="106363"/>
          </a:xfrm>
          <a:custGeom>
            <a:avLst/>
            <a:gdLst>
              <a:gd name="T0" fmla="*/ 33 w 49"/>
              <a:gd name="T1" fmla="*/ 19 h 67"/>
              <a:gd name="T2" fmla="*/ 32 w 49"/>
              <a:gd name="T3" fmla="*/ 17 h 67"/>
              <a:gd name="T4" fmla="*/ 31 w 49"/>
              <a:gd name="T5" fmla="*/ 15 h 67"/>
              <a:gd name="T6" fmla="*/ 29 w 49"/>
              <a:gd name="T7" fmla="*/ 14 h 67"/>
              <a:gd name="T8" fmla="*/ 27 w 49"/>
              <a:gd name="T9" fmla="*/ 13 h 67"/>
              <a:gd name="T10" fmla="*/ 23 w 49"/>
              <a:gd name="T11" fmla="*/ 13 h 67"/>
              <a:gd name="T12" fmla="*/ 20 w 49"/>
              <a:gd name="T13" fmla="*/ 13 h 67"/>
              <a:gd name="T14" fmla="*/ 18 w 49"/>
              <a:gd name="T15" fmla="*/ 14 h 67"/>
              <a:gd name="T16" fmla="*/ 16 w 49"/>
              <a:gd name="T17" fmla="*/ 16 h 67"/>
              <a:gd name="T18" fmla="*/ 16 w 49"/>
              <a:gd name="T19" fmla="*/ 17 h 67"/>
              <a:gd name="T20" fmla="*/ 16 w 49"/>
              <a:gd name="T21" fmla="*/ 19 h 67"/>
              <a:gd name="T22" fmla="*/ 19 w 49"/>
              <a:gd name="T23" fmla="*/ 23 h 67"/>
              <a:gd name="T24" fmla="*/ 26 w 49"/>
              <a:gd name="T25" fmla="*/ 25 h 67"/>
              <a:gd name="T26" fmla="*/ 35 w 49"/>
              <a:gd name="T27" fmla="*/ 28 h 67"/>
              <a:gd name="T28" fmla="*/ 43 w 49"/>
              <a:gd name="T29" fmla="*/ 33 h 67"/>
              <a:gd name="T30" fmla="*/ 48 w 49"/>
              <a:gd name="T31" fmla="*/ 41 h 67"/>
              <a:gd name="T32" fmla="*/ 48 w 49"/>
              <a:gd name="T33" fmla="*/ 51 h 67"/>
              <a:gd name="T34" fmla="*/ 45 w 49"/>
              <a:gd name="T35" fmla="*/ 58 h 67"/>
              <a:gd name="T36" fmla="*/ 40 w 49"/>
              <a:gd name="T37" fmla="*/ 63 h 67"/>
              <a:gd name="T38" fmla="*/ 34 w 49"/>
              <a:gd name="T39" fmla="*/ 66 h 67"/>
              <a:gd name="T40" fmla="*/ 29 w 49"/>
              <a:gd name="T41" fmla="*/ 67 h 67"/>
              <a:gd name="T42" fmla="*/ 23 w 49"/>
              <a:gd name="T43" fmla="*/ 67 h 67"/>
              <a:gd name="T44" fmla="*/ 16 w 49"/>
              <a:gd name="T45" fmla="*/ 66 h 67"/>
              <a:gd name="T46" fmla="*/ 10 w 49"/>
              <a:gd name="T47" fmla="*/ 64 h 67"/>
              <a:gd name="T48" fmla="*/ 5 w 49"/>
              <a:gd name="T49" fmla="*/ 60 h 67"/>
              <a:gd name="T50" fmla="*/ 2 w 49"/>
              <a:gd name="T51" fmla="*/ 53 h 67"/>
              <a:gd name="T52" fmla="*/ 0 w 49"/>
              <a:gd name="T53" fmla="*/ 45 h 67"/>
              <a:gd name="T54" fmla="*/ 15 w 49"/>
              <a:gd name="T55" fmla="*/ 47 h 67"/>
              <a:gd name="T56" fmla="*/ 15 w 49"/>
              <a:gd name="T57" fmla="*/ 50 h 67"/>
              <a:gd name="T58" fmla="*/ 17 w 49"/>
              <a:gd name="T59" fmla="*/ 52 h 67"/>
              <a:gd name="T60" fmla="*/ 19 w 49"/>
              <a:gd name="T61" fmla="*/ 53 h 67"/>
              <a:gd name="T62" fmla="*/ 23 w 49"/>
              <a:gd name="T63" fmla="*/ 54 h 67"/>
              <a:gd name="T64" fmla="*/ 27 w 49"/>
              <a:gd name="T65" fmla="*/ 54 h 67"/>
              <a:gd name="T66" fmla="*/ 30 w 49"/>
              <a:gd name="T67" fmla="*/ 54 h 67"/>
              <a:gd name="T68" fmla="*/ 32 w 49"/>
              <a:gd name="T69" fmla="*/ 52 h 67"/>
              <a:gd name="T70" fmla="*/ 34 w 49"/>
              <a:gd name="T71" fmla="*/ 51 h 67"/>
              <a:gd name="T72" fmla="*/ 34 w 49"/>
              <a:gd name="T73" fmla="*/ 49 h 67"/>
              <a:gd name="T74" fmla="*/ 35 w 49"/>
              <a:gd name="T75" fmla="*/ 48 h 67"/>
              <a:gd name="T76" fmla="*/ 32 w 49"/>
              <a:gd name="T77" fmla="*/ 43 h 67"/>
              <a:gd name="T78" fmla="*/ 24 w 49"/>
              <a:gd name="T79" fmla="*/ 41 h 67"/>
              <a:gd name="T80" fmla="*/ 15 w 49"/>
              <a:gd name="T81" fmla="*/ 39 h 67"/>
              <a:gd name="T82" fmla="*/ 7 w 49"/>
              <a:gd name="T83" fmla="*/ 34 h 67"/>
              <a:gd name="T84" fmla="*/ 2 w 49"/>
              <a:gd name="T85" fmla="*/ 25 h 67"/>
              <a:gd name="T86" fmla="*/ 2 w 49"/>
              <a:gd name="T87" fmla="*/ 17 h 67"/>
              <a:gd name="T88" fmla="*/ 4 w 49"/>
              <a:gd name="T89" fmla="*/ 12 h 67"/>
              <a:gd name="T90" fmla="*/ 6 w 49"/>
              <a:gd name="T91" fmla="*/ 7 h 67"/>
              <a:gd name="T92" fmla="*/ 11 w 49"/>
              <a:gd name="T93" fmla="*/ 3 h 67"/>
              <a:gd name="T94" fmla="*/ 18 w 49"/>
              <a:gd name="T95" fmla="*/ 0 h 67"/>
              <a:gd name="T96" fmla="*/ 25 w 49"/>
              <a:gd name="T97" fmla="*/ 0 h 67"/>
              <a:gd name="T98" fmla="*/ 31 w 49"/>
              <a:gd name="T99" fmla="*/ 0 h 67"/>
              <a:gd name="T100" fmla="*/ 37 w 49"/>
              <a:gd name="T101" fmla="*/ 3 h 67"/>
              <a:gd name="T102" fmla="*/ 42 w 49"/>
              <a:gd name="T103" fmla="*/ 6 h 67"/>
              <a:gd name="T104" fmla="*/ 45 w 49"/>
              <a:gd name="T105" fmla="*/ 12 h 67"/>
              <a:gd name="T106" fmla="*/ 47 w 49"/>
              <a:gd name="T107" fmla="*/ 2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67">
                <a:moveTo>
                  <a:pt x="33" y="21"/>
                </a:moveTo>
                <a:lnTo>
                  <a:pt x="33" y="20"/>
                </a:lnTo>
                <a:lnTo>
                  <a:pt x="33" y="19"/>
                </a:lnTo>
                <a:lnTo>
                  <a:pt x="33" y="19"/>
                </a:lnTo>
                <a:lnTo>
                  <a:pt x="33" y="18"/>
                </a:lnTo>
                <a:lnTo>
                  <a:pt x="32" y="17"/>
                </a:lnTo>
                <a:lnTo>
                  <a:pt x="32" y="16"/>
                </a:lnTo>
                <a:lnTo>
                  <a:pt x="32" y="16"/>
                </a:lnTo>
                <a:lnTo>
                  <a:pt x="31" y="15"/>
                </a:lnTo>
                <a:lnTo>
                  <a:pt x="31" y="15"/>
                </a:lnTo>
                <a:lnTo>
                  <a:pt x="30" y="14"/>
                </a:lnTo>
                <a:lnTo>
                  <a:pt x="29" y="14"/>
                </a:lnTo>
                <a:lnTo>
                  <a:pt x="29" y="13"/>
                </a:lnTo>
                <a:lnTo>
                  <a:pt x="28" y="13"/>
                </a:lnTo>
                <a:lnTo>
                  <a:pt x="27" y="13"/>
                </a:lnTo>
                <a:lnTo>
                  <a:pt x="25" y="13"/>
                </a:lnTo>
                <a:lnTo>
                  <a:pt x="24" y="13"/>
                </a:lnTo>
                <a:lnTo>
                  <a:pt x="23" y="13"/>
                </a:lnTo>
                <a:lnTo>
                  <a:pt x="22" y="13"/>
                </a:lnTo>
                <a:lnTo>
                  <a:pt x="21" y="13"/>
                </a:lnTo>
                <a:lnTo>
                  <a:pt x="20" y="13"/>
                </a:lnTo>
                <a:lnTo>
                  <a:pt x="19" y="13"/>
                </a:lnTo>
                <a:lnTo>
                  <a:pt x="18" y="14"/>
                </a:lnTo>
                <a:lnTo>
                  <a:pt x="18" y="14"/>
                </a:lnTo>
                <a:lnTo>
                  <a:pt x="17" y="15"/>
                </a:lnTo>
                <a:lnTo>
                  <a:pt x="17" y="15"/>
                </a:lnTo>
                <a:lnTo>
                  <a:pt x="16" y="16"/>
                </a:lnTo>
                <a:lnTo>
                  <a:pt x="16" y="16"/>
                </a:lnTo>
                <a:lnTo>
                  <a:pt x="16" y="17"/>
                </a:lnTo>
                <a:lnTo>
                  <a:pt x="16" y="17"/>
                </a:lnTo>
                <a:lnTo>
                  <a:pt x="16" y="18"/>
                </a:lnTo>
                <a:lnTo>
                  <a:pt x="16" y="18"/>
                </a:lnTo>
                <a:lnTo>
                  <a:pt x="16" y="19"/>
                </a:lnTo>
                <a:lnTo>
                  <a:pt x="16" y="21"/>
                </a:lnTo>
                <a:lnTo>
                  <a:pt x="17" y="22"/>
                </a:lnTo>
                <a:lnTo>
                  <a:pt x="19" y="23"/>
                </a:lnTo>
                <a:lnTo>
                  <a:pt x="21" y="24"/>
                </a:lnTo>
                <a:lnTo>
                  <a:pt x="23" y="25"/>
                </a:lnTo>
                <a:lnTo>
                  <a:pt x="26" y="25"/>
                </a:lnTo>
                <a:lnTo>
                  <a:pt x="29" y="26"/>
                </a:lnTo>
                <a:lnTo>
                  <a:pt x="32" y="27"/>
                </a:lnTo>
                <a:lnTo>
                  <a:pt x="35" y="28"/>
                </a:lnTo>
                <a:lnTo>
                  <a:pt x="38" y="29"/>
                </a:lnTo>
                <a:lnTo>
                  <a:pt x="41" y="31"/>
                </a:lnTo>
                <a:lnTo>
                  <a:pt x="43" y="33"/>
                </a:lnTo>
                <a:lnTo>
                  <a:pt x="45" y="35"/>
                </a:lnTo>
                <a:lnTo>
                  <a:pt x="47" y="38"/>
                </a:lnTo>
                <a:lnTo>
                  <a:pt x="48" y="41"/>
                </a:lnTo>
                <a:lnTo>
                  <a:pt x="49" y="45"/>
                </a:lnTo>
                <a:lnTo>
                  <a:pt x="48" y="49"/>
                </a:lnTo>
                <a:lnTo>
                  <a:pt x="48" y="51"/>
                </a:lnTo>
                <a:lnTo>
                  <a:pt x="47" y="54"/>
                </a:lnTo>
                <a:lnTo>
                  <a:pt x="46" y="56"/>
                </a:lnTo>
                <a:lnTo>
                  <a:pt x="45" y="58"/>
                </a:lnTo>
                <a:lnTo>
                  <a:pt x="43" y="60"/>
                </a:lnTo>
                <a:lnTo>
                  <a:pt x="42" y="62"/>
                </a:lnTo>
                <a:lnTo>
                  <a:pt x="40" y="63"/>
                </a:lnTo>
                <a:lnTo>
                  <a:pt x="38" y="64"/>
                </a:lnTo>
                <a:lnTo>
                  <a:pt x="36" y="65"/>
                </a:lnTo>
                <a:lnTo>
                  <a:pt x="34" y="66"/>
                </a:lnTo>
                <a:lnTo>
                  <a:pt x="33" y="66"/>
                </a:lnTo>
                <a:lnTo>
                  <a:pt x="31" y="67"/>
                </a:lnTo>
                <a:lnTo>
                  <a:pt x="29" y="67"/>
                </a:lnTo>
                <a:lnTo>
                  <a:pt x="27" y="67"/>
                </a:lnTo>
                <a:lnTo>
                  <a:pt x="26" y="67"/>
                </a:lnTo>
                <a:lnTo>
                  <a:pt x="23" y="67"/>
                </a:lnTo>
                <a:lnTo>
                  <a:pt x="21" y="67"/>
                </a:lnTo>
                <a:lnTo>
                  <a:pt x="19" y="67"/>
                </a:lnTo>
                <a:lnTo>
                  <a:pt x="16" y="66"/>
                </a:lnTo>
                <a:lnTo>
                  <a:pt x="14" y="65"/>
                </a:lnTo>
                <a:lnTo>
                  <a:pt x="12" y="65"/>
                </a:lnTo>
                <a:lnTo>
                  <a:pt x="10" y="64"/>
                </a:lnTo>
                <a:lnTo>
                  <a:pt x="9" y="62"/>
                </a:lnTo>
                <a:lnTo>
                  <a:pt x="7" y="61"/>
                </a:lnTo>
                <a:lnTo>
                  <a:pt x="5" y="60"/>
                </a:lnTo>
                <a:lnTo>
                  <a:pt x="4" y="58"/>
                </a:lnTo>
                <a:lnTo>
                  <a:pt x="3" y="56"/>
                </a:lnTo>
                <a:lnTo>
                  <a:pt x="2" y="53"/>
                </a:lnTo>
                <a:lnTo>
                  <a:pt x="1" y="51"/>
                </a:lnTo>
                <a:lnTo>
                  <a:pt x="0" y="48"/>
                </a:lnTo>
                <a:lnTo>
                  <a:pt x="0" y="45"/>
                </a:lnTo>
                <a:lnTo>
                  <a:pt x="14" y="45"/>
                </a:lnTo>
                <a:lnTo>
                  <a:pt x="14" y="46"/>
                </a:lnTo>
                <a:lnTo>
                  <a:pt x="15" y="47"/>
                </a:lnTo>
                <a:lnTo>
                  <a:pt x="15" y="48"/>
                </a:lnTo>
                <a:lnTo>
                  <a:pt x="15" y="49"/>
                </a:lnTo>
                <a:lnTo>
                  <a:pt x="15" y="50"/>
                </a:lnTo>
                <a:lnTo>
                  <a:pt x="16" y="50"/>
                </a:lnTo>
                <a:lnTo>
                  <a:pt x="16" y="51"/>
                </a:lnTo>
                <a:lnTo>
                  <a:pt x="17" y="52"/>
                </a:lnTo>
                <a:lnTo>
                  <a:pt x="18" y="52"/>
                </a:lnTo>
                <a:lnTo>
                  <a:pt x="18" y="53"/>
                </a:lnTo>
                <a:lnTo>
                  <a:pt x="19" y="53"/>
                </a:lnTo>
                <a:lnTo>
                  <a:pt x="20" y="54"/>
                </a:lnTo>
                <a:lnTo>
                  <a:pt x="22" y="54"/>
                </a:lnTo>
                <a:lnTo>
                  <a:pt x="23" y="54"/>
                </a:lnTo>
                <a:lnTo>
                  <a:pt x="24" y="54"/>
                </a:lnTo>
                <a:lnTo>
                  <a:pt x="26" y="54"/>
                </a:lnTo>
                <a:lnTo>
                  <a:pt x="27" y="54"/>
                </a:lnTo>
                <a:lnTo>
                  <a:pt x="28" y="54"/>
                </a:lnTo>
                <a:lnTo>
                  <a:pt x="29" y="54"/>
                </a:lnTo>
                <a:lnTo>
                  <a:pt x="30" y="54"/>
                </a:lnTo>
                <a:lnTo>
                  <a:pt x="31" y="53"/>
                </a:lnTo>
                <a:lnTo>
                  <a:pt x="32" y="53"/>
                </a:lnTo>
                <a:lnTo>
                  <a:pt x="32" y="52"/>
                </a:lnTo>
                <a:lnTo>
                  <a:pt x="33" y="52"/>
                </a:lnTo>
                <a:lnTo>
                  <a:pt x="33" y="52"/>
                </a:lnTo>
                <a:lnTo>
                  <a:pt x="34" y="51"/>
                </a:lnTo>
                <a:lnTo>
                  <a:pt x="34" y="51"/>
                </a:lnTo>
                <a:lnTo>
                  <a:pt x="34" y="50"/>
                </a:lnTo>
                <a:lnTo>
                  <a:pt x="34" y="49"/>
                </a:lnTo>
                <a:lnTo>
                  <a:pt x="35" y="49"/>
                </a:lnTo>
                <a:lnTo>
                  <a:pt x="35" y="48"/>
                </a:lnTo>
                <a:lnTo>
                  <a:pt x="35" y="48"/>
                </a:lnTo>
                <a:lnTo>
                  <a:pt x="34" y="46"/>
                </a:lnTo>
                <a:lnTo>
                  <a:pt x="33" y="45"/>
                </a:lnTo>
                <a:lnTo>
                  <a:pt x="32" y="43"/>
                </a:lnTo>
                <a:lnTo>
                  <a:pt x="30" y="43"/>
                </a:lnTo>
                <a:lnTo>
                  <a:pt x="27" y="42"/>
                </a:lnTo>
                <a:lnTo>
                  <a:pt x="24" y="41"/>
                </a:lnTo>
                <a:lnTo>
                  <a:pt x="21" y="40"/>
                </a:lnTo>
                <a:lnTo>
                  <a:pt x="18" y="39"/>
                </a:lnTo>
                <a:lnTo>
                  <a:pt x="15" y="39"/>
                </a:lnTo>
                <a:lnTo>
                  <a:pt x="12" y="37"/>
                </a:lnTo>
                <a:lnTo>
                  <a:pt x="10" y="36"/>
                </a:lnTo>
                <a:lnTo>
                  <a:pt x="7" y="34"/>
                </a:lnTo>
                <a:lnTo>
                  <a:pt x="5" y="32"/>
                </a:lnTo>
                <a:lnTo>
                  <a:pt x="3" y="29"/>
                </a:lnTo>
                <a:lnTo>
                  <a:pt x="2" y="25"/>
                </a:lnTo>
                <a:lnTo>
                  <a:pt x="2" y="21"/>
                </a:lnTo>
                <a:lnTo>
                  <a:pt x="2" y="19"/>
                </a:lnTo>
                <a:lnTo>
                  <a:pt x="2" y="17"/>
                </a:lnTo>
                <a:lnTo>
                  <a:pt x="3" y="16"/>
                </a:lnTo>
                <a:lnTo>
                  <a:pt x="3" y="14"/>
                </a:lnTo>
                <a:lnTo>
                  <a:pt x="4" y="12"/>
                </a:lnTo>
                <a:lnTo>
                  <a:pt x="4" y="10"/>
                </a:lnTo>
                <a:lnTo>
                  <a:pt x="5" y="9"/>
                </a:lnTo>
                <a:lnTo>
                  <a:pt x="6" y="7"/>
                </a:lnTo>
                <a:lnTo>
                  <a:pt x="8" y="5"/>
                </a:lnTo>
                <a:lnTo>
                  <a:pt x="9" y="4"/>
                </a:lnTo>
                <a:lnTo>
                  <a:pt x="11" y="3"/>
                </a:lnTo>
                <a:lnTo>
                  <a:pt x="13" y="2"/>
                </a:lnTo>
                <a:lnTo>
                  <a:pt x="15" y="1"/>
                </a:lnTo>
                <a:lnTo>
                  <a:pt x="18" y="0"/>
                </a:lnTo>
                <a:lnTo>
                  <a:pt x="20" y="0"/>
                </a:lnTo>
                <a:lnTo>
                  <a:pt x="23" y="0"/>
                </a:lnTo>
                <a:lnTo>
                  <a:pt x="25" y="0"/>
                </a:lnTo>
                <a:lnTo>
                  <a:pt x="27" y="0"/>
                </a:lnTo>
                <a:lnTo>
                  <a:pt x="29" y="0"/>
                </a:lnTo>
                <a:lnTo>
                  <a:pt x="31" y="0"/>
                </a:lnTo>
                <a:lnTo>
                  <a:pt x="33" y="1"/>
                </a:lnTo>
                <a:lnTo>
                  <a:pt x="35" y="2"/>
                </a:lnTo>
                <a:lnTo>
                  <a:pt x="37" y="3"/>
                </a:lnTo>
                <a:lnTo>
                  <a:pt x="38" y="4"/>
                </a:lnTo>
                <a:lnTo>
                  <a:pt x="40" y="5"/>
                </a:lnTo>
                <a:lnTo>
                  <a:pt x="42" y="6"/>
                </a:lnTo>
                <a:lnTo>
                  <a:pt x="43" y="8"/>
                </a:lnTo>
                <a:lnTo>
                  <a:pt x="44" y="10"/>
                </a:lnTo>
                <a:lnTo>
                  <a:pt x="45" y="12"/>
                </a:lnTo>
                <a:lnTo>
                  <a:pt x="46" y="15"/>
                </a:lnTo>
                <a:lnTo>
                  <a:pt x="47" y="18"/>
                </a:lnTo>
                <a:lnTo>
                  <a:pt x="47" y="21"/>
                </a:lnTo>
                <a:lnTo>
                  <a:pt x="3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84" name="Freeform 280"/>
          <p:cNvSpPr>
            <a:spLocks noEditPoints="1"/>
          </p:cNvSpPr>
          <p:nvPr/>
        </p:nvSpPr>
        <p:spPr bwMode="auto">
          <a:xfrm>
            <a:off x="1884363" y="3705225"/>
            <a:ext cx="77787" cy="106363"/>
          </a:xfrm>
          <a:custGeom>
            <a:avLst/>
            <a:gdLst>
              <a:gd name="T0" fmla="*/ 47 w 49"/>
              <a:gd name="T1" fmla="*/ 52 h 67"/>
              <a:gd name="T2" fmla="*/ 43 w 49"/>
              <a:gd name="T3" fmla="*/ 58 h 67"/>
              <a:gd name="T4" fmla="*/ 39 w 49"/>
              <a:gd name="T5" fmla="*/ 63 h 67"/>
              <a:gd name="T6" fmla="*/ 34 w 49"/>
              <a:gd name="T7" fmla="*/ 66 h 67"/>
              <a:gd name="T8" fmla="*/ 29 w 49"/>
              <a:gd name="T9" fmla="*/ 67 h 67"/>
              <a:gd name="T10" fmla="*/ 23 w 49"/>
              <a:gd name="T11" fmla="*/ 67 h 67"/>
              <a:gd name="T12" fmla="*/ 15 w 49"/>
              <a:gd name="T13" fmla="*/ 65 h 67"/>
              <a:gd name="T14" fmla="*/ 9 w 49"/>
              <a:gd name="T15" fmla="*/ 61 h 67"/>
              <a:gd name="T16" fmla="*/ 4 w 49"/>
              <a:gd name="T17" fmla="*/ 55 h 67"/>
              <a:gd name="T18" fmla="*/ 1 w 49"/>
              <a:gd name="T19" fmla="*/ 45 h 67"/>
              <a:gd name="T20" fmla="*/ 0 w 49"/>
              <a:gd name="T21" fmla="*/ 32 h 67"/>
              <a:gd name="T22" fmla="*/ 0 w 49"/>
              <a:gd name="T23" fmla="*/ 26 h 67"/>
              <a:gd name="T24" fmla="*/ 1 w 49"/>
              <a:gd name="T25" fmla="*/ 19 h 67"/>
              <a:gd name="T26" fmla="*/ 5 w 49"/>
              <a:gd name="T27" fmla="*/ 10 h 67"/>
              <a:gd name="T28" fmla="*/ 11 w 49"/>
              <a:gd name="T29" fmla="*/ 4 h 67"/>
              <a:gd name="T30" fmla="*/ 20 w 49"/>
              <a:gd name="T31" fmla="*/ 0 h 67"/>
              <a:gd name="T32" fmla="*/ 29 w 49"/>
              <a:gd name="T33" fmla="*/ 0 h 67"/>
              <a:gd name="T34" fmla="*/ 35 w 49"/>
              <a:gd name="T35" fmla="*/ 2 h 67"/>
              <a:gd name="T36" fmla="*/ 41 w 49"/>
              <a:gd name="T37" fmla="*/ 6 h 67"/>
              <a:gd name="T38" fmla="*/ 46 w 49"/>
              <a:gd name="T39" fmla="*/ 14 h 67"/>
              <a:gd name="T40" fmla="*/ 48 w 49"/>
              <a:gd name="T41" fmla="*/ 25 h 67"/>
              <a:gd name="T42" fmla="*/ 49 w 49"/>
              <a:gd name="T43" fmla="*/ 38 h 67"/>
              <a:gd name="T44" fmla="*/ 13 w 49"/>
              <a:gd name="T45" fmla="*/ 40 h 67"/>
              <a:gd name="T46" fmla="*/ 14 w 49"/>
              <a:gd name="T47" fmla="*/ 44 h 67"/>
              <a:gd name="T48" fmla="*/ 15 w 49"/>
              <a:gd name="T49" fmla="*/ 48 h 67"/>
              <a:gd name="T50" fmla="*/ 18 w 49"/>
              <a:gd name="T51" fmla="*/ 51 h 67"/>
              <a:gd name="T52" fmla="*/ 22 w 49"/>
              <a:gd name="T53" fmla="*/ 53 h 67"/>
              <a:gd name="T54" fmla="*/ 26 w 49"/>
              <a:gd name="T55" fmla="*/ 54 h 67"/>
              <a:gd name="T56" fmla="*/ 28 w 49"/>
              <a:gd name="T57" fmla="*/ 53 h 67"/>
              <a:gd name="T58" fmla="*/ 30 w 49"/>
              <a:gd name="T59" fmla="*/ 52 h 67"/>
              <a:gd name="T60" fmla="*/ 32 w 49"/>
              <a:gd name="T61" fmla="*/ 51 h 67"/>
              <a:gd name="T62" fmla="*/ 34 w 49"/>
              <a:gd name="T63" fmla="*/ 49 h 67"/>
              <a:gd name="T64" fmla="*/ 35 w 49"/>
              <a:gd name="T65" fmla="*/ 47 h 67"/>
              <a:gd name="T66" fmla="*/ 35 w 49"/>
              <a:gd name="T67" fmla="*/ 25 h 67"/>
              <a:gd name="T68" fmla="*/ 34 w 49"/>
              <a:gd name="T69" fmla="*/ 21 h 67"/>
              <a:gd name="T70" fmla="*/ 32 w 49"/>
              <a:gd name="T71" fmla="*/ 17 h 67"/>
              <a:gd name="T72" fmla="*/ 30 w 49"/>
              <a:gd name="T73" fmla="*/ 15 h 67"/>
              <a:gd name="T74" fmla="*/ 27 w 49"/>
              <a:gd name="T75" fmla="*/ 14 h 67"/>
              <a:gd name="T76" fmla="*/ 24 w 49"/>
              <a:gd name="T77" fmla="*/ 14 h 67"/>
              <a:gd name="T78" fmla="*/ 21 w 49"/>
              <a:gd name="T79" fmla="*/ 14 h 67"/>
              <a:gd name="T80" fmla="*/ 18 w 49"/>
              <a:gd name="T81" fmla="*/ 16 h 67"/>
              <a:gd name="T82" fmla="*/ 16 w 49"/>
              <a:gd name="T83" fmla="*/ 18 h 67"/>
              <a:gd name="T84" fmla="*/ 15 w 49"/>
              <a:gd name="T85" fmla="*/ 21 h 67"/>
              <a:gd name="T86" fmla="*/ 14 w 49"/>
              <a:gd name="T87" fmla="*/ 2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67">
                <a:moveTo>
                  <a:pt x="49" y="47"/>
                </a:moveTo>
                <a:lnTo>
                  <a:pt x="48" y="49"/>
                </a:lnTo>
                <a:lnTo>
                  <a:pt x="47" y="52"/>
                </a:lnTo>
                <a:lnTo>
                  <a:pt x="46" y="54"/>
                </a:lnTo>
                <a:lnTo>
                  <a:pt x="45" y="56"/>
                </a:lnTo>
                <a:lnTo>
                  <a:pt x="43" y="58"/>
                </a:lnTo>
                <a:lnTo>
                  <a:pt x="42" y="60"/>
                </a:lnTo>
                <a:lnTo>
                  <a:pt x="41" y="61"/>
                </a:lnTo>
                <a:lnTo>
                  <a:pt x="39" y="63"/>
                </a:lnTo>
                <a:lnTo>
                  <a:pt x="37" y="64"/>
                </a:lnTo>
                <a:lnTo>
                  <a:pt x="36" y="65"/>
                </a:lnTo>
                <a:lnTo>
                  <a:pt x="34" y="66"/>
                </a:lnTo>
                <a:lnTo>
                  <a:pt x="32" y="66"/>
                </a:lnTo>
                <a:lnTo>
                  <a:pt x="31" y="67"/>
                </a:lnTo>
                <a:lnTo>
                  <a:pt x="29" y="67"/>
                </a:lnTo>
                <a:lnTo>
                  <a:pt x="27" y="67"/>
                </a:lnTo>
                <a:lnTo>
                  <a:pt x="26" y="67"/>
                </a:lnTo>
                <a:lnTo>
                  <a:pt x="23" y="67"/>
                </a:lnTo>
                <a:lnTo>
                  <a:pt x="20" y="67"/>
                </a:lnTo>
                <a:lnTo>
                  <a:pt x="18" y="66"/>
                </a:lnTo>
                <a:lnTo>
                  <a:pt x="15" y="65"/>
                </a:lnTo>
                <a:lnTo>
                  <a:pt x="13" y="64"/>
                </a:lnTo>
                <a:lnTo>
                  <a:pt x="11" y="63"/>
                </a:lnTo>
                <a:lnTo>
                  <a:pt x="9" y="61"/>
                </a:lnTo>
                <a:lnTo>
                  <a:pt x="7" y="60"/>
                </a:lnTo>
                <a:lnTo>
                  <a:pt x="5" y="57"/>
                </a:lnTo>
                <a:lnTo>
                  <a:pt x="4" y="55"/>
                </a:lnTo>
                <a:lnTo>
                  <a:pt x="3" y="52"/>
                </a:lnTo>
                <a:lnTo>
                  <a:pt x="1" y="49"/>
                </a:lnTo>
                <a:lnTo>
                  <a:pt x="1" y="45"/>
                </a:lnTo>
                <a:lnTo>
                  <a:pt x="0" y="41"/>
                </a:lnTo>
                <a:lnTo>
                  <a:pt x="0" y="37"/>
                </a:lnTo>
                <a:lnTo>
                  <a:pt x="0" y="32"/>
                </a:lnTo>
                <a:lnTo>
                  <a:pt x="0" y="31"/>
                </a:lnTo>
                <a:lnTo>
                  <a:pt x="0" y="29"/>
                </a:lnTo>
                <a:lnTo>
                  <a:pt x="0" y="26"/>
                </a:lnTo>
                <a:lnTo>
                  <a:pt x="0" y="24"/>
                </a:lnTo>
                <a:lnTo>
                  <a:pt x="1" y="21"/>
                </a:lnTo>
                <a:lnTo>
                  <a:pt x="1" y="19"/>
                </a:lnTo>
                <a:lnTo>
                  <a:pt x="2" y="16"/>
                </a:lnTo>
                <a:lnTo>
                  <a:pt x="3" y="13"/>
                </a:lnTo>
                <a:lnTo>
                  <a:pt x="5" y="10"/>
                </a:lnTo>
                <a:lnTo>
                  <a:pt x="7" y="8"/>
                </a:lnTo>
                <a:lnTo>
                  <a:pt x="9" y="6"/>
                </a:lnTo>
                <a:lnTo>
                  <a:pt x="11" y="4"/>
                </a:lnTo>
                <a:lnTo>
                  <a:pt x="14" y="2"/>
                </a:lnTo>
                <a:lnTo>
                  <a:pt x="17" y="1"/>
                </a:lnTo>
                <a:lnTo>
                  <a:pt x="20" y="0"/>
                </a:lnTo>
                <a:lnTo>
                  <a:pt x="25" y="0"/>
                </a:lnTo>
                <a:lnTo>
                  <a:pt x="27" y="0"/>
                </a:lnTo>
                <a:lnTo>
                  <a:pt x="29" y="0"/>
                </a:lnTo>
                <a:lnTo>
                  <a:pt x="31" y="0"/>
                </a:lnTo>
                <a:lnTo>
                  <a:pt x="33" y="1"/>
                </a:lnTo>
                <a:lnTo>
                  <a:pt x="35" y="2"/>
                </a:lnTo>
                <a:lnTo>
                  <a:pt x="37" y="3"/>
                </a:lnTo>
                <a:lnTo>
                  <a:pt x="39" y="5"/>
                </a:lnTo>
                <a:lnTo>
                  <a:pt x="41" y="6"/>
                </a:lnTo>
                <a:lnTo>
                  <a:pt x="42" y="9"/>
                </a:lnTo>
                <a:lnTo>
                  <a:pt x="44" y="11"/>
                </a:lnTo>
                <a:lnTo>
                  <a:pt x="46" y="14"/>
                </a:lnTo>
                <a:lnTo>
                  <a:pt x="47" y="17"/>
                </a:lnTo>
                <a:lnTo>
                  <a:pt x="48" y="21"/>
                </a:lnTo>
                <a:lnTo>
                  <a:pt x="48" y="25"/>
                </a:lnTo>
                <a:lnTo>
                  <a:pt x="49" y="30"/>
                </a:lnTo>
                <a:lnTo>
                  <a:pt x="49" y="35"/>
                </a:lnTo>
                <a:lnTo>
                  <a:pt x="49" y="38"/>
                </a:lnTo>
                <a:lnTo>
                  <a:pt x="13" y="38"/>
                </a:lnTo>
                <a:lnTo>
                  <a:pt x="13" y="39"/>
                </a:lnTo>
                <a:lnTo>
                  <a:pt x="13" y="40"/>
                </a:lnTo>
                <a:lnTo>
                  <a:pt x="14" y="41"/>
                </a:lnTo>
                <a:lnTo>
                  <a:pt x="14" y="43"/>
                </a:lnTo>
                <a:lnTo>
                  <a:pt x="14" y="44"/>
                </a:lnTo>
                <a:lnTo>
                  <a:pt x="14" y="45"/>
                </a:lnTo>
                <a:lnTo>
                  <a:pt x="15" y="46"/>
                </a:lnTo>
                <a:lnTo>
                  <a:pt x="15" y="48"/>
                </a:lnTo>
                <a:lnTo>
                  <a:pt x="16" y="49"/>
                </a:lnTo>
                <a:lnTo>
                  <a:pt x="17" y="50"/>
                </a:lnTo>
                <a:lnTo>
                  <a:pt x="18" y="51"/>
                </a:lnTo>
                <a:lnTo>
                  <a:pt x="19" y="52"/>
                </a:lnTo>
                <a:lnTo>
                  <a:pt x="20" y="53"/>
                </a:lnTo>
                <a:lnTo>
                  <a:pt x="22" y="53"/>
                </a:lnTo>
                <a:lnTo>
                  <a:pt x="24" y="54"/>
                </a:lnTo>
                <a:lnTo>
                  <a:pt x="26" y="54"/>
                </a:lnTo>
                <a:lnTo>
                  <a:pt x="26" y="54"/>
                </a:lnTo>
                <a:lnTo>
                  <a:pt x="27" y="54"/>
                </a:lnTo>
                <a:lnTo>
                  <a:pt x="28" y="53"/>
                </a:lnTo>
                <a:lnTo>
                  <a:pt x="28" y="53"/>
                </a:lnTo>
                <a:lnTo>
                  <a:pt x="29" y="53"/>
                </a:lnTo>
                <a:lnTo>
                  <a:pt x="30" y="53"/>
                </a:lnTo>
                <a:lnTo>
                  <a:pt x="30" y="52"/>
                </a:lnTo>
                <a:lnTo>
                  <a:pt x="31" y="52"/>
                </a:lnTo>
                <a:lnTo>
                  <a:pt x="32" y="51"/>
                </a:lnTo>
                <a:lnTo>
                  <a:pt x="32" y="51"/>
                </a:lnTo>
                <a:lnTo>
                  <a:pt x="33" y="50"/>
                </a:lnTo>
                <a:lnTo>
                  <a:pt x="33" y="50"/>
                </a:lnTo>
                <a:lnTo>
                  <a:pt x="34" y="49"/>
                </a:lnTo>
                <a:lnTo>
                  <a:pt x="34" y="48"/>
                </a:lnTo>
                <a:lnTo>
                  <a:pt x="34" y="48"/>
                </a:lnTo>
                <a:lnTo>
                  <a:pt x="35" y="47"/>
                </a:lnTo>
                <a:lnTo>
                  <a:pt x="49" y="47"/>
                </a:lnTo>
                <a:close/>
                <a:moveTo>
                  <a:pt x="35" y="27"/>
                </a:moveTo>
                <a:lnTo>
                  <a:pt x="35" y="25"/>
                </a:lnTo>
                <a:lnTo>
                  <a:pt x="35" y="23"/>
                </a:lnTo>
                <a:lnTo>
                  <a:pt x="34" y="22"/>
                </a:lnTo>
                <a:lnTo>
                  <a:pt x="34" y="21"/>
                </a:lnTo>
                <a:lnTo>
                  <a:pt x="33" y="19"/>
                </a:lnTo>
                <a:lnTo>
                  <a:pt x="32" y="18"/>
                </a:lnTo>
                <a:lnTo>
                  <a:pt x="32" y="17"/>
                </a:lnTo>
                <a:lnTo>
                  <a:pt x="31" y="16"/>
                </a:lnTo>
                <a:lnTo>
                  <a:pt x="30" y="16"/>
                </a:lnTo>
                <a:lnTo>
                  <a:pt x="30" y="15"/>
                </a:lnTo>
                <a:lnTo>
                  <a:pt x="29" y="15"/>
                </a:lnTo>
                <a:lnTo>
                  <a:pt x="28" y="14"/>
                </a:lnTo>
                <a:lnTo>
                  <a:pt x="27" y="14"/>
                </a:lnTo>
                <a:lnTo>
                  <a:pt x="26" y="14"/>
                </a:lnTo>
                <a:lnTo>
                  <a:pt x="25" y="14"/>
                </a:lnTo>
                <a:lnTo>
                  <a:pt x="24" y="14"/>
                </a:lnTo>
                <a:lnTo>
                  <a:pt x="23" y="14"/>
                </a:lnTo>
                <a:lnTo>
                  <a:pt x="22" y="14"/>
                </a:lnTo>
                <a:lnTo>
                  <a:pt x="21" y="14"/>
                </a:lnTo>
                <a:lnTo>
                  <a:pt x="20" y="15"/>
                </a:lnTo>
                <a:lnTo>
                  <a:pt x="19" y="15"/>
                </a:lnTo>
                <a:lnTo>
                  <a:pt x="18" y="16"/>
                </a:lnTo>
                <a:lnTo>
                  <a:pt x="18" y="16"/>
                </a:lnTo>
                <a:lnTo>
                  <a:pt x="17" y="17"/>
                </a:lnTo>
                <a:lnTo>
                  <a:pt x="16" y="18"/>
                </a:lnTo>
                <a:lnTo>
                  <a:pt x="16" y="19"/>
                </a:lnTo>
                <a:lnTo>
                  <a:pt x="15" y="20"/>
                </a:lnTo>
                <a:lnTo>
                  <a:pt x="15" y="21"/>
                </a:lnTo>
                <a:lnTo>
                  <a:pt x="14" y="23"/>
                </a:lnTo>
                <a:lnTo>
                  <a:pt x="14" y="24"/>
                </a:lnTo>
                <a:lnTo>
                  <a:pt x="14" y="25"/>
                </a:lnTo>
                <a:lnTo>
                  <a:pt x="14" y="27"/>
                </a:ln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85" name="Freeform 281"/>
          <p:cNvSpPr>
            <a:spLocks/>
          </p:cNvSpPr>
          <p:nvPr/>
        </p:nvSpPr>
        <p:spPr bwMode="auto">
          <a:xfrm>
            <a:off x="1971675" y="3705225"/>
            <a:ext cx="76200" cy="106363"/>
          </a:xfrm>
          <a:custGeom>
            <a:avLst/>
            <a:gdLst>
              <a:gd name="T0" fmla="*/ 33 w 48"/>
              <a:gd name="T1" fmla="*/ 19 h 67"/>
              <a:gd name="T2" fmla="*/ 32 w 48"/>
              <a:gd name="T3" fmla="*/ 17 h 67"/>
              <a:gd name="T4" fmla="*/ 31 w 48"/>
              <a:gd name="T5" fmla="*/ 15 h 67"/>
              <a:gd name="T6" fmla="*/ 29 w 48"/>
              <a:gd name="T7" fmla="*/ 14 h 67"/>
              <a:gd name="T8" fmla="*/ 26 w 48"/>
              <a:gd name="T9" fmla="*/ 13 h 67"/>
              <a:gd name="T10" fmla="*/ 23 w 48"/>
              <a:gd name="T11" fmla="*/ 13 h 67"/>
              <a:gd name="T12" fmla="*/ 19 w 48"/>
              <a:gd name="T13" fmla="*/ 13 h 67"/>
              <a:gd name="T14" fmla="*/ 17 w 48"/>
              <a:gd name="T15" fmla="*/ 14 h 67"/>
              <a:gd name="T16" fmla="*/ 16 w 48"/>
              <a:gd name="T17" fmla="*/ 16 h 67"/>
              <a:gd name="T18" fmla="*/ 16 w 48"/>
              <a:gd name="T19" fmla="*/ 17 h 67"/>
              <a:gd name="T20" fmla="*/ 15 w 48"/>
              <a:gd name="T21" fmla="*/ 19 h 67"/>
              <a:gd name="T22" fmla="*/ 18 w 48"/>
              <a:gd name="T23" fmla="*/ 23 h 67"/>
              <a:gd name="T24" fmla="*/ 26 w 48"/>
              <a:gd name="T25" fmla="*/ 25 h 67"/>
              <a:gd name="T26" fmla="*/ 35 w 48"/>
              <a:gd name="T27" fmla="*/ 28 h 67"/>
              <a:gd name="T28" fmla="*/ 43 w 48"/>
              <a:gd name="T29" fmla="*/ 33 h 67"/>
              <a:gd name="T30" fmla="*/ 48 w 48"/>
              <a:gd name="T31" fmla="*/ 41 h 67"/>
              <a:gd name="T32" fmla="*/ 48 w 48"/>
              <a:gd name="T33" fmla="*/ 51 h 67"/>
              <a:gd name="T34" fmla="*/ 45 w 48"/>
              <a:gd name="T35" fmla="*/ 58 h 67"/>
              <a:gd name="T36" fmla="*/ 40 w 48"/>
              <a:gd name="T37" fmla="*/ 63 h 67"/>
              <a:gd name="T38" fmla="*/ 34 w 48"/>
              <a:gd name="T39" fmla="*/ 66 h 67"/>
              <a:gd name="T40" fmla="*/ 29 w 48"/>
              <a:gd name="T41" fmla="*/ 67 h 67"/>
              <a:gd name="T42" fmla="*/ 23 w 48"/>
              <a:gd name="T43" fmla="*/ 67 h 67"/>
              <a:gd name="T44" fmla="*/ 16 w 48"/>
              <a:gd name="T45" fmla="*/ 66 h 67"/>
              <a:gd name="T46" fmla="*/ 10 w 48"/>
              <a:gd name="T47" fmla="*/ 64 h 67"/>
              <a:gd name="T48" fmla="*/ 5 w 48"/>
              <a:gd name="T49" fmla="*/ 60 h 67"/>
              <a:gd name="T50" fmla="*/ 1 w 48"/>
              <a:gd name="T51" fmla="*/ 53 h 67"/>
              <a:gd name="T52" fmla="*/ 0 w 48"/>
              <a:gd name="T53" fmla="*/ 45 h 67"/>
              <a:gd name="T54" fmla="*/ 14 w 48"/>
              <a:gd name="T55" fmla="*/ 47 h 67"/>
              <a:gd name="T56" fmla="*/ 15 w 48"/>
              <a:gd name="T57" fmla="*/ 50 h 67"/>
              <a:gd name="T58" fmla="*/ 17 w 48"/>
              <a:gd name="T59" fmla="*/ 52 h 67"/>
              <a:gd name="T60" fmla="*/ 19 w 48"/>
              <a:gd name="T61" fmla="*/ 53 h 67"/>
              <a:gd name="T62" fmla="*/ 23 w 48"/>
              <a:gd name="T63" fmla="*/ 54 h 67"/>
              <a:gd name="T64" fmla="*/ 27 w 48"/>
              <a:gd name="T65" fmla="*/ 54 h 67"/>
              <a:gd name="T66" fmla="*/ 30 w 48"/>
              <a:gd name="T67" fmla="*/ 54 h 67"/>
              <a:gd name="T68" fmla="*/ 32 w 48"/>
              <a:gd name="T69" fmla="*/ 52 h 67"/>
              <a:gd name="T70" fmla="*/ 34 w 48"/>
              <a:gd name="T71" fmla="*/ 51 h 67"/>
              <a:gd name="T72" fmla="*/ 34 w 48"/>
              <a:gd name="T73" fmla="*/ 49 h 67"/>
              <a:gd name="T74" fmla="*/ 35 w 48"/>
              <a:gd name="T75" fmla="*/ 48 h 67"/>
              <a:gd name="T76" fmla="*/ 32 w 48"/>
              <a:gd name="T77" fmla="*/ 43 h 67"/>
              <a:gd name="T78" fmla="*/ 24 w 48"/>
              <a:gd name="T79" fmla="*/ 41 h 67"/>
              <a:gd name="T80" fmla="*/ 15 w 48"/>
              <a:gd name="T81" fmla="*/ 39 h 67"/>
              <a:gd name="T82" fmla="*/ 7 w 48"/>
              <a:gd name="T83" fmla="*/ 34 h 67"/>
              <a:gd name="T84" fmla="*/ 2 w 48"/>
              <a:gd name="T85" fmla="*/ 25 h 67"/>
              <a:gd name="T86" fmla="*/ 2 w 48"/>
              <a:gd name="T87" fmla="*/ 17 h 67"/>
              <a:gd name="T88" fmla="*/ 4 w 48"/>
              <a:gd name="T89" fmla="*/ 12 h 67"/>
              <a:gd name="T90" fmla="*/ 6 w 48"/>
              <a:gd name="T91" fmla="*/ 7 h 67"/>
              <a:gd name="T92" fmla="*/ 11 w 48"/>
              <a:gd name="T93" fmla="*/ 3 h 67"/>
              <a:gd name="T94" fmla="*/ 18 w 48"/>
              <a:gd name="T95" fmla="*/ 0 h 67"/>
              <a:gd name="T96" fmla="*/ 25 w 48"/>
              <a:gd name="T97" fmla="*/ 0 h 67"/>
              <a:gd name="T98" fmla="*/ 31 w 48"/>
              <a:gd name="T99" fmla="*/ 0 h 67"/>
              <a:gd name="T100" fmla="*/ 37 w 48"/>
              <a:gd name="T101" fmla="*/ 3 h 67"/>
              <a:gd name="T102" fmla="*/ 41 w 48"/>
              <a:gd name="T103" fmla="*/ 6 h 67"/>
              <a:gd name="T104" fmla="*/ 45 w 48"/>
              <a:gd name="T105" fmla="*/ 12 h 67"/>
              <a:gd name="T106" fmla="*/ 47 w 48"/>
              <a:gd name="T107" fmla="*/ 2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67">
                <a:moveTo>
                  <a:pt x="33" y="21"/>
                </a:moveTo>
                <a:lnTo>
                  <a:pt x="33" y="20"/>
                </a:lnTo>
                <a:lnTo>
                  <a:pt x="33" y="19"/>
                </a:lnTo>
                <a:lnTo>
                  <a:pt x="33" y="19"/>
                </a:lnTo>
                <a:lnTo>
                  <a:pt x="33" y="18"/>
                </a:lnTo>
                <a:lnTo>
                  <a:pt x="32" y="17"/>
                </a:lnTo>
                <a:lnTo>
                  <a:pt x="32" y="16"/>
                </a:lnTo>
                <a:lnTo>
                  <a:pt x="32" y="16"/>
                </a:lnTo>
                <a:lnTo>
                  <a:pt x="31" y="15"/>
                </a:lnTo>
                <a:lnTo>
                  <a:pt x="31" y="15"/>
                </a:lnTo>
                <a:lnTo>
                  <a:pt x="30" y="14"/>
                </a:lnTo>
                <a:lnTo>
                  <a:pt x="29" y="14"/>
                </a:lnTo>
                <a:lnTo>
                  <a:pt x="28" y="13"/>
                </a:lnTo>
                <a:lnTo>
                  <a:pt x="27" y="13"/>
                </a:lnTo>
                <a:lnTo>
                  <a:pt x="26" y="13"/>
                </a:lnTo>
                <a:lnTo>
                  <a:pt x="25" y="13"/>
                </a:lnTo>
                <a:lnTo>
                  <a:pt x="24" y="13"/>
                </a:lnTo>
                <a:lnTo>
                  <a:pt x="23" y="13"/>
                </a:lnTo>
                <a:lnTo>
                  <a:pt x="21" y="13"/>
                </a:lnTo>
                <a:lnTo>
                  <a:pt x="20" y="13"/>
                </a:lnTo>
                <a:lnTo>
                  <a:pt x="19" y="13"/>
                </a:lnTo>
                <a:lnTo>
                  <a:pt x="19" y="13"/>
                </a:lnTo>
                <a:lnTo>
                  <a:pt x="18" y="14"/>
                </a:lnTo>
                <a:lnTo>
                  <a:pt x="17" y="14"/>
                </a:lnTo>
                <a:lnTo>
                  <a:pt x="17" y="15"/>
                </a:lnTo>
                <a:lnTo>
                  <a:pt x="16" y="15"/>
                </a:lnTo>
                <a:lnTo>
                  <a:pt x="16" y="16"/>
                </a:lnTo>
                <a:lnTo>
                  <a:pt x="16" y="16"/>
                </a:lnTo>
                <a:lnTo>
                  <a:pt x="16" y="17"/>
                </a:lnTo>
                <a:lnTo>
                  <a:pt x="16" y="17"/>
                </a:lnTo>
                <a:lnTo>
                  <a:pt x="15" y="18"/>
                </a:lnTo>
                <a:lnTo>
                  <a:pt x="15" y="18"/>
                </a:lnTo>
                <a:lnTo>
                  <a:pt x="15" y="19"/>
                </a:lnTo>
                <a:lnTo>
                  <a:pt x="16" y="21"/>
                </a:lnTo>
                <a:lnTo>
                  <a:pt x="17" y="22"/>
                </a:lnTo>
                <a:lnTo>
                  <a:pt x="18" y="23"/>
                </a:lnTo>
                <a:lnTo>
                  <a:pt x="20" y="24"/>
                </a:lnTo>
                <a:lnTo>
                  <a:pt x="23" y="25"/>
                </a:lnTo>
                <a:lnTo>
                  <a:pt x="26" y="25"/>
                </a:lnTo>
                <a:lnTo>
                  <a:pt x="29" y="26"/>
                </a:lnTo>
                <a:lnTo>
                  <a:pt x="32" y="27"/>
                </a:lnTo>
                <a:lnTo>
                  <a:pt x="35" y="28"/>
                </a:lnTo>
                <a:lnTo>
                  <a:pt x="38" y="29"/>
                </a:lnTo>
                <a:lnTo>
                  <a:pt x="41" y="31"/>
                </a:lnTo>
                <a:lnTo>
                  <a:pt x="43" y="33"/>
                </a:lnTo>
                <a:lnTo>
                  <a:pt x="45" y="35"/>
                </a:lnTo>
                <a:lnTo>
                  <a:pt x="47" y="38"/>
                </a:lnTo>
                <a:lnTo>
                  <a:pt x="48" y="41"/>
                </a:lnTo>
                <a:lnTo>
                  <a:pt x="48" y="45"/>
                </a:lnTo>
                <a:lnTo>
                  <a:pt x="48" y="49"/>
                </a:lnTo>
                <a:lnTo>
                  <a:pt x="48" y="51"/>
                </a:lnTo>
                <a:lnTo>
                  <a:pt x="47" y="54"/>
                </a:lnTo>
                <a:lnTo>
                  <a:pt x="46" y="56"/>
                </a:lnTo>
                <a:lnTo>
                  <a:pt x="45" y="58"/>
                </a:lnTo>
                <a:lnTo>
                  <a:pt x="43" y="60"/>
                </a:lnTo>
                <a:lnTo>
                  <a:pt x="42" y="62"/>
                </a:lnTo>
                <a:lnTo>
                  <a:pt x="40" y="63"/>
                </a:lnTo>
                <a:lnTo>
                  <a:pt x="38" y="64"/>
                </a:lnTo>
                <a:lnTo>
                  <a:pt x="36" y="65"/>
                </a:lnTo>
                <a:lnTo>
                  <a:pt x="34" y="66"/>
                </a:lnTo>
                <a:lnTo>
                  <a:pt x="32" y="66"/>
                </a:lnTo>
                <a:lnTo>
                  <a:pt x="31" y="67"/>
                </a:lnTo>
                <a:lnTo>
                  <a:pt x="29" y="67"/>
                </a:lnTo>
                <a:lnTo>
                  <a:pt x="27" y="67"/>
                </a:lnTo>
                <a:lnTo>
                  <a:pt x="25" y="67"/>
                </a:lnTo>
                <a:lnTo>
                  <a:pt x="23" y="67"/>
                </a:lnTo>
                <a:lnTo>
                  <a:pt x="21" y="67"/>
                </a:lnTo>
                <a:lnTo>
                  <a:pt x="19" y="67"/>
                </a:lnTo>
                <a:lnTo>
                  <a:pt x="16" y="66"/>
                </a:lnTo>
                <a:lnTo>
                  <a:pt x="14" y="65"/>
                </a:lnTo>
                <a:lnTo>
                  <a:pt x="12" y="65"/>
                </a:lnTo>
                <a:lnTo>
                  <a:pt x="10" y="64"/>
                </a:lnTo>
                <a:lnTo>
                  <a:pt x="8" y="62"/>
                </a:lnTo>
                <a:lnTo>
                  <a:pt x="7" y="61"/>
                </a:lnTo>
                <a:lnTo>
                  <a:pt x="5" y="60"/>
                </a:lnTo>
                <a:lnTo>
                  <a:pt x="4" y="58"/>
                </a:lnTo>
                <a:lnTo>
                  <a:pt x="2" y="56"/>
                </a:lnTo>
                <a:lnTo>
                  <a:pt x="1" y="53"/>
                </a:lnTo>
                <a:lnTo>
                  <a:pt x="1" y="51"/>
                </a:lnTo>
                <a:lnTo>
                  <a:pt x="0" y="48"/>
                </a:lnTo>
                <a:lnTo>
                  <a:pt x="0" y="45"/>
                </a:lnTo>
                <a:lnTo>
                  <a:pt x="14" y="45"/>
                </a:lnTo>
                <a:lnTo>
                  <a:pt x="14" y="46"/>
                </a:lnTo>
                <a:lnTo>
                  <a:pt x="14" y="47"/>
                </a:lnTo>
                <a:lnTo>
                  <a:pt x="15" y="48"/>
                </a:lnTo>
                <a:lnTo>
                  <a:pt x="15" y="49"/>
                </a:lnTo>
                <a:lnTo>
                  <a:pt x="15" y="50"/>
                </a:lnTo>
                <a:lnTo>
                  <a:pt x="16" y="50"/>
                </a:lnTo>
                <a:lnTo>
                  <a:pt x="16" y="51"/>
                </a:lnTo>
                <a:lnTo>
                  <a:pt x="17" y="52"/>
                </a:lnTo>
                <a:lnTo>
                  <a:pt x="17" y="52"/>
                </a:lnTo>
                <a:lnTo>
                  <a:pt x="18" y="53"/>
                </a:lnTo>
                <a:lnTo>
                  <a:pt x="19" y="53"/>
                </a:lnTo>
                <a:lnTo>
                  <a:pt x="20" y="54"/>
                </a:lnTo>
                <a:lnTo>
                  <a:pt x="21" y="54"/>
                </a:lnTo>
                <a:lnTo>
                  <a:pt x="23" y="54"/>
                </a:lnTo>
                <a:lnTo>
                  <a:pt x="24" y="54"/>
                </a:lnTo>
                <a:lnTo>
                  <a:pt x="26" y="54"/>
                </a:lnTo>
                <a:lnTo>
                  <a:pt x="27" y="54"/>
                </a:lnTo>
                <a:lnTo>
                  <a:pt x="28" y="54"/>
                </a:lnTo>
                <a:lnTo>
                  <a:pt x="29" y="54"/>
                </a:lnTo>
                <a:lnTo>
                  <a:pt x="30" y="54"/>
                </a:lnTo>
                <a:lnTo>
                  <a:pt x="31" y="53"/>
                </a:lnTo>
                <a:lnTo>
                  <a:pt x="32" y="53"/>
                </a:lnTo>
                <a:lnTo>
                  <a:pt x="32" y="52"/>
                </a:lnTo>
                <a:lnTo>
                  <a:pt x="33" y="52"/>
                </a:lnTo>
                <a:lnTo>
                  <a:pt x="33" y="52"/>
                </a:lnTo>
                <a:lnTo>
                  <a:pt x="34" y="51"/>
                </a:lnTo>
                <a:lnTo>
                  <a:pt x="34" y="51"/>
                </a:lnTo>
                <a:lnTo>
                  <a:pt x="34" y="50"/>
                </a:lnTo>
                <a:lnTo>
                  <a:pt x="34" y="49"/>
                </a:lnTo>
                <a:lnTo>
                  <a:pt x="34" y="49"/>
                </a:lnTo>
                <a:lnTo>
                  <a:pt x="34" y="48"/>
                </a:lnTo>
                <a:lnTo>
                  <a:pt x="35" y="48"/>
                </a:lnTo>
                <a:lnTo>
                  <a:pt x="34" y="46"/>
                </a:lnTo>
                <a:lnTo>
                  <a:pt x="33" y="45"/>
                </a:lnTo>
                <a:lnTo>
                  <a:pt x="32" y="43"/>
                </a:lnTo>
                <a:lnTo>
                  <a:pt x="29" y="43"/>
                </a:lnTo>
                <a:lnTo>
                  <a:pt x="27" y="42"/>
                </a:lnTo>
                <a:lnTo>
                  <a:pt x="24" y="41"/>
                </a:lnTo>
                <a:lnTo>
                  <a:pt x="21" y="40"/>
                </a:lnTo>
                <a:lnTo>
                  <a:pt x="18" y="39"/>
                </a:lnTo>
                <a:lnTo>
                  <a:pt x="15" y="39"/>
                </a:lnTo>
                <a:lnTo>
                  <a:pt x="12" y="37"/>
                </a:lnTo>
                <a:lnTo>
                  <a:pt x="10" y="36"/>
                </a:lnTo>
                <a:lnTo>
                  <a:pt x="7" y="34"/>
                </a:lnTo>
                <a:lnTo>
                  <a:pt x="5" y="32"/>
                </a:lnTo>
                <a:lnTo>
                  <a:pt x="3" y="29"/>
                </a:lnTo>
                <a:lnTo>
                  <a:pt x="2" y="25"/>
                </a:lnTo>
                <a:lnTo>
                  <a:pt x="2" y="21"/>
                </a:lnTo>
                <a:lnTo>
                  <a:pt x="2" y="19"/>
                </a:lnTo>
                <a:lnTo>
                  <a:pt x="2" y="17"/>
                </a:lnTo>
                <a:lnTo>
                  <a:pt x="3" y="16"/>
                </a:lnTo>
                <a:lnTo>
                  <a:pt x="3" y="14"/>
                </a:lnTo>
                <a:lnTo>
                  <a:pt x="4" y="12"/>
                </a:lnTo>
                <a:lnTo>
                  <a:pt x="4" y="10"/>
                </a:lnTo>
                <a:lnTo>
                  <a:pt x="5" y="9"/>
                </a:lnTo>
                <a:lnTo>
                  <a:pt x="6" y="7"/>
                </a:lnTo>
                <a:lnTo>
                  <a:pt x="8" y="5"/>
                </a:lnTo>
                <a:lnTo>
                  <a:pt x="9" y="4"/>
                </a:lnTo>
                <a:lnTo>
                  <a:pt x="11" y="3"/>
                </a:lnTo>
                <a:lnTo>
                  <a:pt x="13" y="2"/>
                </a:lnTo>
                <a:lnTo>
                  <a:pt x="15" y="1"/>
                </a:lnTo>
                <a:lnTo>
                  <a:pt x="18" y="0"/>
                </a:lnTo>
                <a:lnTo>
                  <a:pt x="20" y="0"/>
                </a:lnTo>
                <a:lnTo>
                  <a:pt x="23" y="0"/>
                </a:lnTo>
                <a:lnTo>
                  <a:pt x="25" y="0"/>
                </a:lnTo>
                <a:lnTo>
                  <a:pt x="27" y="0"/>
                </a:lnTo>
                <a:lnTo>
                  <a:pt x="29" y="0"/>
                </a:lnTo>
                <a:lnTo>
                  <a:pt x="31" y="0"/>
                </a:lnTo>
                <a:lnTo>
                  <a:pt x="33" y="1"/>
                </a:lnTo>
                <a:lnTo>
                  <a:pt x="35" y="2"/>
                </a:lnTo>
                <a:lnTo>
                  <a:pt x="37" y="3"/>
                </a:lnTo>
                <a:lnTo>
                  <a:pt x="38" y="4"/>
                </a:lnTo>
                <a:lnTo>
                  <a:pt x="40" y="5"/>
                </a:lnTo>
                <a:lnTo>
                  <a:pt x="41" y="6"/>
                </a:lnTo>
                <a:lnTo>
                  <a:pt x="43" y="8"/>
                </a:lnTo>
                <a:lnTo>
                  <a:pt x="44" y="10"/>
                </a:lnTo>
                <a:lnTo>
                  <a:pt x="45" y="12"/>
                </a:lnTo>
                <a:lnTo>
                  <a:pt x="46" y="15"/>
                </a:lnTo>
                <a:lnTo>
                  <a:pt x="46" y="18"/>
                </a:lnTo>
                <a:lnTo>
                  <a:pt x="47" y="21"/>
                </a:lnTo>
                <a:lnTo>
                  <a:pt x="3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86" name="Freeform 282"/>
          <p:cNvSpPr>
            <a:spLocks/>
          </p:cNvSpPr>
          <p:nvPr/>
        </p:nvSpPr>
        <p:spPr bwMode="auto">
          <a:xfrm>
            <a:off x="2058988" y="3705225"/>
            <a:ext cx="76200" cy="106363"/>
          </a:xfrm>
          <a:custGeom>
            <a:avLst/>
            <a:gdLst>
              <a:gd name="T0" fmla="*/ 33 w 48"/>
              <a:gd name="T1" fmla="*/ 19 h 67"/>
              <a:gd name="T2" fmla="*/ 32 w 48"/>
              <a:gd name="T3" fmla="*/ 17 h 67"/>
              <a:gd name="T4" fmla="*/ 31 w 48"/>
              <a:gd name="T5" fmla="*/ 15 h 67"/>
              <a:gd name="T6" fmla="*/ 29 w 48"/>
              <a:gd name="T7" fmla="*/ 14 h 67"/>
              <a:gd name="T8" fmla="*/ 26 w 48"/>
              <a:gd name="T9" fmla="*/ 13 h 67"/>
              <a:gd name="T10" fmla="*/ 23 w 48"/>
              <a:gd name="T11" fmla="*/ 13 h 67"/>
              <a:gd name="T12" fmla="*/ 19 w 48"/>
              <a:gd name="T13" fmla="*/ 13 h 67"/>
              <a:gd name="T14" fmla="*/ 17 w 48"/>
              <a:gd name="T15" fmla="*/ 14 h 67"/>
              <a:gd name="T16" fmla="*/ 16 w 48"/>
              <a:gd name="T17" fmla="*/ 16 h 67"/>
              <a:gd name="T18" fmla="*/ 16 w 48"/>
              <a:gd name="T19" fmla="*/ 17 h 67"/>
              <a:gd name="T20" fmla="*/ 15 w 48"/>
              <a:gd name="T21" fmla="*/ 19 h 67"/>
              <a:gd name="T22" fmla="*/ 18 w 48"/>
              <a:gd name="T23" fmla="*/ 23 h 67"/>
              <a:gd name="T24" fmla="*/ 26 w 48"/>
              <a:gd name="T25" fmla="*/ 25 h 67"/>
              <a:gd name="T26" fmla="*/ 35 w 48"/>
              <a:gd name="T27" fmla="*/ 28 h 67"/>
              <a:gd name="T28" fmla="*/ 43 w 48"/>
              <a:gd name="T29" fmla="*/ 33 h 67"/>
              <a:gd name="T30" fmla="*/ 48 w 48"/>
              <a:gd name="T31" fmla="*/ 41 h 67"/>
              <a:gd name="T32" fmla="*/ 48 w 48"/>
              <a:gd name="T33" fmla="*/ 51 h 67"/>
              <a:gd name="T34" fmla="*/ 45 w 48"/>
              <a:gd name="T35" fmla="*/ 58 h 67"/>
              <a:gd name="T36" fmla="*/ 40 w 48"/>
              <a:gd name="T37" fmla="*/ 63 h 67"/>
              <a:gd name="T38" fmla="*/ 34 w 48"/>
              <a:gd name="T39" fmla="*/ 66 h 67"/>
              <a:gd name="T40" fmla="*/ 29 w 48"/>
              <a:gd name="T41" fmla="*/ 67 h 67"/>
              <a:gd name="T42" fmla="*/ 23 w 48"/>
              <a:gd name="T43" fmla="*/ 67 h 67"/>
              <a:gd name="T44" fmla="*/ 16 w 48"/>
              <a:gd name="T45" fmla="*/ 66 h 67"/>
              <a:gd name="T46" fmla="*/ 10 w 48"/>
              <a:gd name="T47" fmla="*/ 64 h 67"/>
              <a:gd name="T48" fmla="*/ 5 w 48"/>
              <a:gd name="T49" fmla="*/ 60 h 67"/>
              <a:gd name="T50" fmla="*/ 1 w 48"/>
              <a:gd name="T51" fmla="*/ 53 h 67"/>
              <a:gd name="T52" fmla="*/ 0 w 48"/>
              <a:gd name="T53" fmla="*/ 45 h 67"/>
              <a:gd name="T54" fmla="*/ 14 w 48"/>
              <a:gd name="T55" fmla="*/ 47 h 67"/>
              <a:gd name="T56" fmla="*/ 15 w 48"/>
              <a:gd name="T57" fmla="*/ 50 h 67"/>
              <a:gd name="T58" fmla="*/ 17 w 48"/>
              <a:gd name="T59" fmla="*/ 52 h 67"/>
              <a:gd name="T60" fmla="*/ 19 w 48"/>
              <a:gd name="T61" fmla="*/ 53 h 67"/>
              <a:gd name="T62" fmla="*/ 23 w 48"/>
              <a:gd name="T63" fmla="*/ 54 h 67"/>
              <a:gd name="T64" fmla="*/ 27 w 48"/>
              <a:gd name="T65" fmla="*/ 54 h 67"/>
              <a:gd name="T66" fmla="*/ 30 w 48"/>
              <a:gd name="T67" fmla="*/ 54 h 67"/>
              <a:gd name="T68" fmla="*/ 32 w 48"/>
              <a:gd name="T69" fmla="*/ 52 h 67"/>
              <a:gd name="T70" fmla="*/ 33 w 48"/>
              <a:gd name="T71" fmla="*/ 51 h 67"/>
              <a:gd name="T72" fmla="*/ 34 w 48"/>
              <a:gd name="T73" fmla="*/ 49 h 67"/>
              <a:gd name="T74" fmla="*/ 34 w 48"/>
              <a:gd name="T75" fmla="*/ 48 h 67"/>
              <a:gd name="T76" fmla="*/ 31 w 48"/>
              <a:gd name="T77" fmla="*/ 43 h 67"/>
              <a:gd name="T78" fmla="*/ 24 w 48"/>
              <a:gd name="T79" fmla="*/ 41 h 67"/>
              <a:gd name="T80" fmla="*/ 15 w 48"/>
              <a:gd name="T81" fmla="*/ 39 h 67"/>
              <a:gd name="T82" fmla="*/ 7 w 48"/>
              <a:gd name="T83" fmla="*/ 34 h 67"/>
              <a:gd name="T84" fmla="*/ 2 w 48"/>
              <a:gd name="T85" fmla="*/ 25 h 67"/>
              <a:gd name="T86" fmla="*/ 2 w 48"/>
              <a:gd name="T87" fmla="*/ 17 h 67"/>
              <a:gd name="T88" fmla="*/ 3 w 48"/>
              <a:gd name="T89" fmla="*/ 12 h 67"/>
              <a:gd name="T90" fmla="*/ 6 w 48"/>
              <a:gd name="T91" fmla="*/ 7 h 67"/>
              <a:gd name="T92" fmla="*/ 11 w 48"/>
              <a:gd name="T93" fmla="*/ 3 h 67"/>
              <a:gd name="T94" fmla="*/ 17 w 48"/>
              <a:gd name="T95" fmla="*/ 0 h 67"/>
              <a:gd name="T96" fmla="*/ 25 w 48"/>
              <a:gd name="T97" fmla="*/ 0 h 67"/>
              <a:gd name="T98" fmla="*/ 31 w 48"/>
              <a:gd name="T99" fmla="*/ 0 h 67"/>
              <a:gd name="T100" fmla="*/ 36 w 48"/>
              <a:gd name="T101" fmla="*/ 3 h 67"/>
              <a:gd name="T102" fmla="*/ 41 w 48"/>
              <a:gd name="T103" fmla="*/ 6 h 67"/>
              <a:gd name="T104" fmla="*/ 45 w 48"/>
              <a:gd name="T105" fmla="*/ 12 h 67"/>
              <a:gd name="T106" fmla="*/ 47 w 48"/>
              <a:gd name="T107" fmla="*/ 2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67">
                <a:moveTo>
                  <a:pt x="33" y="21"/>
                </a:moveTo>
                <a:lnTo>
                  <a:pt x="33" y="20"/>
                </a:lnTo>
                <a:lnTo>
                  <a:pt x="33" y="19"/>
                </a:lnTo>
                <a:lnTo>
                  <a:pt x="33" y="19"/>
                </a:lnTo>
                <a:lnTo>
                  <a:pt x="32" y="18"/>
                </a:lnTo>
                <a:lnTo>
                  <a:pt x="32" y="17"/>
                </a:lnTo>
                <a:lnTo>
                  <a:pt x="32" y="16"/>
                </a:lnTo>
                <a:lnTo>
                  <a:pt x="31" y="16"/>
                </a:lnTo>
                <a:lnTo>
                  <a:pt x="31" y="15"/>
                </a:lnTo>
                <a:lnTo>
                  <a:pt x="30" y="15"/>
                </a:lnTo>
                <a:lnTo>
                  <a:pt x="30" y="14"/>
                </a:lnTo>
                <a:lnTo>
                  <a:pt x="29" y="14"/>
                </a:lnTo>
                <a:lnTo>
                  <a:pt x="28" y="13"/>
                </a:lnTo>
                <a:lnTo>
                  <a:pt x="27" y="13"/>
                </a:lnTo>
                <a:lnTo>
                  <a:pt x="26" y="13"/>
                </a:lnTo>
                <a:lnTo>
                  <a:pt x="25" y="13"/>
                </a:lnTo>
                <a:lnTo>
                  <a:pt x="24" y="13"/>
                </a:lnTo>
                <a:lnTo>
                  <a:pt x="23" y="13"/>
                </a:lnTo>
                <a:lnTo>
                  <a:pt x="21" y="13"/>
                </a:lnTo>
                <a:lnTo>
                  <a:pt x="20" y="13"/>
                </a:lnTo>
                <a:lnTo>
                  <a:pt x="19" y="13"/>
                </a:lnTo>
                <a:lnTo>
                  <a:pt x="19" y="13"/>
                </a:lnTo>
                <a:lnTo>
                  <a:pt x="18" y="14"/>
                </a:lnTo>
                <a:lnTo>
                  <a:pt x="17" y="14"/>
                </a:lnTo>
                <a:lnTo>
                  <a:pt x="17" y="15"/>
                </a:lnTo>
                <a:lnTo>
                  <a:pt x="16" y="15"/>
                </a:lnTo>
                <a:lnTo>
                  <a:pt x="16" y="16"/>
                </a:lnTo>
                <a:lnTo>
                  <a:pt x="16" y="16"/>
                </a:lnTo>
                <a:lnTo>
                  <a:pt x="16" y="17"/>
                </a:lnTo>
                <a:lnTo>
                  <a:pt x="16" y="17"/>
                </a:lnTo>
                <a:lnTo>
                  <a:pt x="15" y="18"/>
                </a:lnTo>
                <a:lnTo>
                  <a:pt x="15" y="18"/>
                </a:lnTo>
                <a:lnTo>
                  <a:pt x="15" y="19"/>
                </a:lnTo>
                <a:lnTo>
                  <a:pt x="16" y="21"/>
                </a:lnTo>
                <a:lnTo>
                  <a:pt x="17" y="22"/>
                </a:lnTo>
                <a:lnTo>
                  <a:pt x="18" y="23"/>
                </a:lnTo>
                <a:lnTo>
                  <a:pt x="20" y="24"/>
                </a:lnTo>
                <a:lnTo>
                  <a:pt x="23" y="25"/>
                </a:lnTo>
                <a:lnTo>
                  <a:pt x="26" y="25"/>
                </a:lnTo>
                <a:lnTo>
                  <a:pt x="29" y="26"/>
                </a:lnTo>
                <a:lnTo>
                  <a:pt x="32" y="27"/>
                </a:lnTo>
                <a:lnTo>
                  <a:pt x="35" y="28"/>
                </a:lnTo>
                <a:lnTo>
                  <a:pt x="38" y="29"/>
                </a:lnTo>
                <a:lnTo>
                  <a:pt x="41" y="31"/>
                </a:lnTo>
                <a:lnTo>
                  <a:pt x="43" y="33"/>
                </a:lnTo>
                <a:lnTo>
                  <a:pt x="45" y="35"/>
                </a:lnTo>
                <a:lnTo>
                  <a:pt x="47" y="38"/>
                </a:lnTo>
                <a:lnTo>
                  <a:pt x="48" y="41"/>
                </a:lnTo>
                <a:lnTo>
                  <a:pt x="48" y="45"/>
                </a:lnTo>
                <a:lnTo>
                  <a:pt x="48" y="49"/>
                </a:lnTo>
                <a:lnTo>
                  <a:pt x="48" y="51"/>
                </a:lnTo>
                <a:lnTo>
                  <a:pt x="47" y="54"/>
                </a:lnTo>
                <a:lnTo>
                  <a:pt x="46" y="56"/>
                </a:lnTo>
                <a:lnTo>
                  <a:pt x="45" y="58"/>
                </a:lnTo>
                <a:lnTo>
                  <a:pt x="43" y="60"/>
                </a:lnTo>
                <a:lnTo>
                  <a:pt x="42" y="62"/>
                </a:lnTo>
                <a:lnTo>
                  <a:pt x="40" y="63"/>
                </a:lnTo>
                <a:lnTo>
                  <a:pt x="38" y="64"/>
                </a:lnTo>
                <a:lnTo>
                  <a:pt x="36" y="65"/>
                </a:lnTo>
                <a:lnTo>
                  <a:pt x="34" y="66"/>
                </a:lnTo>
                <a:lnTo>
                  <a:pt x="32" y="66"/>
                </a:lnTo>
                <a:lnTo>
                  <a:pt x="30" y="67"/>
                </a:lnTo>
                <a:lnTo>
                  <a:pt x="29" y="67"/>
                </a:lnTo>
                <a:lnTo>
                  <a:pt x="27" y="67"/>
                </a:lnTo>
                <a:lnTo>
                  <a:pt x="25" y="67"/>
                </a:lnTo>
                <a:lnTo>
                  <a:pt x="23" y="67"/>
                </a:lnTo>
                <a:lnTo>
                  <a:pt x="21" y="67"/>
                </a:lnTo>
                <a:lnTo>
                  <a:pt x="18" y="67"/>
                </a:lnTo>
                <a:lnTo>
                  <a:pt x="16" y="66"/>
                </a:lnTo>
                <a:lnTo>
                  <a:pt x="14" y="65"/>
                </a:lnTo>
                <a:lnTo>
                  <a:pt x="12" y="65"/>
                </a:lnTo>
                <a:lnTo>
                  <a:pt x="10" y="64"/>
                </a:lnTo>
                <a:lnTo>
                  <a:pt x="8" y="62"/>
                </a:lnTo>
                <a:lnTo>
                  <a:pt x="7" y="61"/>
                </a:lnTo>
                <a:lnTo>
                  <a:pt x="5" y="60"/>
                </a:lnTo>
                <a:lnTo>
                  <a:pt x="3" y="58"/>
                </a:lnTo>
                <a:lnTo>
                  <a:pt x="2" y="56"/>
                </a:lnTo>
                <a:lnTo>
                  <a:pt x="1" y="53"/>
                </a:lnTo>
                <a:lnTo>
                  <a:pt x="1" y="51"/>
                </a:lnTo>
                <a:lnTo>
                  <a:pt x="0" y="48"/>
                </a:lnTo>
                <a:lnTo>
                  <a:pt x="0" y="45"/>
                </a:lnTo>
                <a:lnTo>
                  <a:pt x="14" y="45"/>
                </a:lnTo>
                <a:lnTo>
                  <a:pt x="14" y="46"/>
                </a:lnTo>
                <a:lnTo>
                  <a:pt x="14" y="47"/>
                </a:lnTo>
                <a:lnTo>
                  <a:pt x="14" y="48"/>
                </a:lnTo>
                <a:lnTo>
                  <a:pt x="15" y="49"/>
                </a:lnTo>
                <a:lnTo>
                  <a:pt x="15" y="50"/>
                </a:lnTo>
                <a:lnTo>
                  <a:pt x="15" y="50"/>
                </a:lnTo>
                <a:lnTo>
                  <a:pt x="16" y="51"/>
                </a:lnTo>
                <a:lnTo>
                  <a:pt x="17" y="52"/>
                </a:lnTo>
                <a:lnTo>
                  <a:pt x="17" y="52"/>
                </a:lnTo>
                <a:lnTo>
                  <a:pt x="18" y="53"/>
                </a:lnTo>
                <a:lnTo>
                  <a:pt x="19" y="53"/>
                </a:lnTo>
                <a:lnTo>
                  <a:pt x="20" y="54"/>
                </a:lnTo>
                <a:lnTo>
                  <a:pt x="21" y="54"/>
                </a:lnTo>
                <a:lnTo>
                  <a:pt x="23" y="54"/>
                </a:lnTo>
                <a:lnTo>
                  <a:pt x="24" y="54"/>
                </a:lnTo>
                <a:lnTo>
                  <a:pt x="26" y="54"/>
                </a:lnTo>
                <a:lnTo>
                  <a:pt x="27" y="54"/>
                </a:lnTo>
                <a:lnTo>
                  <a:pt x="28" y="54"/>
                </a:lnTo>
                <a:lnTo>
                  <a:pt x="29" y="54"/>
                </a:lnTo>
                <a:lnTo>
                  <a:pt x="30" y="54"/>
                </a:lnTo>
                <a:lnTo>
                  <a:pt x="31" y="53"/>
                </a:lnTo>
                <a:lnTo>
                  <a:pt x="31" y="53"/>
                </a:lnTo>
                <a:lnTo>
                  <a:pt x="32" y="52"/>
                </a:lnTo>
                <a:lnTo>
                  <a:pt x="33" y="52"/>
                </a:lnTo>
                <a:lnTo>
                  <a:pt x="33" y="52"/>
                </a:lnTo>
                <a:lnTo>
                  <a:pt x="33" y="51"/>
                </a:lnTo>
                <a:lnTo>
                  <a:pt x="34" y="51"/>
                </a:lnTo>
                <a:lnTo>
                  <a:pt x="34" y="50"/>
                </a:lnTo>
                <a:lnTo>
                  <a:pt x="34" y="49"/>
                </a:lnTo>
                <a:lnTo>
                  <a:pt x="34" y="49"/>
                </a:lnTo>
                <a:lnTo>
                  <a:pt x="34" y="48"/>
                </a:lnTo>
                <a:lnTo>
                  <a:pt x="34" y="48"/>
                </a:lnTo>
                <a:lnTo>
                  <a:pt x="34" y="46"/>
                </a:lnTo>
                <a:lnTo>
                  <a:pt x="33" y="45"/>
                </a:lnTo>
                <a:lnTo>
                  <a:pt x="31" y="43"/>
                </a:lnTo>
                <a:lnTo>
                  <a:pt x="29" y="43"/>
                </a:lnTo>
                <a:lnTo>
                  <a:pt x="27" y="42"/>
                </a:lnTo>
                <a:lnTo>
                  <a:pt x="24" y="41"/>
                </a:lnTo>
                <a:lnTo>
                  <a:pt x="21" y="40"/>
                </a:lnTo>
                <a:lnTo>
                  <a:pt x="18" y="39"/>
                </a:lnTo>
                <a:lnTo>
                  <a:pt x="15" y="39"/>
                </a:lnTo>
                <a:lnTo>
                  <a:pt x="12" y="37"/>
                </a:lnTo>
                <a:lnTo>
                  <a:pt x="9" y="36"/>
                </a:lnTo>
                <a:lnTo>
                  <a:pt x="7" y="34"/>
                </a:lnTo>
                <a:lnTo>
                  <a:pt x="5" y="32"/>
                </a:lnTo>
                <a:lnTo>
                  <a:pt x="3" y="29"/>
                </a:lnTo>
                <a:lnTo>
                  <a:pt x="2" y="25"/>
                </a:lnTo>
                <a:lnTo>
                  <a:pt x="2" y="21"/>
                </a:lnTo>
                <a:lnTo>
                  <a:pt x="2" y="19"/>
                </a:lnTo>
                <a:lnTo>
                  <a:pt x="2" y="17"/>
                </a:lnTo>
                <a:lnTo>
                  <a:pt x="2" y="16"/>
                </a:lnTo>
                <a:lnTo>
                  <a:pt x="3" y="14"/>
                </a:lnTo>
                <a:lnTo>
                  <a:pt x="3" y="12"/>
                </a:lnTo>
                <a:lnTo>
                  <a:pt x="4" y="10"/>
                </a:lnTo>
                <a:lnTo>
                  <a:pt x="5" y="9"/>
                </a:lnTo>
                <a:lnTo>
                  <a:pt x="6" y="7"/>
                </a:lnTo>
                <a:lnTo>
                  <a:pt x="8" y="5"/>
                </a:lnTo>
                <a:lnTo>
                  <a:pt x="9" y="4"/>
                </a:lnTo>
                <a:lnTo>
                  <a:pt x="11" y="3"/>
                </a:lnTo>
                <a:lnTo>
                  <a:pt x="13" y="2"/>
                </a:lnTo>
                <a:lnTo>
                  <a:pt x="15" y="1"/>
                </a:lnTo>
                <a:lnTo>
                  <a:pt x="17" y="0"/>
                </a:lnTo>
                <a:lnTo>
                  <a:pt x="20" y="0"/>
                </a:lnTo>
                <a:lnTo>
                  <a:pt x="23" y="0"/>
                </a:lnTo>
                <a:lnTo>
                  <a:pt x="25" y="0"/>
                </a:lnTo>
                <a:lnTo>
                  <a:pt x="27" y="0"/>
                </a:lnTo>
                <a:lnTo>
                  <a:pt x="29" y="0"/>
                </a:lnTo>
                <a:lnTo>
                  <a:pt x="31" y="0"/>
                </a:lnTo>
                <a:lnTo>
                  <a:pt x="33" y="1"/>
                </a:lnTo>
                <a:lnTo>
                  <a:pt x="35" y="2"/>
                </a:lnTo>
                <a:lnTo>
                  <a:pt x="36" y="3"/>
                </a:lnTo>
                <a:lnTo>
                  <a:pt x="38" y="4"/>
                </a:lnTo>
                <a:lnTo>
                  <a:pt x="40" y="5"/>
                </a:lnTo>
                <a:lnTo>
                  <a:pt x="41" y="6"/>
                </a:lnTo>
                <a:lnTo>
                  <a:pt x="43" y="8"/>
                </a:lnTo>
                <a:lnTo>
                  <a:pt x="44" y="10"/>
                </a:lnTo>
                <a:lnTo>
                  <a:pt x="45" y="12"/>
                </a:lnTo>
                <a:lnTo>
                  <a:pt x="46" y="15"/>
                </a:lnTo>
                <a:lnTo>
                  <a:pt x="46" y="18"/>
                </a:lnTo>
                <a:lnTo>
                  <a:pt x="47" y="21"/>
                </a:lnTo>
                <a:lnTo>
                  <a:pt x="3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87" name="Freeform 283"/>
          <p:cNvSpPr>
            <a:spLocks/>
          </p:cNvSpPr>
          <p:nvPr/>
        </p:nvSpPr>
        <p:spPr bwMode="auto">
          <a:xfrm>
            <a:off x="2151063" y="3705225"/>
            <a:ext cx="119062" cy="104775"/>
          </a:xfrm>
          <a:custGeom>
            <a:avLst/>
            <a:gdLst>
              <a:gd name="T0" fmla="*/ 62 w 75"/>
              <a:gd name="T1" fmla="*/ 27 h 66"/>
              <a:gd name="T2" fmla="*/ 61 w 75"/>
              <a:gd name="T3" fmla="*/ 22 h 66"/>
              <a:gd name="T4" fmla="*/ 60 w 75"/>
              <a:gd name="T5" fmla="*/ 18 h 66"/>
              <a:gd name="T6" fmla="*/ 59 w 75"/>
              <a:gd name="T7" fmla="*/ 16 h 66"/>
              <a:gd name="T8" fmla="*/ 57 w 75"/>
              <a:gd name="T9" fmla="*/ 15 h 66"/>
              <a:gd name="T10" fmla="*/ 55 w 75"/>
              <a:gd name="T11" fmla="*/ 14 h 66"/>
              <a:gd name="T12" fmla="*/ 52 w 75"/>
              <a:gd name="T13" fmla="*/ 14 h 66"/>
              <a:gd name="T14" fmla="*/ 49 w 75"/>
              <a:gd name="T15" fmla="*/ 15 h 66"/>
              <a:gd name="T16" fmla="*/ 47 w 75"/>
              <a:gd name="T17" fmla="*/ 18 h 66"/>
              <a:gd name="T18" fmla="*/ 46 w 75"/>
              <a:gd name="T19" fmla="*/ 21 h 66"/>
              <a:gd name="T20" fmla="*/ 45 w 75"/>
              <a:gd name="T21" fmla="*/ 24 h 66"/>
              <a:gd name="T22" fmla="*/ 45 w 75"/>
              <a:gd name="T23" fmla="*/ 66 h 66"/>
              <a:gd name="T24" fmla="*/ 31 w 75"/>
              <a:gd name="T25" fmla="*/ 26 h 66"/>
              <a:gd name="T26" fmla="*/ 31 w 75"/>
              <a:gd name="T27" fmla="*/ 23 h 66"/>
              <a:gd name="T28" fmla="*/ 30 w 75"/>
              <a:gd name="T29" fmla="*/ 19 h 66"/>
              <a:gd name="T30" fmla="*/ 29 w 75"/>
              <a:gd name="T31" fmla="*/ 17 h 66"/>
              <a:gd name="T32" fmla="*/ 26 w 75"/>
              <a:gd name="T33" fmla="*/ 15 h 66"/>
              <a:gd name="T34" fmla="*/ 23 w 75"/>
              <a:gd name="T35" fmla="*/ 14 h 66"/>
              <a:gd name="T36" fmla="*/ 19 w 75"/>
              <a:gd name="T37" fmla="*/ 14 h 66"/>
              <a:gd name="T38" fmla="*/ 17 w 75"/>
              <a:gd name="T39" fmla="*/ 16 h 66"/>
              <a:gd name="T40" fmla="*/ 15 w 75"/>
              <a:gd name="T41" fmla="*/ 18 h 66"/>
              <a:gd name="T42" fmla="*/ 14 w 75"/>
              <a:gd name="T43" fmla="*/ 21 h 66"/>
              <a:gd name="T44" fmla="*/ 14 w 75"/>
              <a:gd name="T45" fmla="*/ 25 h 66"/>
              <a:gd name="T46" fmla="*/ 0 w 75"/>
              <a:gd name="T47" fmla="*/ 66 h 66"/>
              <a:gd name="T48" fmla="*/ 13 w 75"/>
              <a:gd name="T49" fmla="*/ 11 h 66"/>
              <a:gd name="T50" fmla="*/ 14 w 75"/>
              <a:gd name="T51" fmla="*/ 9 h 66"/>
              <a:gd name="T52" fmla="*/ 16 w 75"/>
              <a:gd name="T53" fmla="*/ 6 h 66"/>
              <a:gd name="T54" fmla="*/ 18 w 75"/>
              <a:gd name="T55" fmla="*/ 4 h 66"/>
              <a:gd name="T56" fmla="*/ 21 w 75"/>
              <a:gd name="T57" fmla="*/ 2 h 66"/>
              <a:gd name="T58" fmla="*/ 25 w 75"/>
              <a:gd name="T59" fmla="*/ 0 h 66"/>
              <a:gd name="T60" fmla="*/ 30 w 75"/>
              <a:gd name="T61" fmla="*/ 0 h 66"/>
              <a:gd name="T62" fmla="*/ 33 w 75"/>
              <a:gd name="T63" fmla="*/ 0 h 66"/>
              <a:gd name="T64" fmla="*/ 36 w 75"/>
              <a:gd name="T65" fmla="*/ 2 h 66"/>
              <a:gd name="T66" fmla="*/ 39 w 75"/>
              <a:gd name="T67" fmla="*/ 4 h 66"/>
              <a:gd name="T68" fmla="*/ 41 w 75"/>
              <a:gd name="T69" fmla="*/ 6 h 66"/>
              <a:gd name="T70" fmla="*/ 43 w 75"/>
              <a:gd name="T71" fmla="*/ 10 h 66"/>
              <a:gd name="T72" fmla="*/ 44 w 75"/>
              <a:gd name="T73" fmla="*/ 8 h 66"/>
              <a:gd name="T74" fmla="*/ 46 w 75"/>
              <a:gd name="T75" fmla="*/ 5 h 66"/>
              <a:gd name="T76" fmla="*/ 49 w 75"/>
              <a:gd name="T77" fmla="*/ 3 h 66"/>
              <a:gd name="T78" fmla="*/ 52 w 75"/>
              <a:gd name="T79" fmla="*/ 1 h 66"/>
              <a:gd name="T80" fmla="*/ 56 w 75"/>
              <a:gd name="T81" fmla="*/ 0 h 66"/>
              <a:gd name="T82" fmla="*/ 61 w 75"/>
              <a:gd name="T83" fmla="*/ 0 h 66"/>
              <a:gd name="T84" fmla="*/ 66 w 75"/>
              <a:gd name="T85" fmla="*/ 2 h 66"/>
              <a:gd name="T86" fmla="*/ 70 w 75"/>
              <a:gd name="T87" fmla="*/ 5 h 66"/>
              <a:gd name="T88" fmla="*/ 73 w 75"/>
              <a:gd name="T89" fmla="*/ 10 h 66"/>
              <a:gd name="T90" fmla="*/ 75 w 75"/>
              <a:gd name="T91" fmla="*/ 16 h 66"/>
              <a:gd name="T92" fmla="*/ 75 w 75"/>
              <a:gd name="T9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66">
                <a:moveTo>
                  <a:pt x="75" y="66"/>
                </a:moveTo>
                <a:lnTo>
                  <a:pt x="62" y="66"/>
                </a:lnTo>
                <a:lnTo>
                  <a:pt x="62" y="27"/>
                </a:lnTo>
                <a:lnTo>
                  <a:pt x="61" y="25"/>
                </a:lnTo>
                <a:lnTo>
                  <a:pt x="61" y="23"/>
                </a:lnTo>
                <a:lnTo>
                  <a:pt x="61" y="22"/>
                </a:lnTo>
                <a:lnTo>
                  <a:pt x="61" y="21"/>
                </a:lnTo>
                <a:lnTo>
                  <a:pt x="61" y="19"/>
                </a:lnTo>
                <a:lnTo>
                  <a:pt x="60" y="18"/>
                </a:lnTo>
                <a:lnTo>
                  <a:pt x="60" y="17"/>
                </a:lnTo>
                <a:lnTo>
                  <a:pt x="59" y="17"/>
                </a:lnTo>
                <a:lnTo>
                  <a:pt x="59" y="16"/>
                </a:lnTo>
                <a:lnTo>
                  <a:pt x="58" y="15"/>
                </a:lnTo>
                <a:lnTo>
                  <a:pt x="58" y="15"/>
                </a:lnTo>
                <a:lnTo>
                  <a:pt x="57" y="15"/>
                </a:lnTo>
                <a:lnTo>
                  <a:pt x="56" y="14"/>
                </a:lnTo>
                <a:lnTo>
                  <a:pt x="56" y="14"/>
                </a:lnTo>
                <a:lnTo>
                  <a:pt x="55" y="14"/>
                </a:lnTo>
                <a:lnTo>
                  <a:pt x="54" y="14"/>
                </a:lnTo>
                <a:lnTo>
                  <a:pt x="53" y="14"/>
                </a:lnTo>
                <a:lnTo>
                  <a:pt x="52" y="14"/>
                </a:lnTo>
                <a:lnTo>
                  <a:pt x="51" y="14"/>
                </a:lnTo>
                <a:lnTo>
                  <a:pt x="50" y="15"/>
                </a:lnTo>
                <a:lnTo>
                  <a:pt x="49" y="15"/>
                </a:lnTo>
                <a:lnTo>
                  <a:pt x="48" y="16"/>
                </a:lnTo>
                <a:lnTo>
                  <a:pt x="47" y="17"/>
                </a:lnTo>
                <a:lnTo>
                  <a:pt x="47" y="18"/>
                </a:lnTo>
                <a:lnTo>
                  <a:pt x="46" y="19"/>
                </a:lnTo>
                <a:lnTo>
                  <a:pt x="46" y="19"/>
                </a:lnTo>
                <a:lnTo>
                  <a:pt x="46" y="21"/>
                </a:lnTo>
                <a:lnTo>
                  <a:pt x="45" y="22"/>
                </a:lnTo>
                <a:lnTo>
                  <a:pt x="45" y="23"/>
                </a:lnTo>
                <a:lnTo>
                  <a:pt x="45" y="24"/>
                </a:lnTo>
                <a:lnTo>
                  <a:pt x="45" y="26"/>
                </a:lnTo>
                <a:lnTo>
                  <a:pt x="45" y="27"/>
                </a:lnTo>
                <a:lnTo>
                  <a:pt x="45" y="66"/>
                </a:lnTo>
                <a:lnTo>
                  <a:pt x="31" y="66"/>
                </a:lnTo>
                <a:lnTo>
                  <a:pt x="31" y="27"/>
                </a:lnTo>
                <a:lnTo>
                  <a:pt x="31" y="26"/>
                </a:lnTo>
                <a:lnTo>
                  <a:pt x="31" y="25"/>
                </a:lnTo>
                <a:lnTo>
                  <a:pt x="31" y="24"/>
                </a:lnTo>
                <a:lnTo>
                  <a:pt x="31" y="23"/>
                </a:lnTo>
                <a:lnTo>
                  <a:pt x="31" y="21"/>
                </a:lnTo>
                <a:lnTo>
                  <a:pt x="30" y="20"/>
                </a:lnTo>
                <a:lnTo>
                  <a:pt x="30" y="19"/>
                </a:lnTo>
                <a:lnTo>
                  <a:pt x="30" y="18"/>
                </a:lnTo>
                <a:lnTo>
                  <a:pt x="29" y="17"/>
                </a:lnTo>
                <a:lnTo>
                  <a:pt x="29" y="17"/>
                </a:lnTo>
                <a:lnTo>
                  <a:pt x="28" y="16"/>
                </a:lnTo>
                <a:lnTo>
                  <a:pt x="27" y="15"/>
                </a:lnTo>
                <a:lnTo>
                  <a:pt x="26" y="15"/>
                </a:lnTo>
                <a:lnTo>
                  <a:pt x="25" y="14"/>
                </a:lnTo>
                <a:lnTo>
                  <a:pt x="24" y="14"/>
                </a:lnTo>
                <a:lnTo>
                  <a:pt x="23" y="14"/>
                </a:lnTo>
                <a:lnTo>
                  <a:pt x="21" y="14"/>
                </a:lnTo>
                <a:lnTo>
                  <a:pt x="20" y="14"/>
                </a:lnTo>
                <a:lnTo>
                  <a:pt x="19" y="14"/>
                </a:lnTo>
                <a:lnTo>
                  <a:pt x="18" y="15"/>
                </a:lnTo>
                <a:lnTo>
                  <a:pt x="18" y="15"/>
                </a:lnTo>
                <a:lnTo>
                  <a:pt x="17" y="16"/>
                </a:lnTo>
                <a:lnTo>
                  <a:pt x="16" y="17"/>
                </a:lnTo>
                <a:lnTo>
                  <a:pt x="16" y="17"/>
                </a:lnTo>
                <a:lnTo>
                  <a:pt x="15" y="18"/>
                </a:lnTo>
                <a:lnTo>
                  <a:pt x="15" y="19"/>
                </a:lnTo>
                <a:lnTo>
                  <a:pt x="15" y="20"/>
                </a:lnTo>
                <a:lnTo>
                  <a:pt x="14" y="21"/>
                </a:lnTo>
                <a:lnTo>
                  <a:pt x="14" y="23"/>
                </a:lnTo>
                <a:lnTo>
                  <a:pt x="14" y="24"/>
                </a:lnTo>
                <a:lnTo>
                  <a:pt x="14" y="25"/>
                </a:lnTo>
                <a:lnTo>
                  <a:pt x="14" y="27"/>
                </a:lnTo>
                <a:lnTo>
                  <a:pt x="14" y="66"/>
                </a:lnTo>
                <a:lnTo>
                  <a:pt x="0" y="66"/>
                </a:lnTo>
                <a:lnTo>
                  <a:pt x="0" y="2"/>
                </a:lnTo>
                <a:lnTo>
                  <a:pt x="13" y="2"/>
                </a:lnTo>
                <a:lnTo>
                  <a:pt x="13" y="11"/>
                </a:lnTo>
                <a:lnTo>
                  <a:pt x="14" y="11"/>
                </a:lnTo>
                <a:lnTo>
                  <a:pt x="14" y="10"/>
                </a:lnTo>
                <a:lnTo>
                  <a:pt x="14" y="9"/>
                </a:lnTo>
                <a:lnTo>
                  <a:pt x="15" y="8"/>
                </a:lnTo>
                <a:lnTo>
                  <a:pt x="15" y="7"/>
                </a:lnTo>
                <a:lnTo>
                  <a:pt x="16" y="6"/>
                </a:lnTo>
                <a:lnTo>
                  <a:pt x="17" y="5"/>
                </a:lnTo>
                <a:lnTo>
                  <a:pt x="17" y="5"/>
                </a:lnTo>
                <a:lnTo>
                  <a:pt x="18" y="4"/>
                </a:lnTo>
                <a:lnTo>
                  <a:pt x="19" y="3"/>
                </a:lnTo>
                <a:lnTo>
                  <a:pt x="20" y="2"/>
                </a:lnTo>
                <a:lnTo>
                  <a:pt x="21" y="2"/>
                </a:lnTo>
                <a:lnTo>
                  <a:pt x="22" y="1"/>
                </a:lnTo>
                <a:lnTo>
                  <a:pt x="24" y="0"/>
                </a:lnTo>
                <a:lnTo>
                  <a:pt x="25" y="0"/>
                </a:lnTo>
                <a:lnTo>
                  <a:pt x="27" y="0"/>
                </a:lnTo>
                <a:lnTo>
                  <a:pt x="29" y="0"/>
                </a:lnTo>
                <a:lnTo>
                  <a:pt x="30" y="0"/>
                </a:lnTo>
                <a:lnTo>
                  <a:pt x="31" y="0"/>
                </a:lnTo>
                <a:lnTo>
                  <a:pt x="32" y="0"/>
                </a:lnTo>
                <a:lnTo>
                  <a:pt x="33" y="0"/>
                </a:lnTo>
                <a:lnTo>
                  <a:pt x="35" y="1"/>
                </a:lnTo>
                <a:lnTo>
                  <a:pt x="36" y="1"/>
                </a:lnTo>
                <a:lnTo>
                  <a:pt x="36" y="2"/>
                </a:lnTo>
                <a:lnTo>
                  <a:pt x="37" y="2"/>
                </a:lnTo>
                <a:lnTo>
                  <a:pt x="38" y="3"/>
                </a:lnTo>
                <a:lnTo>
                  <a:pt x="39" y="4"/>
                </a:lnTo>
                <a:lnTo>
                  <a:pt x="40" y="5"/>
                </a:lnTo>
                <a:lnTo>
                  <a:pt x="40" y="6"/>
                </a:lnTo>
                <a:lnTo>
                  <a:pt x="41" y="6"/>
                </a:lnTo>
                <a:lnTo>
                  <a:pt x="42" y="8"/>
                </a:lnTo>
                <a:lnTo>
                  <a:pt x="43" y="9"/>
                </a:lnTo>
                <a:lnTo>
                  <a:pt x="43" y="10"/>
                </a:lnTo>
                <a:lnTo>
                  <a:pt x="44" y="9"/>
                </a:lnTo>
                <a:lnTo>
                  <a:pt x="44" y="9"/>
                </a:lnTo>
                <a:lnTo>
                  <a:pt x="44" y="8"/>
                </a:lnTo>
                <a:lnTo>
                  <a:pt x="45" y="7"/>
                </a:lnTo>
                <a:lnTo>
                  <a:pt x="46" y="6"/>
                </a:lnTo>
                <a:lnTo>
                  <a:pt x="46" y="5"/>
                </a:lnTo>
                <a:lnTo>
                  <a:pt x="47" y="4"/>
                </a:lnTo>
                <a:lnTo>
                  <a:pt x="48" y="4"/>
                </a:lnTo>
                <a:lnTo>
                  <a:pt x="49" y="3"/>
                </a:lnTo>
                <a:lnTo>
                  <a:pt x="50" y="2"/>
                </a:lnTo>
                <a:lnTo>
                  <a:pt x="51" y="2"/>
                </a:lnTo>
                <a:lnTo>
                  <a:pt x="52" y="1"/>
                </a:lnTo>
                <a:lnTo>
                  <a:pt x="53" y="0"/>
                </a:lnTo>
                <a:lnTo>
                  <a:pt x="54" y="0"/>
                </a:lnTo>
                <a:lnTo>
                  <a:pt x="56" y="0"/>
                </a:lnTo>
                <a:lnTo>
                  <a:pt x="57" y="0"/>
                </a:lnTo>
                <a:lnTo>
                  <a:pt x="59" y="0"/>
                </a:lnTo>
                <a:lnTo>
                  <a:pt x="61" y="0"/>
                </a:lnTo>
                <a:lnTo>
                  <a:pt x="63" y="1"/>
                </a:lnTo>
                <a:lnTo>
                  <a:pt x="64" y="1"/>
                </a:lnTo>
                <a:lnTo>
                  <a:pt x="66" y="2"/>
                </a:lnTo>
                <a:lnTo>
                  <a:pt x="67" y="3"/>
                </a:lnTo>
                <a:lnTo>
                  <a:pt x="69" y="4"/>
                </a:lnTo>
                <a:lnTo>
                  <a:pt x="70" y="5"/>
                </a:lnTo>
                <a:lnTo>
                  <a:pt x="71" y="7"/>
                </a:lnTo>
                <a:lnTo>
                  <a:pt x="72" y="8"/>
                </a:lnTo>
                <a:lnTo>
                  <a:pt x="73" y="10"/>
                </a:lnTo>
                <a:lnTo>
                  <a:pt x="74" y="12"/>
                </a:lnTo>
                <a:lnTo>
                  <a:pt x="75" y="14"/>
                </a:lnTo>
                <a:lnTo>
                  <a:pt x="75" y="16"/>
                </a:lnTo>
                <a:lnTo>
                  <a:pt x="75" y="19"/>
                </a:lnTo>
                <a:lnTo>
                  <a:pt x="75" y="21"/>
                </a:lnTo>
                <a:lnTo>
                  <a:pt x="75"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88" name="Freeform 284"/>
          <p:cNvSpPr>
            <a:spLocks noEditPoints="1"/>
          </p:cNvSpPr>
          <p:nvPr/>
        </p:nvSpPr>
        <p:spPr bwMode="auto">
          <a:xfrm>
            <a:off x="2284413" y="3705225"/>
            <a:ext cx="79375" cy="106363"/>
          </a:xfrm>
          <a:custGeom>
            <a:avLst/>
            <a:gdLst>
              <a:gd name="T0" fmla="*/ 47 w 50"/>
              <a:gd name="T1" fmla="*/ 52 h 67"/>
              <a:gd name="T2" fmla="*/ 44 w 50"/>
              <a:gd name="T3" fmla="*/ 58 h 67"/>
              <a:gd name="T4" fmla="*/ 40 w 50"/>
              <a:gd name="T5" fmla="*/ 63 h 67"/>
              <a:gd name="T6" fmla="*/ 35 w 50"/>
              <a:gd name="T7" fmla="*/ 66 h 67"/>
              <a:gd name="T8" fmla="*/ 30 w 50"/>
              <a:gd name="T9" fmla="*/ 67 h 67"/>
              <a:gd name="T10" fmla="*/ 23 w 50"/>
              <a:gd name="T11" fmla="*/ 67 h 67"/>
              <a:gd name="T12" fmla="*/ 16 w 50"/>
              <a:gd name="T13" fmla="*/ 65 h 67"/>
              <a:gd name="T14" fmla="*/ 9 w 50"/>
              <a:gd name="T15" fmla="*/ 61 h 67"/>
              <a:gd name="T16" fmla="*/ 4 w 50"/>
              <a:gd name="T17" fmla="*/ 55 h 67"/>
              <a:gd name="T18" fmla="*/ 1 w 50"/>
              <a:gd name="T19" fmla="*/ 45 h 67"/>
              <a:gd name="T20" fmla="*/ 0 w 50"/>
              <a:gd name="T21" fmla="*/ 32 h 67"/>
              <a:gd name="T22" fmla="*/ 0 w 50"/>
              <a:gd name="T23" fmla="*/ 26 h 67"/>
              <a:gd name="T24" fmla="*/ 2 w 50"/>
              <a:gd name="T25" fmla="*/ 19 h 67"/>
              <a:gd name="T26" fmla="*/ 5 w 50"/>
              <a:gd name="T27" fmla="*/ 10 h 67"/>
              <a:gd name="T28" fmla="*/ 11 w 50"/>
              <a:gd name="T29" fmla="*/ 4 h 67"/>
              <a:gd name="T30" fmla="*/ 21 w 50"/>
              <a:gd name="T31" fmla="*/ 0 h 67"/>
              <a:gd name="T32" fmla="*/ 29 w 50"/>
              <a:gd name="T33" fmla="*/ 0 h 67"/>
              <a:gd name="T34" fmla="*/ 35 w 50"/>
              <a:gd name="T35" fmla="*/ 2 h 67"/>
              <a:gd name="T36" fmla="*/ 41 w 50"/>
              <a:gd name="T37" fmla="*/ 6 h 67"/>
              <a:gd name="T38" fmla="*/ 46 w 50"/>
              <a:gd name="T39" fmla="*/ 14 h 67"/>
              <a:gd name="T40" fmla="*/ 49 w 50"/>
              <a:gd name="T41" fmla="*/ 25 h 67"/>
              <a:gd name="T42" fmla="*/ 50 w 50"/>
              <a:gd name="T43" fmla="*/ 38 h 67"/>
              <a:gd name="T44" fmla="*/ 14 w 50"/>
              <a:gd name="T45" fmla="*/ 40 h 67"/>
              <a:gd name="T46" fmla="*/ 15 w 50"/>
              <a:gd name="T47" fmla="*/ 44 h 67"/>
              <a:gd name="T48" fmla="*/ 16 w 50"/>
              <a:gd name="T49" fmla="*/ 48 h 67"/>
              <a:gd name="T50" fmla="*/ 18 w 50"/>
              <a:gd name="T51" fmla="*/ 51 h 67"/>
              <a:gd name="T52" fmla="*/ 22 w 50"/>
              <a:gd name="T53" fmla="*/ 53 h 67"/>
              <a:gd name="T54" fmla="*/ 27 w 50"/>
              <a:gd name="T55" fmla="*/ 54 h 67"/>
              <a:gd name="T56" fmla="*/ 29 w 50"/>
              <a:gd name="T57" fmla="*/ 53 h 67"/>
              <a:gd name="T58" fmla="*/ 31 w 50"/>
              <a:gd name="T59" fmla="*/ 52 h 67"/>
              <a:gd name="T60" fmla="*/ 33 w 50"/>
              <a:gd name="T61" fmla="*/ 51 h 67"/>
              <a:gd name="T62" fmla="*/ 34 w 50"/>
              <a:gd name="T63" fmla="*/ 49 h 67"/>
              <a:gd name="T64" fmla="*/ 35 w 50"/>
              <a:gd name="T65" fmla="*/ 47 h 67"/>
              <a:gd name="T66" fmla="*/ 35 w 50"/>
              <a:gd name="T67" fmla="*/ 25 h 67"/>
              <a:gd name="T68" fmla="*/ 34 w 50"/>
              <a:gd name="T69" fmla="*/ 21 h 67"/>
              <a:gd name="T70" fmla="*/ 32 w 50"/>
              <a:gd name="T71" fmla="*/ 17 h 67"/>
              <a:gd name="T72" fmla="*/ 30 w 50"/>
              <a:gd name="T73" fmla="*/ 15 h 67"/>
              <a:gd name="T74" fmla="*/ 28 w 50"/>
              <a:gd name="T75" fmla="*/ 14 h 67"/>
              <a:gd name="T76" fmla="*/ 25 w 50"/>
              <a:gd name="T77" fmla="*/ 14 h 67"/>
              <a:gd name="T78" fmla="*/ 22 w 50"/>
              <a:gd name="T79" fmla="*/ 14 h 67"/>
              <a:gd name="T80" fmla="*/ 19 w 50"/>
              <a:gd name="T81" fmla="*/ 16 h 67"/>
              <a:gd name="T82" fmla="*/ 17 w 50"/>
              <a:gd name="T83" fmla="*/ 18 h 67"/>
              <a:gd name="T84" fmla="*/ 15 w 50"/>
              <a:gd name="T85" fmla="*/ 21 h 67"/>
              <a:gd name="T86" fmla="*/ 14 w 50"/>
              <a:gd name="T87" fmla="*/ 2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67">
                <a:moveTo>
                  <a:pt x="49" y="47"/>
                </a:moveTo>
                <a:lnTo>
                  <a:pt x="48" y="49"/>
                </a:lnTo>
                <a:lnTo>
                  <a:pt x="47" y="52"/>
                </a:lnTo>
                <a:lnTo>
                  <a:pt x="46" y="54"/>
                </a:lnTo>
                <a:lnTo>
                  <a:pt x="45" y="56"/>
                </a:lnTo>
                <a:lnTo>
                  <a:pt x="44" y="58"/>
                </a:lnTo>
                <a:lnTo>
                  <a:pt x="43" y="60"/>
                </a:lnTo>
                <a:lnTo>
                  <a:pt x="41" y="61"/>
                </a:lnTo>
                <a:lnTo>
                  <a:pt x="40" y="63"/>
                </a:lnTo>
                <a:lnTo>
                  <a:pt x="38" y="64"/>
                </a:lnTo>
                <a:lnTo>
                  <a:pt x="36" y="65"/>
                </a:lnTo>
                <a:lnTo>
                  <a:pt x="35" y="66"/>
                </a:lnTo>
                <a:lnTo>
                  <a:pt x="33" y="66"/>
                </a:lnTo>
                <a:lnTo>
                  <a:pt x="31" y="67"/>
                </a:lnTo>
                <a:lnTo>
                  <a:pt x="30" y="67"/>
                </a:lnTo>
                <a:lnTo>
                  <a:pt x="28" y="67"/>
                </a:lnTo>
                <a:lnTo>
                  <a:pt x="26" y="67"/>
                </a:lnTo>
                <a:lnTo>
                  <a:pt x="23" y="67"/>
                </a:lnTo>
                <a:lnTo>
                  <a:pt x="21" y="67"/>
                </a:lnTo>
                <a:lnTo>
                  <a:pt x="18" y="66"/>
                </a:lnTo>
                <a:lnTo>
                  <a:pt x="16" y="65"/>
                </a:lnTo>
                <a:lnTo>
                  <a:pt x="13" y="64"/>
                </a:lnTo>
                <a:lnTo>
                  <a:pt x="11" y="63"/>
                </a:lnTo>
                <a:lnTo>
                  <a:pt x="9" y="61"/>
                </a:lnTo>
                <a:lnTo>
                  <a:pt x="7" y="60"/>
                </a:lnTo>
                <a:lnTo>
                  <a:pt x="6" y="57"/>
                </a:lnTo>
                <a:lnTo>
                  <a:pt x="4" y="55"/>
                </a:lnTo>
                <a:lnTo>
                  <a:pt x="3" y="52"/>
                </a:lnTo>
                <a:lnTo>
                  <a:pt x="2" y="49"/>
                </a:lnTo>
                <a:lnTo>
                  <a:pt x="1" y="45"/>
                </a:lnTo>
                <a:lnTo>
                  <a:pt x="0" y="41"/>
                </a:lnTo>
                <a:lnTo>
                  <a:pt x="0" y="37"/>
                </a:lnTo>
                <a:lnTo>
                  <a:pt x="0" y="32"/>
                </a:lnTo>
                <a:lnTo>
                  <a:pt x="0" y="31"/>
                </a:lnTo>
                <a:lnTo>
                  <a:pt x="0" y="29"/>
                </a:lnTo>
                <a:lnTo>
                  <a:pt x="0" y="26"/>
                </a:lnTo>
                <a:lnTo>
                  <a:pt x="1" y="24"/>
                </a:lnTo>
                <a:lnTo>
                  <a:pt x="1" y="21"/>
                </a:lnTo>
                <a:lnTo>
                  <a:pt x="2" y="19"/>
                </a:lnTo>
                <a:lnTo>
                  <a:pt x="3" y="16"/>
                </a:lnTo>
                <a:lnTo>
                  <a:pt x="4" y="13"/>
                </a:lnTo>
                <a:lnTo>
                  <a:pt x="5" y="10"/>
                </a:lnTo>
                <a:lnTo>
                  <a:pt x="7" y="8"/>
                </a:lnTo>
                <a:lnTo>
                  <a:pt x="9" y="6"/>
                </a:lnTo>
                <a:lnTo>
                  <a:pt x="11" y="4"/>
                </a:lnTo>
                <a:lnTo>
                  <a:pt x="14" y="2"/>
                </a:lnTo>
                <a:lnTo>
                  <a:pt x="17" y="1"/>
                </a:lnTo>
                <a:lnTo>
                  <a:pt x="21" y="0"/>
                </a:lnTo>
                <a:lnTo>
                  <a:pt x="25" y="0"/>
                </a:lnTo>
                <a:lnTo>
                  <a:pt x="27" y="0"/>
                </a:lnTo>
                <a:lnTo>
                  <a:pt x="29" y="0"/>
                </a:lnTo>
                <a:lnTo>
                  <a:pt x="31" y="0"/>
                </a:lnTo>
                <a:lnTo>
                  <a:pt x="33" y="1"/>
                </a:lnTo>
                <a:lnTo>
                  <a:pt x="35" y="2"/>
                </a:lnTo>
                <a:lnTo>
                  <a:pt x="37" y="3"/>
                </a:lnTo>
                <a:lnTo>
                  <a:pt x="39" y="5"/>
                </a:lnTo>
                <a:lnTo>
                  <a:pt x="41" y="6"/>
                </a:lnTo>
                <a:lnTo>
                  <a:pt x="43" y="9"/>
                </a:lnTo>
                <a:lnTo>
                  <a:pt x="45" y="11"/>
                </a:lnTo>
                <a:lnTo>
                  <a:pt x="46" y="14"/>
                </a:lnTo>
                <a:lnTo>
                  <a:pt x="47" y="17"/>
                </a:lnTo>
                <a:lnTo>
                  <a:pt x="48" y="21"/>
                </a:lnTo>
                <a:lnTo>
                  <a:pt x="49" y="25"/>
                </a:lnTo>
                <a:lnTo>
                  <a:pt x="50" y="30"/>
                </a:lnTo>
                <a:lnTo>
                  <a:pt x="50" y="35"/>
                </a:lnTo>
                <a:lnTo>
                  <a:pt x="50" y="38"/>
                </a:lnTo>
                <a:lnTo>
                  <a:pt x="14" y="38"/>
                </a:lnTo>
                <a:lnTo>
                  <a:pt x="14" y="39"/>
                </a:lnTo>
                <a:lnTo>
                  <a:pt x="14" y="40"/>
                </a:lnTo>
                <a:lnTo>
                  <a:pt x="14" y="41"/>
                </a:lnTo>
                <a:lnTo>
                  <a:pt x="14" y="43"/>
                </a:lnTo>
                <a:lnTo>
                  <a:pt x="15" y="44"/>
                </a:lnTo>
                <a:lnTo>
                  <a:pt x="15" y="45"/>
                </a:lnTo>
                <a:lnTo>
                  <a:pt x="15" y="46"/>
                </a:lnTo>
                <a:lnTo>
                  <a:pt x="16" y="48"/>
                </a:lnTo>
                <a:lnTo>
                  <a:pt x="17" y="49"/>
                </a:lnTo>
                <a:lnTo>
                  <a:pt x="17" y="50"/>
                </a:lnTo>
                <a:lnTo>
                  <a:pt x="18" y="51"/>
                </a:lnTo>
                <a:lnTo>
                  <a:pt x="20" y="52"/>
                </a:lnTo>
                <a:lnTo>
                  <a:pt x="21" y="53"/>
                </a:lnTo>
                <a:lnTo>
                  <a:pt x="22" y="53"/>
                </a:lnTo>
                <a:lnTo>
                  <a:pt x="24" y="54"/>
                </a:lnTo>
                <a:lnTo>
                  <a:pt x="26" y="54"/>
                </a:lnTo>
                <a:lnTo>
                  <a:pt x="27" y="54"/>
                </a:lnTo>
                <a:lnTo>
                  <a:pt x="28" y="54"/>
                </a:lnTo>
                <a:lnTo>
                  <a:pt x="28" y="53"/>
                </a:lnTo>
                <a:lnTo>
                  <a:pt x="29" y="53"/>
                </a:lnTo>
                <a:lnTo>
                  <a:pt x="30" y="53"/>
                </a:lnTo>
                <a:lnTo>
                  <a:pt x="30" y="53"/>
                </a:lnTo>
                <a:lnTo>
                  <a:pt x="31" y="52"/>
                </a:lnTo>
                <a:lnTo>
                  <a:pt x="32" y="52"/>
                </a:lnTo>
                <a:lnTo>
                  <a:pt x="32" y="51"/>
                </a:lnTo>
                <a:lnTo>
                  <a:pt x="33" y="51"/>
                </a:lnTo>
                <a:lnTo>
                  <a:pt x="33" y="50"/>
                </a:lnTo>
                <a:lnTo>
                  <a:pt x="34" y="50"/>
                </a:lnTo>
                <a:lnTo>
                  <a:pt x="34" y="49"/>
                </a:lnTo>
                <a:lnTo>
                  <a:pt x="34" y="48"/>
                </a:lnTo>
                <a:lnTo>
                  <a:pt x="35" y="48"/>
                </a:lnTo>
                <a:lnTo>
                  <a:pt x="35" y="47"/>
                </a:lnTo>
                <a:lnTo>
                  <a:pt x="49" y="47"/>
                </a:lnTo>
                <a:close/>
                <a:moveTo>
                  <a:pt x="36" y="27"/>
                </a:moveTo>
                <a:lnTo>
                  <a:pt x="35" y="25"/>
                </a:lnTo>
                <a:lnTo>
                  <a:pt x="35" y="23"/>
                </a:lnTo>
                <a:lnTo>
                  <a:pt x="35" y="22"/>
                </a:lnTo>
                <a:lnTo>
                  <a:pt x="34" y="21"/>
                </a:lnTo>
                <a:lnTo>
                  <a:pt x="34" y="19"/>
                </a:lnTo>
                <a:lnTo>
                  <a:pt x="33" y="18"/>
                </a:lnTo>
                <a:lnTo>
                  <a:pt x="32" y="17"/>
                </a:lnTo>
                <a:lnTo>
                  <a:pt x="32" y="16"/>
                </a:lnTo>
                <a:lnTo>
                  <a:pt x="31" y="16"/>
                </a:lnTo>
                <a:lnTo>
                  <a:pt x="30" y="15"/>
                </a:lnTo>
                <a:lnTo>
                  <a:pt x="29" y="15"/>
                </a:lnTo>
                <a:lnTo>
                  <a:pt x="28" y="14"/>
                </a:lnTo>
                <a:lnTo>
                  <a:pt x="28" y="14"/>
                </a:lnTo>
                <a:lnTo>
                  <a:pt x="27" y="14"/>
                </a:lnTo>
                <a:lnTo>
                  <a:pt x="26" y="14"/>
                </a:lnTo>
                <a:lnTo>
                  <a:pt x="25" y="14"/>
                </a:lnTo>
                <a:lnTo>
                  <a:pt x="24" y="14"/>
                </a:lnTo>
                <a:lnTo>
                  <a:pt x="23" y="14"/>
                </a:lnTo>
                <a:lnTo>
                  <a:pt x="22" y="14"/>
                </a:lnTo>
                <a:lnTo>
                  <a:pt x="21" y="15"/>
                </a:lnTo>
                <a:lnTo>
                  <a:pt x="20" y="15"/>
                </a:lnTo>
                <a:lnTo>
                  <a:pt x="19" y="16"/>
                </a:lnTo>
                <a:lnTo>
                  <a:pt x="18" y="16"/>
                </a:lnTo>
                <a:lnTo>
                  <a:pt x="17" y="17"/>
                </a:lnTo>
                <a:lnTo>
                  <a:pt x="17" y="18"/>
                </a:lnTo>
                <a:lnTo>
                  <a:pt x="16" y="19"/>
                </a:lnTo>
                <a:lnTo>
                  <a:pt x="16" y="20"/>
                </a:lnTo>
                <a:lnTo>
                  <a:pt x="15" y="21"/>
                </a:lnTo>
                <a:lnTo>
                  <a:pt x="15" y="23"/>
                </a:lnTo>
                <a:lnTo>
                  <a:pt x="15" y="24"/>
                </a:lnTo>
                <a:lnTo>
                  <a:pt x="14" y="25"/>
                </a:lnTo>
                <a:lnTo>
                  <a:pt x="14" y="27"/>
                </a:lnTo>
                <a:lnTo>
                  <a:pt x="3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89" name="Freeform 285"/>
          <p:cNvSpPr>
            <a:spLocks/>
          </p:cNvSpPr>
          <p:nvPr/>
        </p:nvSpPr>
        <p:spPr bwMode="auto">
          <a:xfrm>
            <a:off x="2378075" y="3705225"/>
            <a:ext cx="74613" cy="104775"/>
          </a:xfrm>
          <a:custGeom>
            <a:avLst/>
            <a:gdLst>
              <a:gd name="T0" fmla="*/ 34 w 47"/>
              <a:gd name="T1" fmla="*/ 66 h 66"/>
              <a:gd name="T2" fmla="*/ 34 w 47"/>
              <a:gd name="T3" fmla="*/ 26 h 66"/>
              <a:gd name="T4" fmla="*/ 34 w 47"/>
              <a:gd name="T5" fmla="*/ 24 h 66"/>
              <a:gd name="T6" fmla="*/ 33 w 47"/>
              <a:gd name="T7" fmla="*/ 22 h 66"/>
              <a:gd name="T8" fmla="*/ 33 w 47"/>
              <a:gd name="T9" fmla="*/ 19 h 66"/>
              <a:gd name="T10" fmla="*/ 32 w 47"/>
              <a:gd name="T11" fmla="*/ 17 h 66"/>
              <a:gd name="T12" fmla="*/ 31 w 47"/>
              <a:gd name="T13" fmla="*/ 16 h 66"/>
              <a:gd name="T14" fmla="*/ 29 w 47"/>
              <a:gd name="T15" fmla="*/ 15 h 66"/>
              <a:gd name="T16" fmla="*/ 26 w 47"/>
              <a:gd name="T17" fmla="*/ 14 h 66"/>
              <a:gd name="T18" fmla="*/ 24 w 47"/>
              <a:gd name="T19" fmla="*/ 14 h 66"/>
              <a:gd name="T20" fmla="*/ 21 w 47"/>
              <a:gd name="T21" fmla="*/ 14 h 66"/>
              <a:gd name="T22" fmla="*/ 19 w 47"/>
              <a:gd name="T23" fmla="*/ 15 h 66"/>
              <a:gd name="T24" fmla="*/ 18 w 47"/>
              <a:gd name="T25" fmla="*/ 17 h 66"/>
              <a:gd name="T26" fmla="*/ 16 w 47"/>
              <a:gd name="T27" fmla="*/ 19 h 66"/>
              <a:gd name="T28" fmla="*/ 15 w 47"/>
              <a:gd name="T29" fmla="*/ 21 h 66"/>
              <a:gd name="T30" fmla="*/ 14 w 47"/>
              <a:gd name="T31" fmla="*/ 24 h 66"/>
              <a:gd name="T32" fmla="*/ 14 w 47"/>
              <a:gd name="T33" fmla="*/ 27 h 66"/>
              <a:gd name="T34" fmla="*/ 14 w 47"/>
              <a:gd name="T35" fmla="*/ 66 h 66"/>
              <a:gd name="T36" fmla="*/ 0 w 47"/>
              <a:gd name="T37" fmla="*/ 2 h 66"/>
              <a:gd name="T38" fmla="*/ 13 w 47"/>
              <a:gd name="T39" fmla="*/ 11 h 66"/>
              <a:gd name="T40" fmla="*/ 14 w 47"/>
              <a:gd name="T41" fmla="*/ 10 h 66"/>
              <a:gd name="T42" fmla="*/ 15 w 47"/>
              <a:gd name="T43" fmla="*/ 8 h 66"/>
              <a:gd name="T44" fmla="*/ 16 w 47"/>
              <a:gd name="T45" fmla="*/ 7 h 66"/>
              <a:gd name="T46" fmla="*/ 17 w 47"/>
              <a:gd name="T47" fmla="*/ 5 h 66"/>
              <a:gd name="T48" fmla="*/ 19 w 47"/>
              <a:gd name="T49" fmla="*/ 3 h 66"/>
              <a:gd name="T50" fmla="*/ 21 w 47"/>
              <a:gd name="T51" fmla="*/ 2 h 66"/>
              <a:gd name="T52" fmla="*/ 24 w 47"/>
              <a:gd name="T53" fmla="*/ 0 h 66"/>
              <a:gd name="T54" fmla="*/ 27 w 47"/>
              <a:gd name="T55" fmla="*/ 0 h 66"/>
              <a:gd name="T56" fmla="*/ 31 w 47"/>
              <a:gd name="T57" fmla="*/ 0 h 66"/>
              <a:gd name="T58" fmla="*/ 35 w 47"/>
              <a:gd name="T59" fmla="*/ 1 h 66"/>
              <a:gd name="T60" fmla="*/ 38 w 47"/>
              <a:gd name="T61" fmla="*/ 2 h 66"/>
              <a:gd name="T62" fmla="*/ 41 w 47"/>
              <a:gd name="T63" fmla="*/ 4 h 66"/>
              <a:gd name="T64" fmla="*/ 43 w 47"/>
              <a:gd name="T65" fmla="*/ 7 h 66"/>
              <a:gd name="T66" fmla="*/ 45 w 47"/>
              <a:gd name="T67" fmla="*/ 10 h 66"/>
              <a:gd name="T68" fmla="*/ 47 w 47"/>
              <a:gd name="T69" fmla="*/ 14 h 66"/>
              <a:gd name="T70" fmla="*/ 47 w 47"/>
              <a:gd name="T71" fmla="*/ 19 h 66"/>
              <a:gd name="T72" fmla="*/ 47 w 47"/>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66">
                <a:moveTo>
                  <a:pt x="47" y="66"/>
                </a:moveTo>
                <a:lnTo>
                  <a:pt x="34" y="66"/>
                </a:lnTo>
                <a:lnTo>
                  <a:pt x="34" y="27"/>
                </a:lnTo>
                <a:lnTo>
                  <a:pt x="34" y="26"/>
                </a:lnTo>
                <a:lnTo>
                  <a:pt x="34" y="25"/>
                </a:lnTo>
                <a:lnTo>
                  <a:pt x="34" y="24"/>
                </a:lnTo>
                <a:lnTo>
                  <a:pt x="33" y="23"/>
                </a:lnTo>
                <a:lnTo>
                  <a:pt x="33" y="22"/>
                </a:lnTo>
                <a:lnTo>
                  <a:pt x="33" y="21"/>
                </a:lnTo>
                <a:lnTo>
                  <a:pt x="33" y="19"/>
                </a:lnTo>
                <a:lnTo>
                  <a:pt x="32" y="18"/>
                </a:lnTo>
                <a:lnTo>
                  <a:pt x="32" y="17"/>
                </a:lnTo>
                <a:lnTo>
                  <a:pt x="31" y="17"/>
                </a:lnTo>
                <a:lnTo>
                  <a:pt x="31" y="16"/>
                </a:lnTo>
                <a:lnTo>
                  <a:pt x="30" y="15"/>
                </a:lnTo>
                <a:lnTo>
                  <a:pt x="29" y="15"/>
                </a:lnTo>
                <a:lnTo>
                  <a:pt x="28" y="14"/>
                </a:lnTo>
                <a:lnTo>
                  <a:pt x="26" y="14"/>
                </a:lnTo>
                <a:lnTo>
                  <a:pt x="25" y="14"/>
                </a:lnTo>
                <a:lnTo>
                  <a:pt x="24" y="14"/>
                </a:lnTo>
                <a:lnTo>
                  <a:pt x="22" y="14"/>
                </a:lnTo>
                <a:lnTo>
                  <a:pt x="21" y="14"/>
                </a:lnTo>
                <a:lnTo>
                  <a:pt x="20" y="15"/>
                </a:lnTo>
                <a:lnTo>
                  <a:pt x="19" y="15"/>
                </a:lnTo>
                <a:lnTo>
                  <a:pt x="18" y="16"/>
                </a:lnTo>
                <a:lnTo>
                  <a:pt x="18" y="17"/>
                </a:lnTo>
                <a:lnTo>
                  <a:pt x="17" y="18"/>
                </a:lnTo>
                <a:lnTo>
                  <a:pt x="16" y="19"/>
                </a:lnTo>
                <a:lnTo>
                  <a:pt x="16" y="20"/>
                </a:lnTo>
                <a:lnTo>
                  <a:pt x="15" y="21"/>
                </a:lnTo>
                <a:lnTo>
                  <a:pt x="15" y="22"/>
                </a:lnTo>
                <a:lnTo>
                  <a:pt x="14" y="24"/>
                </a:lnTo>
                <a:lnTo>
                  <a:pt x="14" y="25"/>
                </a:lnTo>
                <a:lnTo>
                  <a:pt x="14" y="27"/>
                </a:lnTo>
                <a:lnTo>
                  <a:pt x="14" y="29"/>
                </a:lnTo>
                <a:lnTo>
                  <a:pt x="14" y="66"/>
                </a:lnTo>
                <a:lnTo>
                  <a:pt x="0" y="66"/>
                </a:lnTo>
                <a:lnTo>
                  <a:pt x="0" y="2"/>
                </a:lnTo>
                <a:lnTo>
                  <a:pt x="13" y="2"/>
                </a:lnTo>
                <a:lnTo>
                  <a:pt x="13" y="11"/>
                </a:lnTo>
                <a:lnTo>
                  <a:pt x="13" y="11"/>
                </a:lnTo>
                <a:lnTo>
                  <a:pt x="14" y="10"/>
                </a:lnTo>
                <a:lnTo>
                  <a:pt x="14" y="9"/>
                </a:lnTo>
                <a:lnTo>
                  <a:pt x="15" y="8"/>
                </a:lnTo>
                <a:lnTo>
                  <a:pt x="15" y="8"/>
                </a:lnTo>
                <a:lnTo>
                  <a:pt x="16" y="7"/>
                </a:lnTo>
                <a:lnTo>
                  <a:pt x="16" y="6"/>
                </a:lnTo>
                <a:lnTo>
                  <a:pt x="17" y="5"/>
                </a:lnTo>
                <a:lnTo>
                  <a:pt x="18" y="4"/>
                </a:lnTo>
                <a:lnTo>
                  <a:pt x="19" y="3"/>
                </a:lnTo>
                <a:lnTo>
                  <a:pt x="20" y="2"/>
                </a:lnTo>
                <a:lnTo>
                  <a:pt x="21" y="2"/>
                </a:lnTo>
                <a:lnTo>
                  <a:pt x="23" y="1"/>
                </a:lnTo>
                <a:lnTo>
                  <a:pt x="24" y="0"/>
                </a:lnTo>
                <a:lnTo>
                  <a:pt x="26" y="0"/>
                </a:lnTo>
                <a:lnTo>
                  <a:pt x="27" y="0"/>
                </a:lnTo>
                <a:lnTo>
                  <a:pt x="29" y="0"/>
                </a:lnTo>
                <a:lnTo>
                  <a:pt x="31" y="0"/>
                </a:lnTo>
                <a:lnTo>
                  <a:pt x="33" y="0"/>
                </a:lnTo>
                <a:lnTo>
                  <a:pt x="35" y="1"/>
                </a:lnTo>
                <a:lnTo>
                  <a:pt x="36" y="1"/>
                </a:lnTo>
                <a:lnTo>
                  <a:pt x="38" y="2"/>
                </a:lnTo>
                <a:lnTo>
                  <a:pt x="39" y="3"/>
                </a:lnTo>
                <a:lnTo>
                  <a:pt x="41" y="4"/>
                </a:lnTo>
                <a:lnTo>
                  <a:pt x="42" y="5"/>
                </a:lnTo>
                <a:lnTo>
                  <a:pt x="43" y="7"/>
                </a:lnTo>
                <a:lnTo>
                  <a:pt x="44" y="8"/>
                </a:lnTo>
                <a:lnTo>
                  <a:pt x="45" y="10"/>
                </a:lnTo>
                <a:lnTo>
                  <a:pt x="46" y="12"/>
                </a:lnTo>
                <a:lnTo>
                  <a:pt x="47" y="14"/>
                </a:lnTo>
                <a:lnTo>
                  <a:pt x="47" y="16"/>
                </a:lnTo>
                <a:lnTo>
                  <a:pt x="47" y="19"/>
                </a:lnTo>
                <a:lnTo>
                  <a:pt x="47" y="21"/>
                </a:lnTo>
                <a:lnTo>
                  <a:pt x="4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90" name="Freeform 286"/>
          <p:cNvSpPr>
            <a:spLocks/>
          </p:cNvSpPr>
          <p:nvPr/>
        </p:nvSpPr>
        <p:spPr bwMode="auto">
          <a:xfrm>
            <a:off x="2465388" y="3679825"/>
            <a:ext cx="46037" cy="130175"/>
          </a:xfrm>
          <a:custGeom>
            <a:avLst/>
            <a:gdLst>
              <a:gd name="T0" fmla="*/ 29 w 29"/>
              <a:gd name="T1" fmla="*/ 18 h 82"/>
              <a:gd name="T2" fmla="*/ 21 w 29"/>
              <a:gd name="T3" fmla="*/ 29 h 82"/>
              <a:gd name="T4" fmla="*/ 21 w 29"/>
              <a:gd name="T5" fmla="*/ 65 h 82"/>
              <a:gd name="T6" fmla="*/ 21 w 29"/>
              <a:gd name="T7" fmla="*/ 66 h 82"/>
              <a:gd name="T8" fmla="*/ 21 w 29"/>
              <a:gd name="T9" fmla="*/ 67 h 82"/>
              <a:gd name="T10" fmla="*/ 21 w 29"/>
              <a:gd name="T11" fmla="*/ 68 h 82"/>
              <a:gd name="T12" fmla="*/ 22 w 29"/>
              <a:gd name="T13" fmla="*/ 68 h 82"/>
              <a:gd name="T14" fmla="*/ 23 w 29"/>
              <a:gd name="T15" fmla="*/ 69 h 82"/>
              <a:gd name="T16" fmla="*/ 24 w 29"/>
              <a:gd name="T17" fmla="*/ 69 h 82"/>
              <a:gd name="T18" fmla="*/ 25 w 29"/>
              <a:gd name="T19" fmla="*/ 69 h 82"/>
              <a:gd name="T20" fmla="*/ 27 w 29"/>
              <a:gd name="T21" fmla="*/ 69 h 82"/>
              <a:gd name="T22" fmla="*/ 27 w 29"/>
              <a:gd name="T23" fmla="*/ 69 h 82"/>
              <a:gd name="T24" fmla="*/ 27 w 29"/>
              <a:gd name="T25" fmla="*/ 69 h 82"/>
              <a:gd name="T26" fmla="*/ 28 w 29"/>
              <a:gd name="T27" fmla="*/ 69 h 82"/>
              <a:gd name="T28" fmla="*/ 28 w 29"/>
              <a:gd name="T29" fmla="*/ 69 h 82"/>
              <a:gd name="T30" fmla="*/ 28 w 29"/>
              <a:gd name="T31" fmla="*/ 69 h 82"/>
              <a:gd name="T32" fmla="*/ 29 w 29"/>
              <a:gd name="T33" fmla="*/ 69 h 82"/>
              <a:gd name="T34" fmla="*/ 29 w 29"/>
              <a:gd name="T35" fmla="*/ 69 h 82"/>
              <a:gd name="T36" fmla="*/ 29 w 29"/>
              <a:gd name="T37" fmla="*/ 82 h 82"/>
              <a:gd name="T38" fmla="*/ 29 w 29"/>
              <a:gd name="T39" fmla="*/ 82 h 82"/>
              <a:gd name="T40" fmla="*/ 28 w 29"/>
              <a:gd name="T41" fmla="*/ 82 h 82"/>
              <a:gd name="T42" fmla="*/ 27 w 29"/>
              <a:gd name="T43" fmla="*/ 82 h 82"/>
              <a:gd name="T44" fmla="*/ 26 w 29"/>
              <a:gd name="T45" fmla="*/ 82 h 82"/>
              <a:gd name="T46" fmla="*/ 25 w 29"/>
              <a:gd name="T47" fmla="*/ 82 h 82"/>
              <a:gd name="T48" fmla="*/ 24 w 29"/>
              <a:gd name="T49" fmla="*/ 82 h 82"/>
              <a:gd name="T50" fmla="*/ 24 w 29"/>
              <a:gd name="T51" fmla="*/ 82 h 82"/>
              <a:gd name="T52" fmla="*/ 23 w 29"/>
              <a:gd name="T53" fmla="*/ 82 h 82"/>
              <a:gd name="T54" fmla="*/ 19 w 29"/>
              <a:gd name="T55" fmla="*/ 82 h 82"/>
              <a:gd name="T56" fmla="*/ 15 w 29"/>
              <a:gd name="T57" fmla="*/ 82 h 82"/>
              <a:gd name="T58" fmla="*/ 12 w 29"/>
              <a:gd name="T59" fmla="*/ 81 h 82"/>
              <a:gd name="T60" fmla="*/ 10 w 29"/>
              <a:gd name="T61" fmla="*/ 79 h 82"/>
              <a:gd name="T62" fmla="*/ 9 w 29"/>
              <a:gd name="T63" fmla="*/ 78 h 82"/>
              <a:gd name="T64" fmla="*/ 8 w 29"/>
              <a:gd name="T65" fmla="*/ 75 h 82"/>
              <a:gd name="T66" fmla="*/ 7 w 29"/>
              <a:gd name="T67" fmla="*/ 73 h 82"/>
              <a:gd name="T68" fmla="*/ 7 w 29"/>
              <a:gd name="T69" fmla="*/ 70 h 82"/>
              <a:gd name="T70" fmla="*/ 7 w 29"/>
              <a:gd name="T71" fmla="*/ 29 h 82"/>
              <a:gd name="T72" fmla="*/ 0 w 29"/>
              <a:gd name="T73" fmla="*/ 18 h 82"/>
              <a:gd name="T74" fmla="*/ 7 w 29"/>
              <a:gd name="T75" fmla="*/ 0 h 82"/>
              <a:gd name="T76" fmla="*/ 21 w 29"/>
              <a:gd name="T77" fmla="*/ 1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82">
                <a:moveTo>
                  <a:pt x="21" y="18"/>
                </a:moveTo>
                <a:lnTo>
                  <a:pt x="29" y="18"/>
                </a:lnTo>
                <a:lnTo>
                  <a:pt x="29" y="29"/>
                </a:lnTo>
                <a:lnTo>
                  <a:pt x="21" y="29"/>
                </a:lnTo>
                <a:lnTo>
                  <a:pt x="21" y="64"/>
                </a:lnTo>
                <a:lnTo>
                  <a:pt x="21" y="65"/>
                </a:lnTo>
                <a:lnTo>
                  <a:pt x="21" y="66"/>
                </a:lnTo>
                <a:lnTo>
                  <a:pt x="21" y="66"/>
                </a:lnTo>
                <a:lnTo>
                  <a:pt x="21" y="67"/>
                </a:lnTo>
                <a:lnTo>
                  <a:pt x="21" y="67"/>
                </a:lnTo>
                <a:lnTo>
                  <a:pt x="21" y="68"/>
                </a:lnTo>
                <a:lnTo>
                  <a:pt x="21" y="68"/>
                </a:lnTo>
                <a:lnTo>
                  <a:pt x="21" y="68"/>
                </a:lnTo>
                <a:lnTo>
                  <a:pt x="22" y="68"/>
                </a:lnTo>
                <a:lnTo>
                  <a:pt x="22" y="69"/>
                </a:lnTo>
                <a:lnTo>
                  <a:pt x="23" y="69"/>
                </a:lnTo>
                <a:lnTo>
                  <a:pt x="23" y="69"/>
                </a:lnTo>
                <a:lnTo>
                  <a:pt x="24" y="69"/>
                </a:lnTo>
                <a:lnTo>
                  <a:pt x="25" y="69"/>
                </a:lnTo>
                <a:lnTo>
                  <a:pt x="25" y="69"/>
                </a:lnTo>
                <a:lnTo>
                  <a:pt x="26" y="70"/>
                </a:lnTo>
                <a:lnTo>
                  <a:pt x="27" y="69"/>
                </a:lnTo>
                <a:lnTo>
                  <a:pt x="27" y="69"/>
                </a:lnTo>
                <a:lnTo>
                  <a:pt x="27" y="69"/>
                </a:lnTo>
                <a:lnTo>
                  <a:pt x="27" y="69"/>
                </a:lnTo>
                <a:lnTo>
                  <a:pt x="27" y="69"/>
                </a:lnTo>
                <a:lnTo>
                  <a:pt x="27" y="69"/>
                </a:lnTo>
                <a:lnTo>
                  <a:pt x="28" y="69"/>
                </a:lnTo>
                <a:lnTo>
                  <a:pt x="28" y="69"/>
                </a:lnTo>
                <a:lnTo>
                  <a:pt x="28" y="69"/>
                </a:lnTo>
                <a:lnTo>
                  <a:pt x="28" y="69"/>
                </a:lnTo>
                <a:lnTo>
                  <a:pt x="28" y="69"/>
                </a:lnTo>
                <a:lnTo>
                  <a:pt x="29" y="69"/>
                </a:lnTo>
                <a:lnTo>
                  <a:pt x="29" y="69"/>
                </a:lnTo>
                <a:lnTo>
                  <a:pt x="29" y="69"/>
                </a:lnTo>
                <a:lnTo>
                  <a:pt x="29" y="69"/>
                </a:lnTo>
                <a:lnTo>
                  <a:pt x="29" y="69"/>
                </a:lnTo>
                <a:lnTo>
                  <a:pt x="29" y="82"/>
                </a:lnTo>
                <a:lnTo>
                  <a:pt x="29" y="82"/>
                </a:lnTo>
                <a:lnTo>
                  <a:pt x="29" y="82"/>
                </a:lnTo>
                <a:lnTo>
                  <a:pt x="28" y="82"/>
                </a:lnTo>
                <a:lnTo>
                  <a:pt x="28" y="82"/>
                </a:lnTo>
                <a:lnTo>
                  <a:pt x="27" y="82"/>
                </a:lnTo>
                <a:lnTo>
                  <a:pt x="27" y="82"/>
                </a:lnTo>
                <a:lnTo>
                  <a:pt x="26" y="82"/>
                </a:lnTo>
                <a:lnTo>
                  <a:pt x="26" y="82"/>
                </a:lnTo>
                <a:lnTo>
                  <a:pt x="26" y="82"/>
                </a:lnTo>
                <a:lnTo>
                  <a:pt x="25" y="82"/>
                </a:lnTo>
                <a:lnTo>
                  <a:pt x="25" y="82"/>
                </a:lnTo>
                <a:lnTo>
                  <a:pt x="24" y="82"/>
                </a:lnTo>
                <a:lnTo>
                  <a:pt x="24" y="82"/>
                </a:lnTo>
                <a:lnTo>
                  <a:pt x="24" y="82"/>
                </a:lnTo>
                <a:lnTo>
                  <a:pt x="23" y="82"/>
                </a:lnTo>
                <a:lnTo>
                  <a:pt x="23" y="82"/>
                </a:lnTo>
                <a:lnTo>
                  <a:pt x="21" y="82"/>
                </a:lnTo>
                <a:lnTo>
                  <a:pt x="19" y="82"/>
                </a:lnTo>
                <a:lnTo>
                  <a:pt x="17" y="82"/>
                </a:lnTo>
                <a:lnTo>
                  <a:pt x="15" y="82"/>
                </a:lnTo>
                <a:lnTo>
                  <a:pt x="14" y="81"/>
                </a:lnTo>
                <a:lnTo>
                  <a:pt x="12" y="81"/>
                </a:lnTo>
                <a:lnTo>
                  <a:pt x="11" y="80"/>
                </a:lnTo>
                <a:lnTo>
                  <a:pt x="10" y="79"/>
                </a:lnTo>
                <a:lnTo>
                  <a:pt x="10" y="78"/>
                </a:lnTo>
                <a:lnTo>
                  <a:pt x="9" y="78"/>
                </a:lnTo>
                <a:lnTo>
                  <a:pt x="8" y="76"/>
                </a:lnTo>
                <a:lnTo>
                  <a:pt x="8" y="75"/>
                </a:lnTo>
                <a:lnTo>
                  <a:pt x="8" y="74"/>
                </a:lnTo>
                <a:lnTo>
                  <a:pt x="7" y="73"/>
                </a:lnTo>
                <a:lnTo>
                  <a:pt x="7" y="71"/>
                </a:lnTo>
                <a:lnTo>
                  <a:pt x="7" y="70"/>
                </a:lnTo>
                <a:lnTo>
                  <a:pt x="7" y="68"/>
                </a:lnTo>
                <a:lnTo>
                  <a:pt x="7" y="29"/>
                </a:lnTo>
                <a:lnTo>
                  <a:pt x="0" y="29"/>
                </a:lnTo>
                <a:lnTo>
                  <a:pt x="0" y="18"/>
                </a:lnTo>
                <a:lnTo>
                  <a:pt x="7" y="18"/>
                </a:lnTo>
                <a:lnTo>
                  <a:pt x="7" y="0"/>
                </a:lnTo>
                <a:lnTo>
                  <a:pt x="21" y="0"/>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91" name="Freeform 287"/>
          <p:cNvSpPr>
            <a:spLocks/>
          </p:cNvSpPr>
          <p:nvPr/>
        </p:nvSpPr>
        <p:spPr bwMode="auto">
          <a:xfrm>
            <a:off x="1103313" y="4165600"/>
            <a:ext cx="100012" cy="144463"/>
          </a:xfrm>
          <a:custGeom>
            <a:avLst/>
            <a:gdLst>
              <a:gd name="T0" fmla="*/ 47 w 63"/>
              <a:gd name="T1" fmla="*/ 28 h 91"/>
              <a:gd name="T2" fmla="*/ 46 w 63"/>
              <a:gd name="T3" fmla="*/ 25 h 91"/>
              <a:gd name="T4" fmla="*/ 44 w 63"/>
              <a:gd name="T5" fmla="*/ 21 h 91"/>
              <a:gd name="T6" fmla="*/ 41 w 63"/>
              <a:gd name="T7" fmla="*/ 18 h 91"/>
              <a:gd name="T8" fmla="*/ 36 w 63"/>
              <a:gd name="T9" fmla="*/ 16 h 91"/>
              <a:gd name="T10" fmla="*/ 31 w 63"/>
              <a:gd name="T11" fmla="*/ 16 h 91"/>
              <a:gd name="T12" fmla="*/ 27 w 63"/>
              <a:gd name="T13" fmla="*/ 17 h 91"/>
              <a:gd name="T14" fmla="*/ 22 w 63"/>
              <a:gd name="T15" fmla="*/ 20 h 91"/>
              <a:gd name="T16" fmla="*/ 18 w 63"/>
              <a:gd name="T17" fmla="*/ 26 h 91"/>
              <a:gd name="T18" fmla="*/ 16 w 63"/>
              <a:gd name="T19" fmla="*/ 34 h 91"/>
              <a:gd name="T20" fmla="*/ 15 w 63"/>
              <a:gd name="T21" fmla="*/ 46 h 91"/>
              <a:gd name="T22" fmla="*/ 15 w 63"/>
              <a:gd name="T23" fmla="*/ 54 h 91"/>
              <a:gd name="T24" fmla="*/ 17 w 63"/>
              <a:gd name="T25" fmla="*/ 62 h 91"/>
              <a:gd name="T26" fmla="*/ 20 w 63"/>
              <a:gd name="T27" fmla="*/ 68 h 91"/>
              <a:gd name="T28" fmla="*/ 24 w 63"/>
              <a:gd name="T29" fmla="*/ 73 h 91"/>
              <a:gd name="T30" fmla="*/ 30 w 63"/>
              <a:gd name="T31" fmla="*/ 75 h 91"/>
              <a:gd name="T32" fmla="*/ 35 w 63"/>
              <a:gd name="T33" fmla="*/ 75 h 91"/>
              <a:gd name="T34" fmla="*/ 39 w 63"/>
              <a:gd name="T35" fmla="*/ 74 h 91"/>
              <a:gd name="T36" fmla="*/ 43 w 63"/>
              <a:gd name="T37" fmla="*/ 71 h 91"/>
              <a:gd name="T38" fmla="*/ 45 w 63"/>
              <a:gd name="T39" fmla="*/ 68 h 91"/>
              <a:gd name="T40" fmla="*/ 47 w 63"/>
              <a:gd name="T41" fmla="*/ 63 h 91"/>
              <a:gd name="T42" fmla="*/ 63 w 63"/>
              <a:gd name="T43" fmla="*/ 59 h 91"/>
              <a:gd name="T44" fmla="*/ 60 w 63"/>
              <a:gd name="T45" fmla="*/ 69 h 91"/>
              <a:gd name="T46" fmla="*/ 56 w 63"/>
              <a:gd name="T47" fmla="*/ 77 h 91"/>
              <a:gd name="T48" fmla="*/ 51 w 63"/>
              <a:gd name="T49" fmla="*/ 84 h 91"/>
              <a:gd name="T50" fmla="*/ 44 w 63"/>
              <a:gd name="T51" fmla="*/ 89 h 91"/>
              <a:gd name="T52" fmla="*/ 35 w 63"/>
              <a:gd name="T53" fmla="*/ 91 h 91"/>
              <a:gd name="T54" fmla="*/ 25 w 63"/>
              <a:gd name="T55" fmla="*/ 90 h 91"/>
              <a:gd name="T56" fmla="*/ 16 w 63"/>
              <a:gd name="T57" fmla="*/ 87 h 91"/>
              <a:gd name="T58" fmla="*/ 9 w 63"/>
              <a:gd name="T59" fmla="*/ 80 h 91"/>
              <a:gd name="T60" fmla="*/ 3 w 63"/>
              <a:gd name="T61" fmla="*/ 69 h 91"/>
              <a:gd name="T62" fmla="*/ 0 w 63"/>
              <a:gd name="T63" fmla="*/ 56 h 91"/>
              <a:gd name="T64" fmla="*/ 0 w 63"/>
              <a:gd name="T65" fmla="*/ 40 h 91"/>
              <a:gd name="T66" fmla="*/ 2 w 63"/>
              <a:gd name="T67" fmla="*/ 26 h 91"/>
              <a:gd name="T68" fmla="*/ 7 w 63"/>
              <a:gd name="T69" fmla="*/ 14 h 91"/>
              <a:gd name="T70" fmla="*/ 14 w 63"/>
              <a:gd name="T71" fmla="*/ 6 h 91"/>
              <a:gd name="T72" fmla="*/ 22 w 63"/>
              <a:gd name="T73" fmla="*/ 1 h 91"/>
              <a:gd name="T74" fmla="*/ 32 w 63"/>
              <a:gd name="T75" fmla="*/ 0 h 91"/>
              <a:gd name="T76" fmla="*/ 43 w 63"/>
              <a:gd name="T77" fmla="*/ 2 h 91"/>
              <a:gd name="T78" fmla="*/ 51 w 63"/>
              <a:gd name="T79" fmla="*/ 6 h 91"/>
              <a:gd name="T80" fmla="*/ 57 w 63"/>
              <a:gd name="T81" fmla="*/ 13 h 91"/>
              <a:gd name="T82" fmla="*/ 61 w 63"/>
              <a:gd name="T83" fmla="*/ 20 h 91"/>
              <a:gd name="T84" fmla="*/ 63 w 63"/>
              <a:gd name="T85" fmla="*/ 2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 h="91">
                <a:moveTo>
                  <a:pt x="48" y="31"/>
                </a:moveTo>
                <a:lnTo>
                  <a:pt x="48" y="30"/>
                </a:lnTo>
                <a:lnTo>
                  <a:pt x="47" y="28"/>
                </a:lnTo>
                <a:lnTo>
                  <a:pt x="47" y="27"/>
                </a:lnTo>
                <a:lnTo>
                  <a:pt x="47" y="26"/>
                </a:lnTo>
                <a:lnTo>
                  <a:pt x="46" y="25"/>
                </a:lnTo>
                <a:lnTo>
                  <a:pt x="46" y="24"/>
                </a:lnTo>
                <a:lnTo>
                  <a:pt x="45" y="22"/>
                </a:lnTo>
                <a:lnTo>
                  <a:pt x="44" y="21"/>
                </a:lnTo>
                <a:lnTo>
                  <a:pt x="43" y="20"/>
                </a:lnTo>
                <a:lnTo>
                  <a:pt x="42" y="19"/>
                </a:lnTo>
                <a:lnTo>
                  <a:pt x="41" y="18"/>
                </a:lnTo>
                <a:lnTo>
                  <a:pt x="40" y="17"/>
                </a:lnTo>
                <a:lnTo>
                  <a:pt x="38" y="17"/>
                </a:lnTo>
                <a:lnTo>
                  <a:pt x="36" y="16"/>
                </a:lnTo>
                <a:lnTo>
                  <a:pt x="34" y="16"/>
                </a:lnTo>
                <a:lnTo>
                  <a:pt x="32" y="16"/>
                </a:lnTo>
                <a:lnTo>
                  <a:pt x="31" y="16"/>
                </a:lnTo>
                <a:lnTo>
                  <a:pt x="29" y="16"/>
                </a:lnTo>
                <a:lnTo>
                  <a:pt x="28" y="16"/>
                </a:lnTo>
                <a:lnTo>
                  <a:pt x="27" y="17"/>
                </a:lnTo>
                <a:lnTo>
                  <a:pt x="25" y="18"/>
                </a:lnTo>
                <a:lnTo>
                  <a:pt x="24" y="19"/>
                </a:lnTo>
                <a:lnTo>
                  <a:pt x="22" y="20"/>
                </a:lnTo>
                <a:lnTo>
                  <a:pt x="21" y="22"/>
                </a:lnTo>
                <a:lnTo>
                  <a:pt x="20" y="23"/>
                </a:lnTo>
                <a:lnTo>
                  <a:pt x="18" y="26"/>
                </a:lnTo>
                <a:lnTo>
                  <a:pt x="17" y="28"/>
                </a:lnTo>
                <a:lnTo>
                  <a:pt x="16" y="31"/>
                </a:lnTo>
                <a:lnTo>
                  <a:pt x="16" y="34"/>
                </a:lnTo>
                <a:lnTo>
                  <a:pt x="15" y="38"/>
                </a:lnTo>
                <a:lnTo>
                  <a:pt x="15" y="42"/>
                </a:lnTo>
                <a:lnTo>
                  <a:pt x="15" y="46"/>
                </a:lnTo>
                <a:lnTo>
                  <a:pt x="15" y="49"/>
                </a:lnTo>
                <a:lnTo>
                  <a:pt x="15" y="52"/>
                </a:lnTo>
                <a:lnTo>
                  <a:pt x="15" y="54"/>
                </a:lnTo>
                <a:lnTo>
                  <a:pt x="16" y="57"/>
                </a:lnTo>
                <a:lnTo>
                  <a:pt x="16" y="60"/>
                </a:lnTo>
                <a:lnTo>
                  <a:pt x="17" y="62"/>
                </a:lnTo>
                <a:lnTo>
                  <a:pt x="18" y="64"/>
                </a:lnTo>
                <a:lnTo>
                  <a:pt x="19" y="66"/>
                </a:lnTo>
                <a:lnTo>
                  <a:pt x="20" y="68"/>
                </a:lnTo>
                <a:lnTo>
                  <a:pt x="21" y="70"/>
                </a:lnTo>
                <a:lnTo>
                  <a:pt x="23" y="72"/>
                </a:lnTo>
                <a:lnTo>
                  <a:pt x="24" y="73"/>
                </a:lnTo>
                <a:lnTo>
                  <a:pt x="26" y="74"/>
                </a:lnTo>
                <a:lnTo>
                  <a:pt x="28" y="75"/>
                </a:lnTo>
                <a:lnTo>
                  <a:pt x="30" y="75"/>
                </a:lnTo>
                <a:lnTo>
                  <a:pt x="32" y="75"/>
                </a:lnTo>
                <a:lnTo>
                  <a:pt x="34" y="75"/>
                </a:lnTo>
                <a:lnTo>
                  <a:pt x="35" y="75"/>
                </a:lnTo>
                <a:lnTo>
                  <a:pt x="37" y="75"/>
                </a:lnTo>
                <a:lnTo>
                  <a:pt x="38" y="74"/>
                </a:lnTo>
                <a:lnTo>
                  <a:pt x="39" y="74"/>
                </a:lnTo>
                <a:lnTo>
                  <a:pt x="40" y="73"/>
                </a:lnTo>
                <a:lnTo>
                  <a:pt x="41" y="72"/>
                </a:lnTo>
                <a:lnTo>
                  <a:pt x="43" y="71"/>
                </a:lnTo>
                <a:lnTo>
                  <a:pt x="43" y="70"/>
                </a:lnTo>
                <a:lnTo>
                  <a:pt x="44" y="69"/>
                </a:lnTo>
                <a:lnTo>
                  <a:pt x="45" y="68"/>
                </a:lnTo>
                <a:lnTo>
                  <a:pt x="46" y="66"/>
                </a:lnTo>
                <a:lnTo>
                  <a:pt x="46" y="65"/>
                </a:lnTo>
                <a:lnTo>
                  <a:pt x="47" y="63"/>
                </a:lnTo>
                <a:lnTo>
                  <a:pt x="48" y="61"/>
                </a:lnTo>
                <a:lnTo>
                  <a:pt x="48" y="59"/>
                </a:lnTo>
                <a:lnTo>
                  <a:pt x="63" y="59"/>
                </a:lnTo>
                <a:lnTo>
                  <a:pt x="62" y="63"/>
                </a:lnTo>
                <a:lnTo>
                  <a:pt x="61" y="66"/>
                </a:lnTo>
                <a:lnTo>
                  <a:pt x="60" y="69"/>
                </a:lnTo>
                <a:lnTo>
                  <a:pt x="59" y="72"/>
                </a:lnTo>
                <a:lnTo>
                  <a:pt x="58" y="75"/>
                </a:lnTo>
                <a:lnTo>
                  <a:pt x="56" y="77"/>
                </a:lnTo>
                <a:lnTo>
                  <a:pt x="55" y="80"/>
                </a:lnTo>
                <a:lnTo>
                  <a:pt x="53" y="82"/>
                </a:lnTo>
                <a:lnTo>
                  <a:pt x="51" y="84"/>
                </a:lnTo>
                <a:lnTo>
                  <a:pt x="49" y="86"/>
                </a:lnTo>
                <a:lnTo>
                  <a:pt x="46" y="87"/>
                </a:lnTo>
                <a:lnTo>
                  <a:pt x="44" y="89"/>
                </a:lnTo>
                <a:lnTo>
                  <a:pt x="41" y="90"/>
                </a:lnTo>
                <a:lnTo>
                  <a:pt x="38" y="91"/>
                </a:lnTo>
                <a:lnTo>
                  <a:pt x="35" y="91"/>
                </a:lnTo>
                <a:lnTo>
                  <a:pt x="32" y="91"/>
                </a:lnTo>
                <a:lnTo>
                  <a:pt x="29" y="91"/>
                </a:lnTo>
                <a:lnTo>
                  <a:pt x="25" y="90"/>
                </a:lnTo>
                <a:lnTo>
                  <a:pt x="22" y="89"/>
                </a:lnTo>
                <a:lnTo>
                  <a:pt x="19" y="88"/>
                </a:lnTo>
                <a:lnTo>
                  <a:pt x="16" y="87"/>
                </a:lnTo>
                <a:lnTo>
                  <a:pt x="13" y="85"/>
                </a:lnTo>
                <a:lnTo>
                  <a:pt x="11" y="82"/>
                </a:lnTo>
                <a:lnTo>
                  <a:pt x="9" y="80"/>
                </a:lnTo>
                <a:lnTo>
                  <a:pt x="7" y="77"/>
                </a:lnTo>
                <a:lnTo>
                  <a:pt x="5" y="73"/>
                </a:lnTo>
                <a:lnTo>
                  <a:pt x="3" y="69"/>
                </a:lnTo>
                <a:lnTo>
                  <a:pt x="2" y="65"/>
                </a:lnTo>
                <a:lnTo>
                  <a:pt x="1" y="61"/>
                </a:lnTo>
                <a:lnTo>
                  <a:pt x="0" y="56"/>
                </a:lnTo>
                <a:lnTo>
                  <a:pt x="0" y="51"/>
                </a:lnTo>
                <a:lnTo>
                  <a:pt x="0" y="46"/>
                </a:lnTo>
                <a:lnTo>
                  <a:pt x="0" y="40"/>
                </a:lnTo>
                <a:lnTo>
                  <a:pt x="0" y="35"/>
                </a:lnTo>
                <a:lnTo>
                  <a:pt x="1" y="30"/>
                </a:lnTo>
                <a:lnTo>
                  <a:pt x="2" y="26"/>
                </a:lnTo>
                <a:lnTo>
                  <a:pt x="3" y="22"/>
                </a:lnTo>
                <a:lnTo>
                  <a:pt x="5" y="18"/>
                </a:lnTo>
                <a:lnTo>
                  <a:pt x="7" y="14"/>
                </a:lnTo>
                <a:lnTo>
                  <a:pt x="9" y="11"/>
                </a:lnTo>
                <a:lnTo>
                  <a:pt x="11" y="9"/>
                </a:lnTo>
                <a:lnTo>
                  <a:pt x="14" y="6"/>
                </a:lnTo>
                <a:lnTo>
                  <a:pt x="17" y="4"/>
                </a:lnTo>
                <a:lnTo>
                  <a:pt x="19" y="3"/>
                </a:lnTo>
                <a:lnTo>
                  <a:pt x="22" y="1"/>
                </a:lnTo>
                <a:lnTo>
                  <a:pt x="26" y="1"/>
                </a:lnTo>
                <a:lnTo>
                  <a:pt x="29" y="0"/>
                </a:lnTo>
                <a:lnTo>
                  <a:pt x="32" y="0"/>
                </a:lnTo>
                <a:lnTo>
                  <a:pt x="36" y="0"/>
                </a:lnTo>
                <a:lnTo>
                  <a:pt x="40" y="1"/>
                </a:lnTo>
                <a:lnTo>
                  <a:pt x="43" y="2"/>
                </a:lnTo>
                <a:lnTo>
                  <a:pt x="46" y="3"/>
                </a:lnTo>
                <a:lnTo>
                  <a:pt x="48" y="4"/>
                </a:lnTo>
                <a:lnTo>
                  <a:pt x="51" y="6"/>
                </a:lnTo>
                <a:lnTo>
                  <a:pt x="53" y="8"/>
                </a:lnTo>
                <a:lnTo>
                  <a:pt x="55" y="10"/>
                </a:lnTo>
                <a:lnTo>
                  <a:pt x="57" y="13"/>
                </a:lnTo>
                <a:lnTo>
                  <a:pt x="58" y="15"/>
                </a:lnTo>
                <a:lnTo>
                  <a:pt x="60" y="18"/>
                </a:lnTo>
                <a:lnTo>
                  <a:pt x="61" y="20"/>
                </a:lnTo>
                <a:lnTo>
                  <a:pt x="61" y="23"/>
                </a:lnTo>
                <a:lnTo>
                  <a:pt x="62" y="26"/>
                </a:lnTo>
                <a:lnTo>
                  <a:pt x="63" y="28"/>
                </a:lnTo>
                <a:lnTo>
                  <a:pt x="63" y="31"/>
                </a:lnTo>
                <a:lnTo>
                  <a:pt x="4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92" name="Freeform 288"/>
          <p:cNvSpPr>
            <a:spLocks noEditPoints="1"/>
          </p:cNvSpPr>
          <p:nvPr/>
        </p:nvSpPr>
        <p:spPr bwMode="auto">
          <a:xfrm>
            <a:off x="1214438" y="4202113"/>
            <a:ext cx="85725" cy="107950"/>
          </a:xfrm>
          <a:custGeom>
            <a:avLst/>
            <a:gdLst>
              <a:gd name="T0" fmla="*/ 22 w 54"/>
              <a:gd name="T1" fmla="*/ 67 h 68"/>
              <a:gd name="T2" fmla="*/ 14 w 54"/>
              <a:gd name="T3" fmla="*/ 64 h 68"/>
              <a:gd name="T4" fmla="*/ 8 w 54"/>
              <a:gd name="T5" fmla="*/ 59 h 68"/>
              <a:gd name="T6" fmla="*/ 3 w 54"/>
              <a:gd name="T7" fmla="*/ 52 h 68"/>
              <a:gd name="T8" fmla="*/ 1 w 54"/>
              <a:gd name="T9" fmla="*/ 42 h 68"/>
              <a:gd name="T10" fmla="*/ 0 w 54"/>
              <a:gd name="T11" fmla="*/ 29 h 68"/>
              <a:gd name="T12" fmla="*/ 2 w 54"/>
              <a:gd name="T13" fmla="*/ 19 h 68"/>
              <a:gd name="T14" fmla="*/ 6 w 54"/>
              <a:gd name="T15" fmla="*/ 10 h 68"/>
              <a:gd name="T16" fmla="*/ 12 w 54"/>
              <a:gd name="T17" fmla="*/ 5 h 68"/>
              <a:gd name="T18" fmla="*/ 19 w 54"/>
              <a:gd name="T19" fmla="*/ 1 h 68"/>
              <a:gd name="T20" fmla="*/ 27 w 54"/>
              <a:gd name="T21" fmla="*/ 0 h 68"/>
              <a:gd name="T22" fmla="*/ 34 w 54"/>
              <a:gd name="T23" fmla="*/ 1 h 68"/>
              <a:gd name="T24" fmla="*/ 41 w 54"/>
              <a:gd name="T25" fmla="*/ 5 h 68"/>
              <a:gd name="T26" fmla="*/ 47 w 54"/>
              <a:gd name="T27" fmla="*/ 10 h 68"/>
              <a:gd name="T28" fmla="*/ 51 w 54"/>
              <a:gd name="T29" fmla="*/ 19 h 68"/>
              <a:gd name="T30" fmla="*/ 53 w 54"/>
              <a:gd name="T31" fmla="*/ 29 h 68"/>
              <a:gd name="T32" fmla="*/ 53 w 54"/>
              <a:gd name="T33" fmla="*/ 42 h 68"/>
              <a:gd name="T34" fmla="*/ 50 w 54"/>
              <a:gd name="T35" fmla="*/ 52 h 68"/>
              <a:gd name="T36" fmla="*/ 46 w 54"/>
              <a:gd name="T37" fmla="*/ 59 h 68"/>
              <a:gd name="T38" fmla="*/ 39 w 54"/>
              <a:gd name="T39" fmla="*/ 64 h 68"/>
              <a:gd name="T40" fmla="*/ 32 w 54"/>
              <a:gd name="T41" fmla="*/ 67 h 68"/>
              <a:gd name="T42" fmla="*/ 27 w 54"/>
              <a:gd name="T43" fmla="*/ 14 h 68"/>
              <a:gd name="T44" fmla="*/ 22 w 54"/>
              <a:gd name="T45" fmla="*/ 15 h 68"/>
              <a:gd name="T46" fmla="*/ 18 w 54"/>
              <a:gd name="T47" fmla="*/ 18 h 68"/>
              <a:gd name="T48" fmla="*/ 16 w 54"/>
              <a:gd name="T49" fmla="*/ 22 h 68"/>
              <a:gd name="T50" fmla="*/ 15 w 54"/>
              <a:gd name="T51" fmla="*/ 27 h 68"/>
              <a:gd name="T52" fmla="*/ 14 w 54"/>
              <a:gd name="T53" fmla="*/ 32 h 68"/>
              <a:gd name="T54" fmla="*/ 14 w 54"/>
              <a:gd name="T55" fmla="*/ 37 h 68"/>
              <a:gd name="T56" fmla="*/ 15 w 54"/>
              <a:gd name="T57" fmla="*/ 42 h 68"/>
              <a:gd name="T58" fmla="*/ 17 w 54"/>
              <a:gd name="T59" fmla="*/ 47 h 68"/>
              <a:gd name="T60" fmla="*/ 19 w 54"/>
              <a:gd name="T61" fmla="*/ 50 h 68"/>
              <a:gd name="T62" fmla="*/ 23 w 54"/>
              <a:gd name="T63" fmla="*/ 53 h 68"/>
              <a:gd name="T64" fmla="*/ 29 w 54"/>
              <a:gd name="T65" fmla="*/ 53 h 68"/>
              <a:gd name="T66" fmla="*/ 33 w 54"/>
              <a:gd name="T67" fmla="*/ 51 h 68"/>
              <a:gd name="T68" fmla="*/ 36 w 54"/>
              <a:gd name="T69" fmla="*/ 48 h 68"/>
              <a:gd name="T70" fmla="*/ 38 w 54"/>
              <a:gd name="T71" fmla="*/ 44 h 68"/>
              <a:gd name="T72" fmla="*/ 39 w 54"/>
              <a:gd name="T73" fmla="*/ 39 h 68"/>
              <a:gd name="T74" fmla="*/ 39 w 54"/>
              <a:gd name="T75" fmla="*/ 34 h 68"/>
              <a:gd name="T76" fmla="*/ 39 w 54"/>
              <a:gd name="T77" fmla="*/ 29 h 68"/>
              <a:gd name="T78" fmla="*/ 38 w 54"/>
              <a:gd name="T79" fmla="*/ 24 h 68"/>
              <a:gd name="T80" fmla="*/ 36 w 54"/>
              <a:gd name="T81" fmla="*/ 19 h 68"/>
              <a:gd name="T82" fmla="*/ 33 w 54"/>
              <a:gd name="T83" fmla="*/ 16 h 68"/>
              <a:gd name="T84" fmla="*/ 29 w 54"/>
              <a:gd name="T8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8">
                <a:moveTo>
                  <a:pt x="27" y="68"/>
                </a:moveTo>
                <a:lnTo>
                  <a:pt x="24" y="67"/>
                </a:lnTo>
                <a:lnTo>
                  <a:pt x="22" y="67"/>
                </a:lnTo>
                <a:lnTo>
                  <a:pt x="19" y="66"/>
                </a:lnTo>
                <a:lnTo>
                  <a:pt x="17" y="65"/>
                </a:lnTo>
                <a:lnTo>
                  <a:pt x="14" y="64"/>
                </a:lnTo>
                <a:lnTo>
                  <a:pt x="12" y="63"/>
                </a:lnTo>
                <a:lnTo>
                  <a:pt x="10" y="61"/>
                </a:lnTo>
                <a:lnTo>
                  <a:pt x="8" y="59"/>
                </a:lnTo>
                <a:lnTo>
                  <a:pt x="6" y="57"/>
                </a:lnTo>
                <a:lnTo>
                  <a:pt x="5" y="54"/>
                </a:lnTo>
                <a:lnTo>
                  <a:pt x="3" y="52"/>
                </a:lnTo>
                <a:lnTo>
                  <a:pt x="2" y="49"/>
                </a:lnTo>
                <a:lnTo>
                  <a:pt x="1" y="45"/>
                </a:lnTo>
                <a:lnTo>
                  <a:pt x="1" y="42"/>
                </a:lnTo>
                <a:lnTo>
                  <a:pt x="0" y="38"/>
                </a:lnTo>
                <a:lnTo>
                  <a:pt x="0" y="34"/>
                </a:lnTo>
                <a:lnTo>
                  <a:pt x="0" y="29"/>
                </a:lnTo>
                <a:lnTo>
                  <a:pt x="1" y="26"/>
                </a:lnTo>
                <a:lnTo>
                  <a:pt x="1" y="22"/>
                </a:lnTo>
                <a:lnTo>
                  <a:pt x="2" y="19"/>
                </a:lnTo>
                <a:lnTo>
                  <a:pt x="3" y="16"/>
                </a:lnTo>
                <a:lnTo>
                  <a:pt x="5" y="13"/>
                </a:lnTo>
                <a:lnTo>
                  <a:pt x="6" y="10"/>
                </a:lnTo>
                <a:lnTo>
                  <a:pt x="8" y="8"/>
                </a:lnTo>
                <a:lnTo>
                  <a:pt x="10" y="6"/>
                </a:lnTo>
                <a:lnTo>
                  <a:pt x="12" y="5"/>
                </a:lnTo>
                <a:lnTo>
                  <a:pt x="14" y="3"/>
                </a:lnTo>
                <a:lnTo>
                  <a:pt x="17" y="2"/>
                </a:lnTo>
                <a:lnTo>
                  <a:pt x="19" y="1"/>
                </a:lnTo>
                <a:lnTo>
                  <a:pt x="22" y="1"/>
                </a:lnTo>
                <a:lnTo>
                  <a:pt x="24" y="0"/>
                </a:lnTo>
                <a:lnTo>
                  <a:pt x="27" y="0"/>
                </a:lnTo>
                <a:lnTo>
                  <a:pt x="29" y="0"/>
                </a:lnTo>
                <a:lnTo>
                  <a:pt x="32" y="1"/>
                </a:lnTo>
                <a:lnTo>
                  <a:pt x="34" y="1"/>
                </a:lnTo>
                <a:lnTo>
                  <a:pt x="37" y="2"/>
                </a:lnTo>
                <a:lnTo>
                  <a:pt x="39" y="3"/>
                </a:lnTo>
                <a:lnTo>
                  <a:pt x="41" y="5"/>
                </a:lnTo>
                <a:lnTo>
                  <a:pt x="43" y="6"/>
                </a:lnTo>
                <a:lnTo>
                  <a:pt x="46" y="8"/>
                </a:lnTo>
                <a:lnTo>
                  <a:pt x="47" y="10"/>
                </a:lnTo>
                <a:lnTo>
                  <a:pt x="49" y="13"/>
                </a:lnTo>
                <a:lnTo>
                  <a:pt x="50" y="16"/>
                </a:lnTo>
                <a:lnTo>
                  <a:pt x="51" y="19"/>
                </a:lnTo>
                <a:lnTo>
                  <a:pt x="52" y="22"/>
                </a:lnTo>
                <a:lnTo>
                  <a:pt x="53" y="26"/>
                </a:lnTo>
                <a:lnTo>
                  <a:pt x="53" y="29"/>
                </a:lnTo>
                <a:lnTo>
                  <a:pt x="54" y="34"/>
                </a:lnTo>
                <a:lnTo>
                  <a:pt x="53" y="38"/>
                </a:lnTo>
                <a:lnTo>
                  <a:pt x="53" y="42"/>
                </a:lnTo>
                <a:lnTo>
                  <a:pt x="52" y="45"/>
                </a:lnTo>
                <a:lnTo>
                  <a:pt x="51" y="49"/>
                </a:lnTo>
                <a:lnTo>
                  <a:pt x="50" y="52"/>
                </a:lnTo>
                <a:lnTo>
                  <a:pt x="49" y="54"/>
                </a:lnTo>
                <a:lnTo>
                  <a:pt x="47" y="57"/>
                </a:lnTo>
                <a:lnTo>
                  <a:pt x="46" y="59"/>
                </a:lnTo>
                <a:lnTo>
                  <a:pt x="43" y="61"/>
                </a:lnTo>
                <a:lnTo>
                  <a:pt x="41" y="63"/>
                </a:lnTo>
                <a:lnTo>
                  <a:pt x="39" y="64"/>
                </a:lnTo>
                <a:lnTo>
                  <a:pt x="37" y="65"/>
                </a:lnTo>
                <a:lnTo>
                  <a:pt x="34" y="66"/>
                </a:lnTo>
                <a:lnTo>
                  <a:pt x="32" y="67"/>
                </a:lnTo>
                <a:lnTo>
                  <a:pt x="29" y="67"/>
                </a:lnTo>
                <a:lnTo>
                  <a:pt x="27" y="68"/>
                </a:lnTo>
                <a:close/>
                <a:moveTo>
                  <a:pt x="27" y="14"/>
                </a:moveTo>
                <a:lnTo>
                  <a:pt x="25" y="14"/>
                </a:lnTo>
                <a:lnTo>
                  <a:pt x="23" y="15"/>
                </a:lnTo>
                <a:lnTo>
                  <a:pt x="22" y="15"/>
                </a:lnTo>
                <a:lnTo>
                  <a:pt x="20" y="16"/>
                </a:lnTo>
                <a:lnTo>
                  <a:pt x="19" y="17"/>
                </a:lnTo>
                <a:lnTo>
                  <a:pt x="18" y="18"/>
                </a:lnTo>
                <a:lnTo>
                  <a:pt x="17" y="19"/>
                </a:lnTo>
                <a:lnTo>
                  <a:pt x="17" y="21"/>
                </a:lnTo>
                <a:lnTo>
                  <a:pt x="16" y="22"/>
                </a:lnTo>
                <a:lnTo>
                  <a:pt x="15" y="24"/>
                </a:lnTo>
                <a:lnTo>
                  <a:pt x="15" y="26"/>
                </a:lnTo>
                <a:lnTo>
                  <a:pt x="15" y="27"/>
                </a:lnTo>
                <a:lnTo>
                  <a:pt x="14" y="29"/>
                </a:lnTo>
                <a:lnTo>
                  <a:pt x="14" y="31"/>
                </a:lnTo>
                <a:lnTo>
                  <a:pt x="14" y="32"/>
                </a:lnTo>
                <a:lnTo>
                  <a:pt x="14" y="34"/>
                </a:lnTo>
                <a:lnTo>
                  <a:pt x="14" y="35"/>
                </a:lnTo>
                <a:lnTo>
                  <a:pt x="14" y="37"/>
                </a:lnTo>
                <a:lnTo>
                  <a:pt x="14" y="39"/>
                </a:lnTo>
                <a:lnTo>
                  <a:pt x="15" y="40"/>
                </a:lnTo>
                <a:lnTo>
                  <a:pt x="15" y="42"/>
                </a:lnTo>
                <a:lnTo>
                  <a:pt x="15" y="44"/>
                </a:lnTo>
                <a:lnTo>
                  <a:pt x="16" y="45"/>
                </a:lnTo>
                <a:lnTo>
                  <a:pt x="17" y="47"/>
                </a:lnTo>
                <a:lnTo>
                  <a:pt x="17" y="48"/>
                </a:lnTo>
                <a:lnTo>
                  <a:pt x="18" y="49"/>
                </a:lnTo>
                <a:lnTo>
                  <a:pt x="19" y="50"/>
                </a:lnTo>
                <a:lnTo>
                  <a:pt x="20" y="51"/>
                </a:lnTo>
                <a:lnTo>
                  <a:pt x="22" y="52"/>
                </a:lnTo>
                <a:lnTo>
                  <a:pt x="23" y="53"/>
                </a:lnTo>
                <a:lnTo>
                  <a:pt x="25" y="53"/>
                </a:lnTo>
                <a:lnTo>
                  <a:pt x="27" y="53"/>
                </a:lnTo>
                <a:lnTo>
                  <a:pt x="29" y="53"/>
                </a:lnTo>
                <a:lnTo>
                  <a:pt x="30" y="53"/>
                </a:lnTo>
                <a:lnTo>
                  <a:pt x="32" y="52"/>
                </a:lnTo>
                <a:lnTo>
                  <a:pt x="33" y="51"/>
                </a:lnTo>
                <a:lnTo>
                  <a:pt x="34" y="50"/>
                </a:lnTo>
                <a:lnTo>
                  <a:pt x="35" y="49"/>
                </a:lnTo>
                <a:lnTo>
                  <a:pt x="36" y="48"/>
                </a:lnTo>
                <a:lnTo>
                  <a:pt x="37" y="47"/>
                </a:lnTo>
                <a:lnTo>
                  <a:pt x="38" y="45"/>
                </a:lnTo>
                <a:lnTo>
                  <a:pt x="38" y="44"/>
                </a:lnTo>
                <a:lnTo>
                  <a:pt x="39" y="42"/>
                </a:lnTo>
                <a:lnTo>
                  <a:pt x="39" y="40"/>
                </a:lnTo>
                <a:lnTo>
                  <a:pt x="39" y="39"/>
                </a:lnTo>
                <a:lnTo>
                  <a:pt x="39" y="37"/>
                </a:lnTo>
                <a:lnTo>
                  <a:pt x="39" y="35"/>
                </a:lnTo>
                <a:lnTo>
                  <a:pt x="39" y="34"/>
                </a:lnTo>
                <a:lnTo>
                  <a:pt x="39" y="32"/>
                </a:lnTo>
                <a:lnTo>
                  <a:pt x="39" y="31"/>
                </a:lnTo>
                <a:lnTo>
                  <a:pt x="39" y="29"/>
                </a:lnTo>
                <a:lnTo>
                  <a:pt x="39" y="27"/>
                </a:lnTo>
                <a:lnTo>
                  <a:pt x="39" y="26"/>
                </a:lnTo>
                <a:lnTo>
                  <a:pt x="38" y="24"/>
                </a:lnTo>
                <a:lnTo>
                  <a:pt x="38" y="22"/>
                </a:lnTo>
                <a:lnTo>
                  <a:pt x="37" y="21"/>
                </a:lnTo>
                <a:lnTo>
                  <a:pt x="36" y="19"/>
                </a:lnTo>
                <a:lnTo>
                  <a:pt x="35" y="18"/>
                </a:lnTo>
                <a:lnTo>
                  <a:pt x="34" y="17"/>
                </a:lnTo>
                <a:lnTo>
                  <a:pt x="33" y="16"/>
                </a:lnTo>
                <a:lnTo>
                  <a:pt x="32" y="15"/>
                </a:lnTo>
                <a:lnTo>
                  <a:pt x="30" y="15"/>
                </a:lnTo>
                <a:lnTo>
                  <a:pt x="29" y="14"/>
                </a:lnTo>
                <a:lnTo>
                  <a:pt x="2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93" name="Freeform 289"/>
          <p:cNvSpPr>
            <a:spLocks/>
          </p:cNvSpPr>
          <p:nvPr/>
        </p:nvSpPr>
        <p:spPr bwMode="auto">
          <a:xfrm>
            <a:off x="1314450" y="4202113"/>
            <a:ext cx="76200" cy="104775"/>
          </a:xfrm>
          <a:custGeom>
            <a:avLst/>
            <a:gdLst>
              <a:gd name="T0" fmla="*/ 34 w 48"/>
              <a:gd name="T1" fmla="*/ 66 h 66"/>
              <a:gd name="T2" fmla="*/ 34 w 48"/>
              <a:gd name="T3" fmla="*/ 26 h 66"/>
              <a:gd name="T4" fmla="*/ 34 w 48"/>
              <a:gd name="T5" fmla="*/ 24 h 66"/>
              <a:gd name="T6" fmla="*/ 34 w 48"/>
              <a:gd name="T7" fmla="*/ 22 h 66"/>
              <a:gd name="T8" fmla="*/ 33 w 48"/>
              <a:gd name="T9" fmla="*/ 20 h 66"/>
              <a:gd name="T10" fmla="*/ 32 w 48"/>
              <a:gd name="T11" fmla="*/ 18 h 66"/>
              <a:gd name="T12" fmla="*/ 31 w 48"/>
              <a:gd name="T13" fmla="*/ 16 h 66"/>
              <a:gd name="T14" fmla="*/ 29 w 48"/>
              <a:gd name="T15" fmla="*/ 15 h 66"/>
              <a:gd name="T16" fmla="*/ 27 w 48"/>
              <a:gd name="T17" fmla="*/ 14 h 66"/>
              <a:gd name="T18" fmla="*/ 24 w 48"/>
              <a:gd name="T19" fmla="*/ 14 h 66"/>
              <a:gd name="T20" fmla="*/ 22 w 48"/>
              <a:gd name="T21" fmla="*/ 15 h 66"/>
              <a:gd name="T22" fmla="*/ 20 w 48"/>
              <a:gd name="T23" fmla="*/ 16 h 66"/>
              <a:gd name="T24" fmla="*/ 18 w 48"/>
              <a:gd name="T25" fmla="*/ 17 h 66"/>
              <a:gd name="T26" fmla="*/ 17 w 48"/>
              <a:gd name="T27" fmla="*/ 19 h 66"/>
              <a:gd name="T28" fmla="*/ 16 w 48"/>
              <a:gd name="T29" fmla="*/ 21 h 66"/>
              <a:gd name="T30" fmla="*/ 15 w 48"/>
              <a:gd name="T31" fmla="*/ 24 h 66"/>
              <a:gd name="T32" fmla="*/ 14 w 48"/>
              <a:gd name="T33" fmla="*/ 27 h 66"/>
              <a:gd name="T34" fmla="*/ 14 w 48"/>
              <a:gd name="T35" fmla="*/ 66 h 66"/>
              <a:gd name="T36" fmla="*/ 0 w 48"/>
              <a:gd name="T37" fmla="*/ 2 h 66"/>
              <a:gd name="T38" fmla="*/ 14 w 48"/>
              <a:gd name="T39" fmla="*/ 11 h 66"/>
              <a:gd name="T40" fmla="*/ 14 w 48"/>
              <a:gd name="T41" fmla="*/ 10 h 66"/>
              <a:gd name="T42" fmla="*/ 15 w 48"/>
              <a:gd name="T43" fmla="*/ 9 h 66"/>
              <a:gd name="T44" fmla="*/ 16 w 48"/>
              <a:gd name="T45" fmla="*/ 7 h 66"/>
              <a:gd name="T46" fmla="*/ 18 w 48"/>
              <a:gd name="T47" fmla="*/ 5 h 66"/>
              <a:gd name="T48" fmla="*/ 20 w 48"/>
              <a:gd name="T49" fmla="*/ 3 h 66"/>
              <a:gd name="T50" fmla="*/ 22 w 48"/>
              <a:gd name="T51" fmla="*/ 2 h 66"/>
              <a:gd name="T52" fmla="*/ 25 w 48"/>
              <a:gd name="T53" fmla="*/ 1 h 66"/>
              <a:gd name="T54" fmla="*/ 28 w 48"/>
              <a:gd name="T55" fmla="*/ 0 h 66"/>
              <a:gd name="T56" fmla="*/ 31 w 48"/>
              <a:gd name="T57" fmla="*/ 0 h 66"/>
              <a:gd name="T58" fmla="*/ 35 w 48"/>
              <a:gd name="T59" fmla="*/ 1 h 66"/>
              <a:gd name="T60" fmla="*/ 38 w 48"/>
              <a:gd name="T61" fmla="*/ 2 h 66"/>
              <a:gd name="T62" fmla="*/ 41 w 48"/>
              <a:gd name="T63" fmla="*/ 4 h 66"/>
              <a:gd name="T64" fmla="*/ 44 w 48"/>
              <a:gd name="T65" fmla="*/ 7 h 66"/>
              <a:gd name="T66" fmla="*/ 46 w 48"/>
              <a:gd name="T67" fmla="*/ 10 h 66"/>
              <a:gd name="T68" fmla="*/ 47 w 48"/>
              <a:gd name="T69" fmla="*/ 14 h 66"/>
              <a:gd name="T70" fmla="*/ 48 w 48"/>
              <a:gd name="T71" fmla="*/ 19 h 66"/>
              <a:gd name="T72" fmla="*/ 48 w 48"/>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66">
                <a:moveTo>
                  <a:pt x="48" y="66"/>
                </a:moveTo>
                <a:lnTo>
                  <a:pt x="34" y="66"/>
                </a:lnTo>
                <a:lnTo>
                  <a:pt x="34" y="27"/>
                </a:lnTo>
                <a:lnTo>
                  <a:pt x="34" y="26"/>
                </a:lnTo>
                <a:lnTo>
                  <a:pt x="34" y="25"/>
                </a:lnTo>
                <a:lnTo>
                  <a:pt x="34" y="24"/>
                </a:lnTo>
                <a:lnTo>
                  <a:pt x="34" y="23"/>
                </a:lnTo>
                <a:lnTo>
                  <a:pt x="34" y="22"/>
                </a:lnTo>
                <a:lnTo>
                  <a:pt x="33" y="21"/>
                </a:lnTo>
                <a:lnTo>
                  <a:pt x="33" y="20"/>
                </a:lnTo>
                <a:lnTo>
                  <a:pt x="33" y="19"/>
                </a:lnTo>
                <a:lnTo>
                  <a:pt x="32" y="18"/>
                </a:lnTo>
                <a:lnTo>
                  <a:pt x="32" y="17"/>
                </a:lnTo>
                <a:lnTo>
                  <a:pt x="31" y="16"/>
                </a:lnTo>
                <a:lnTo>
                  <a:pt x="30" y="15"/>
                </a:lnTo>
                <a:lnTo>
                  <a:pt x="29" y="15"/>
                </a:lnTo>
                <a:lnTo>
                  <a:pt x="28" y="15"/>
                </a:lnTo>
                <a:lnTo>
                  <a:pt x="27" y="14"/>
                </a:lnTo>
                <a:lnTo>
                  <a:pt x="25" y="14"/>
                </a:lnTo>
                <a:lnTo>
                  <a:pt x="24" y="14"/>
                </a:lnTo>
                <a:lnTo>
                  <a:pt x="23" y="14"/>
                </a:lnTo>
                <a:lnTo>
                  <a:pt x="22" y="15"/>
                </a:lnTo>
                <a:lnTo>
                  <a:pt x="21" y="15"/>
                </a:lnTo>
                <a:lnTo>
                  <a:pt x="20" y="16"/>
                </a:lnTo>
                <a:lnTo>
                  <a:pt x="19" y="16"/>
                </a:lnTo>
                <a:lnTo>
                  <a:pt x="18" y="17"/>
                </a:lnTo>
                <a:lnTo>
                  <a:pt x="17" y="18"/>
                </a:lnTo>
                <a:lnTo>
                  <a:pt x="17" y="19"/>
                </a:lnTo>
                <a:lnTo>
                  <a:pt x="16" y="20"/>
                </a:lnTo>
                <a:lnTo>
                  <a:pt x="16" y="21"/>
                </a:lnTo>
                <a:lnTo>
                  <a:pt x="15" y="23"/>
                </a:lnTo>
                <a:lnTo>
                  <a:pt x="15" y="24"/>
                </a:lnTo>
                <a:lnTo>
                  <a:pt x="14" y="26"/>
                </a:lnTo>
                <a:lnTo>
                  <a:pt x="14" y="27"/>
                </a:lnTo>
                <a:lnTo>
                  <a:pt x="14" y="29"/>
                </a:lnTo>
                <a:lnTo>
                  <a:pt x="14" y="66"/>
                </a:lnTo>
                <a:lnTo>
                  <a:pt x="0" y="66"/>
                </a:lnTo>
                <a:lnTo>
                  <a:pt x="0" y="2"/>
                </a:lnTo>
                <a:lnTo>
                  <a:pt x="14" y="2"/>
                </a:lnTo>
                <a:lnTo>
                  <a:pt x="14" y="11"/>
                </a:lnTo>
                <a:lnTo>
                  <a:pt x="14" y="11"/>
                </a:lnTo>
                <a:lnTo>
                  <a:pt x="14" y="10"/>
                </a:lnTo>
                <a:lnTo>
                  <a:pt x="15" y="9"/>
                </a:lnTo>
                <a:lnTo>
                  <a:pt x="15" y="9"/>
                </a:lnTo>
                <a:lnTo>
                  <a:pt x="16" y="8"/>
                </a:lnTo>
                <a:lnTo>
                  <a:pt x="16" y="7"/>
                </a:lnTo>
                <a:lnTo>
                  <a:pt x="17" y="6"/>
                </a:lnTo>
                <a:lnTo>
                  <a:pt x="18" y="5"/>
                </a:lnTo>
                <a:lnTo>
                  <a:pt x="19" y="4"/>
                </a:lnTo>
                <a:lnTo>
                  <a:pt x="20" y="3"/>
                </a:lnTo>
                <a:lnTo>
                  <a:pt x="21" y="3"/>
                </a:lnTo>
                <a:lnTo>
                  <a:pt x="22" y="2"/>
                </a:lnTo>
                <a:lnTo>
                  <a:pt x="23" y="1"/>
                </a:lnTo>
                <a:lnTo>
                  <a:pt x="25" y="1"/>
                </a:lnTo>
                <a:lnTo>
                  <a:pt x="26" y="0"/>
                </a:lnTo>
                <a:lnTo>
                  <a:pt x="28" y="0"/>
                </a:lnTo>
                <a:lnTo>
                  <a:pt x="30" y="0"/>
                </a:lnTo>
                <a:lnTo>
                  <a:pt x="31" y="0"/>
                </a:lnTo>
                <a:lnTo>
                  <a:pt x="33" y="0"/>
                </a:lnTo>
                <a:lnTo>
                  <a:pt x="35" y="1"/>
                </a:lnTo>
                <a:lnTo>
                  <a:pt x="37" y="1"/>
                </a:lnTo>
                <a:lnTo>
                  <a:pt x="38" y="2"/>
                </a:lnTo>
                <a:lnTo>
                  <a:pt x="40" y="3"/>
                </a:lnTo>
                <a:lnTo>
                  <a:pt x="41" y="4"/>
                </a:lnTo>
                <a:lnTo>
                  <a:pt x="42" y="5"/>
                </a:lnTo>
                <a:lnTo>
                  <a:pt x="44" y="7"/>
                </a:lnTo>
                <a:lnTo>
                  <a:pt x="45" y="8"/>
                </a:lnTo>
                <a:lnTo>
                  <a:pt x="46" y="10"/>
                </a:lnTo>
                <a:lnTo>
                  <a:pt x="46" y="12"/>
                </a:lnTo>
                <a:lnTo>
                  <a:pt x="47" y="14"/>
                </a:lnTo>
                <a:lnTo>
                  <a:pt x="48" y="16"/>
                </a:lnTo>
                <a:lnTo>
                  <a:pt x="48" y="19"/>
                </a:lnTo>
                <a:lnTo>
                  <a:pt x="48" y="21"/>
                </a:lnTo>
                <a:lnTo>
                  <a:pt x="4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94" name="Freeform 290"/>
          <p:cNvSpPr>
            <a:spLocks/>
          </p:cNvSpPr>
          <p:nvPr/>
        </p:nvSpPr>
        <p:spPr bwMode="auto">
          <a:xfrm>
            <a:off x="1401763" y="4176713"/>
            <a:ext cx="47625" cy="131762"/>
          </a:xfrm>
          <a:custGeom>
            <a:avLst/>
            <a:gdLst>
              <a:gd name="T0" fmla="*/ 30 w 30"/>
              <a:gd name="T1" fmla="*/ 18 h 83"/>
              <a:gd name="T2" fmla="*/ 21 w 30"/>
              <a:gd name="T3" fmla="*/ 30 h 83"/>
              <a:gd name="T4" fmla="*/ 21 w 30"/>
              <a:gd name="T5" fmla="*/ 65 h 83"/>
              <a:gd name="T6" fmla="*/ 21 w 30"/>
              <a:gd name="T7" fmla="*/ 66 h 83"/>
              <a:gd name="T8" fmla="*/ 21 w 30"/>
              <a:gd name="T9" fmla="*/ 67 h 83"/>
              <a:gd name="T10" fmla="*/ 22 w 30"/>
              <a:gd name="T11" fmla="*/ 68 h 83"/>
              <a:gd name="T12" fmla="*/ 22 w 30"/>
              <a:gd name="T13" fmla="*/ 69 h 83"/>
              <a:gd name="T14" fmla="*/ 23 w 30"/>
              <a:gd name="T15" fmla="*/ 69 h 83"/>
              <a:gd name="T16" fmla="*/ 24 w 30"/>
              <a:gd name="T17" fmla="*/ 70 h 83"/>
              <a:gd name="T18" fmla="*/ 26 w 30"/>
              <a:gd name="T19" fmla="*/ 70 h 83"/>
              <a:gd name="T20" fmla="*/ 27 w 30"/>
              <a:gd name="T21" fmla="*/ 70 h 83"/>
              <a:gd name="T22" fmla="*/ 27 w 30"/>
              <a:gd name="T23" fmla="*/ 70 h 83"/>
              <a:gd name="T24" fmla="*/ 28 w 30"/>
              <a:gd name="T25" fmla="*/ 70 h 83"/>
              <a:gd name="T26" fmla="*/ 28 w 30"/>
              <a:gd name="T27" fmla="*/ 70 h 83"/>
              <a:gd name="T28" fmla="*/ 28 w 30"/>
              <a:gd name="T29" fmla="*/ 70 h 83"/>
              <a:gd name="T30" fmla="*/ 29 w 30"/>
              <a:gd name="T31" fmla="*/ 70 h 83"/>
              <a:gd name="T32" fmla="*/ 29 w 30"/>
              <a:gd name="T33" fmla="*/ 70 h 83"/>
              <a:gd name="T34" fmla="*/ 30 w 30"/>
              <a:gd name="T35" fmla="*/ 70 h 83"/>
              <a:gd name="T36" fmla="*/ 30 w 30"/>
              <a:gd name="T37" fmla="*/ 82 h 83"/>
              <a:gd name="T38" fmla="*/ 29 w 30"/>
              <a:gd name="T39" fmla="*/ 82 h 83"/>
              <a:gd name="T40" fmla="*/ 28 w 30"/>
              <a:gd name="T41" fmla="*/ 82 h 83"/>
              <a:gd name="T42" fmla="*/ 27 w 30"/>
              <a:gd name="T43" fmla="*/ 82 h 83"/>
              <a:gd name="T44" fmla="*/ 27 w 30"/>
              <a:gd name="T45" fmla="*/ 82 h 83"/>
              <a:gd name="T46" fmla="*/ 26 w 30"/>
              <a:gd name="T47" fmla="*/ 82 h 83"/>
              <a:gd name="T48" fmla="*/ 25 w 30"/>
              <a:gd name="T49" fmla="*/ 82 h 83"/>
              <a:gd name="T50" fmla="*/ 24 w 30"/>
              <a:gd name="T51" fmla="*/ 82 h 83"/>
              <a:gd name="T52" fmla="*/ 23 w 30"/>
              <a:gd name="T53" fmla="*/ 83 h 83"/>
              <a:gd name="T54" fmla="*/ 19 w 30"/>
              <a:gd name="T55" fmla="*/ 82 h 83"/>
              <a:gd name="T56" fmla="*/ 16 w 30"/>
              <a:gd name="T57" fmla="*/ 82 h 83"/>
              <a:gd name="T58" fmla="*/ 13 w 30"/>
              <a:gd name="T59" fmla="*/ 81 h 83"/>
              <a:gd name="T60" fmla="*/ 11 w 30"/>
              <a:gd name="T61" fmla="*/ 80 h 83"/>
              <a:gd name="T62" fmla="*/ 9 w 30"/>
              <a:gd name="T63" fmla="*/ 78 h 83"/>
              <a:gd name="T64" fmla="*/ 8 w 30"/>
              <a:gd name="T65" fmla="*/ 76 h 83"/>
              <a:gd name="T66" fmla="*/ 8 w 30"/>
              <a:gd name="T67" fmla="*/ 73 h 83"/>
              <a:gd name="T68" fmla="*/ 7 w 30"/>
              <a:gd name="T69" fmla="*/ 70 h 83"/>
              <a:gd name="T70" fmla="*/ 7 w 30"/>
              <a:gd name="T71" fmla="*/ 30 h 83"/>
              <a:gd name="T72" fmla="*/ 0 w 30"/>
              <a:gd name="T73" fmla="*/ 18 h 83"/>
              <a:gd name="T74" fmla="*/ 7 w 30"/>
              <a:gd name="T75" fmla="*/ 0 h 83"/>
              <a:gd name="T76" fmla="*/ 21 w 30"/>
              <a:gd name="T77" fmla="*/ 1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83">
                <a:moveTo>
                  <a:pt x="21" y="18"/>
                </a:moveTo>
                <a:lnTo>
                  <a:pt x="30" y="18"/>
                </a:lnTo>
                <a:lnTo>
                  <a:pt x="30" y="30"/>
                </a:lnTo>
                <a:lnTo>
                  <a:pt x="21" y="30"/>
                </a:lnTo>
                <a:lnTo>
                  <a:pt x="21" y="65"/>
                </a:lnTo>
                <a:lnTo>
                  <a:pt x="21" y="65"/>
                </a:lnTo>
                <a:lnTo>
                  <a:pt x="21" y="66"/>
                </a:lnTo>
                <a:lnTo>
                  <a:pt x="21" y="66"/>
                </a:lnTo>
                <a:lnTo>
                  <a:pt x="21" y="67"/>
                </a:lnTo>
                <a:lnTo>
                  <a:pt x="21" y="67"/>
                </a:lnTo>
                <a:lnTo>
                  <a:pt x="22" y="68"/>
                </a:lnTo>
                <a:lnTo>
                  <a:pt x="22" y="68"/>
                </a:lnTo>
                <a:lnTo>
                  <a:pt x="22" y="69"/>
                </a:lnTo>
                <a:lnTo>
                  <a:pt x="22" y="69"/>
                </a:lnTo>
                <a:lnTo>
                  <a:pt x="23" y="69"/>
                </a:lnTo>
                <a:lnTo>
                  <a:pt x="23" y="69"/>
                </a:lnTo>
                <a:lnTo>
                  <a:pt x="24" y="70"/>
                </a:lnTo>
                <a:lnTo>
                  <a:pt x="24" y="70"/>
                </a:lnTo>
                <a:lnTo>
                  <a:pt x="25" y="70"/>
                </a:lnTo>
                <a:lnTo>
                  <a:pt x="26" y="70"/>
                </a:lnTo>
                <a:lnTo>
                  <a:pt x="27" y="70"/>
                </a:lnTo>
                <a:lnTo>
                  <a:pt x="27" y="70"/>
                </a:lnTo>
                <a:lnTo>
                  <a:pt x="27" y="70"/>
                </a:lnTo>
                <a:lnTo>
                  <a:pt x="27" y="70"/>
                </a:lnTo>
                <a:lnTo>
                  <a:pt x="28" y="70"/>
                </a:lnTo>
                <a:lnTo>
                  <a:pt x="28" y="70"/>
                </a:lnTo>
                <a:lnTo>
                  <a:pt x="28" y="70"/>
                </a:lnTo>
                <a:lnTo>
                  <a:pt x="28" y="70"/>
                </a:lnTo>
                <a:lnTo>
                  <a:pt x="28" y="70"/>
                </a:lnTo>
                <a:lnTo>
                  <a:pt x="28" y="70"/>
                </a:lnTo>
                <a:lnTo>
                  <a:pt x="29" y="70"/>
                </a:lnTo>
                <a:lnTo>
                  <a:pt x="29" y="70"/>
                </a:lnTo>
                <a:lnTo>
                  <a:pt x="29" y="70"/>
                </a:lnTo>
                <a:lnTo>
                  <a:pt x="29" y="70"/>
                </a:lnTo>
                <a:lnTo>
                  <a:pt x="29" y="70"/>
                </a:lnTo>
                <a:lnTo>
                  <a:pt x="30" y="70"/>
                </a:lnTo>
                <a:lnTo>
                  <a:pt x="30" y="70"/>
                </a:lnTo>
                <a:lnTo>
                  <a:pt x="30" y="82"/>
                </a:lnTo>
                <a:lnTo>
                  <a:pt x="29" y="82"/>
                </a:lnTo>
                <a:lnTo>
                  <a:pt x="29" y="82"/>
                </a:lnTo>
                <a:lnTo>
                  <a:pt x="29" y="82"/>
                </a:lnTo>
                <a:lnTo>
                  <a:pt x="28" y="82"/>
                </a:lnTo>
                <a:lnTo>
                  <a:pt x="28" y="82"/>
                </a:lnTo>
                <a:lnTo>
                  <a:pt x="27" y="82"/>
                </a:lnTo>
                <a:lnTo>
                  <a:pt x="27" y="82"/>
                </a:lnTo>
                <a:lnTo>
                  <a:pt x="27" y="82"/>
                </a:lnTo>
                <a:lnTo>
                  <a:pt x="26" y="82"/>
                </a:lnTo>
                <a:lnTo>
                  <a:pt x="26" y="82"/>
                </a:lnTo>
                <a:lnTo>
                  <a:pt x="25" y="82"/>
                </a:lnTo>
                <a:lnTo>
                  <a:pt x="25" y="82"/>
                </a:lnTo>
                <a:lnTo>
                  <a:pt x="25" y="82"/>
                </a:lnTo>
                <a:lnTo>
                  <a:pt x="24" y="82"/>
                </a:lnTo>
                <a:lnTo>
                  <a:pt x="24" y="82"/>
                </a:lnTo>
                <a:lnTo>
                  <a:pt x="23" y="83"/>
                </a:lnTo>
                <a:lnTo>
                  <a:pt x="22" y="83"/>
                </a:lnTo>
                <a:lnTo>
                  <a:pt x="19" y="82"/>
                </a:lnTo>
                <a:lnTo>
                  <a:pt x="17" y="82"/>
                </a:lnTo>
                <a:lnTo>
                  <a:pt x="16" y="82"/>
                </a:lnTo>
                <a:lnTo>
                  <a:pt x="14" y="82"/>
                </a:lnTo>
                <a:lnTo>
                  <a:pt x="13" y="81"/>
                </a:lnTo>
                <a:lnTo>
                  <a:pt x="12" y="80"/>
                </a:lnTo>
                <a:lnTo>
                  <a:pt x="11" y="80"/>
                </a:lnTo>
                <a:lnTo>
                  <a:pt x="10" y="79"/>
                </a:lnTo>
                <a:lnTo>
                  <a:pt x="9" y="78"/>
                </a:lnTo>
                <a:lnTo>
                  <a:pt x="9" y="77"/>
                </a:lnTo>
                <a:lnTo>
                  <a:pt x="8" y="76"/>
                </a:lnTo>
                <a:lnTo>
                  <a:pt x="8" y="74"/>
                </a:lnTo>
                <a:lnTo>
                  <a:pt x="8" y="73"/>
                </a:lnTo>
                <a:lnTo>
                  <a:pt x="7" y="72"/>
                </a:lnTo>
                <a:lnTo>
                  <a:pt x="7" y="70"/>
                </a:lnTo>
                <a:lnTo>
                  <a:pt x="7" y="69"/>
                </a:lnTo>
                <a:lnTo>
                  <a:pt x="7" y="30"/>
                </a:lnTo>
                <a:lnTo>
                  <a:pt x="0" y="30"/>
                </a:lnTo>
                <a:lnTo>
                  <a:pt x="0" y="18"/>
                </a:lnTo>
                <a:lnTo>
                  <a:pt x="7" y="18"/>
                </a:lnTo>
                <a:lnTo>
                  <a:pt x="7" y="0"/>
                </a:lnTo>
                <a:lnTo>
                  <a:pt x="21" y="0"/>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95" name="Freeform 291"/>
          <p:cNvSpPr>
            <a:spLocks/>
          </p:cNvSpPr>
          <p:nvPr/>
        </p:nvSpPr>
        <p:spPr bwMode="auto">
          <a:xfrm>
            <a:off x="1462088" y="4202113"/>
            <a:ext cx="49212" cy="104775"/>
          </a:xfrm>
          <a:custGeom>
            <a:avLst/>
            <a:gdLst>
              <a:gd name="T0" fmla="*/ 14 w 31"/>
              <a:gd name="T1" fmla="*/ 2 h 66"/>
              <a:gd name="T2" fmla="*/ 14 w 31"/>
              <a:gd name="T3" fmla="*/ 13 h 66"/>
              <a:gd name="T4" fmla="*/ 15 w 31"/>
              <a:gd name="T5" fmla="*/ 10 h 66"/>
              <a:gd name="T6" fmla="*/ 16 w 31"/>
              <a:gd name="T7" fmla="*/ 8 h 66"/>
              <a:gd name="T8" fmla="*/ 17 w 31"/>
              <a:gd name="T9" fmla="*/ 6 h 66"/>
              <a:gd name="T10" fmla="*/ 19 w 31"/>
              <a:gd name="T11" fmla="*/ 4 h 66"/>
              <a:gd name="T12" fmla="*/ 21 w 31"/>
              <a:gd name="T13" fmla="*/ 2 h 66"/>
              <a:gd name="T14" fmla="*/ 23 w 31"/>
              <a:gd name="T15" fmla="*/ 1 h 66"/>
              <a:gd name="T16" fmla="*/ 25 w 31"/>
              <a:gd name="T17" fmla="*/ 0 h 66"/>
              <a:gd name="T18" fmla="*/ 28 w 31"/>
              <a:gd name="T19" fmla="*/ 0 h 66"/>
              <a:gd name="T20" fmla="*/ 29 w 31"/>
              <a:gd name="T21" fmla="*/ 0 h 66"/>
              <a:gd name="T22" fmla="*/ 29 w 31"/>
              <a:gd name="T23" fmla="*/ 0 h 66"/>
              <a:gd name="T24" fmla="*/ 29 w 31"/>
              <a:gd name="T25" fmla="*/ 0 h 66"/>
              <a:gd name="T26" fmla="*/ 30 w 31"/>
              <a:gd name="T27" fmla="*/ 0 h 66"/>
              <a:gd name="T28" fmla="*/ 30 w 31"/>
              <a:gd name="T29" fmla="*/ 0 h 66"/>
              <a:gd name="T30" fmla="*/ 30 w 31"/>
              <a:gd name="T31" fmla="*/ 0 h 66"/>
              <a:gd name="T32" fmla="*/ 31 w 31"/>
              <a:gd name="T33" fmla="*/ 0 h 66"/>
              <a:gd name="T34" fmla="*/ 31 w 31"/>
              <a:gd name="T35" fmla="*/ 0 h 66"/>
              <a:gd name="T36" fmla="*/ 31 w 31"/>
              <a:gd name="T37" fmla="*/ 17 h 66"/>
              <a:gd name="T38" fmla="*/ 30 w 31"/>
              <a:gd name="T39" fmla="*/ 17 h 66"/>
              <a:gd name="T40" fmla="*/ 30 w 31"/>
              <a:gd name="T41" fmla="*/ 17 h 66"/>
              <a:gd name="T42" fmla="*/ 29 w 31"/>
              <a:gd name="T43" fmla="*/ 17 h 66"/>
              <a:gd name="T44" fmla="*/ 29 w 31"/>
              <a:gd name="T45" fmla="*/ 17 h 66"/>
              <a:gd name="T46" fmla="*/ 28 w 31"/>
              <a:gd name="T47" fmla="*/ 17 h 66"/>
              <a:gd name="T48" fmla="*/ 28 w 31"/>
              <a:gd name="T49" fmla="*/ 17 h 66"/>
              <a:gd name="T50" fmla="*/ 27 w 31"/>
              <a:gd name="T51" fmla="*/ 17 h 66"/>
              <a:gd name="T52" fmla="*/ 25 w 31"/>
              <a:gd name="T53" fmla="*/ 17 h 66"/>
              <a:gd name="T54" fmla="*/ 22 w 31"/>
              <a:gd name="T55" fmla="*/ 18 h 66"/>
              <a:gd name="T56" fmla="*/ 19 w 31"/>
              <a:gd name="T57" fmla="*/ 19 h 66"/>
              <a:gd name="T58" fmla="*/ 17 w 31"/>
              <a:gd name="T59" fmla="*/ 21 h 66"/>
              <a:gd name="T60" fmla="*/ 16 w 31"/>
              <a:gd name="T61" fmla="*/ 23 h 66"/>
              <a:gd name="T62" fmla="*/ 15 w 31"/>
              <a:gd name="T63" fmla="*/ 26 h 66"/>
              <a:gd name="T64" fmla="*/ 15 w 31"/>
              <a:gd name="T65" fmla="*/ 28 h 66"/>
              <a:gd name="T66" fmla="*/ 14 w 31"/>
              <a:gd name="T67" fmla="*/ 31 h 66"/>
              <a:gd name="T68" fmla="*/ 14 w 31"/>
              <a:gd name="T69" fmla="*/ 66 h 66"/>
              <a:gd name="T70" fmla="*/ 0 w 31"/>
              <a:gd name="T71"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66">
                <a:moveTo>
                  <a:pt x="0" y="2"/>
                </a:moveTo>
                <a:lnTo>
                  <a:pt x="14" y="2"/>
                </a:lnTo>
                <a:lnTo>
                  <a:pt x="14" y="13"/>
                </a:lnTo>
                <a:lnTo>
                  <a:pt x="14" y="13"/>
                </a:lnTo>
                <a:lnTo>
                  <a:pt x="14" y="11"/>
                </a:lnTo>
                <a:lnTo>
                  <a:pt x="15" y="10"/>
                </a:lnTo>
                <a:lnTo>
                  <a:pt x="16" y="9"/>
                </a:lnTo>
                <a:lnTo>
                  <a:pt x="16" y="8"/>
                </a:lnTo>
                <a:lnTo>
                  <a:pt x="17" y="7"/>
                </a:lnTo>
                <a:lnTo>
                  <a:pt x="17" y="6"/>
                </a:lnTo>
                <a:lnTo>
                  <a:pt x="18" y="5"/>
                </a:lnTo>
                <a:lnTo>
                  <a:pt x="19" y="4"/>
                </a:lnTo>
                <a:lnTo>
                  <a:pt x="20" y="3"/>
                </a:lnTo>
                <a:lnTo>
                  <a:pt x="21" y="2"/>
                </a:lnTo>
                <a:lnTo>
                  <a:pt x="22" y="2"/>
                </a:lnTo>
                <a:lnTo>
                  <a:pt x="23" y="1"/>
                </a:lnTo>
                <a:lnTo>
                  <a:pt x="24" y="1"/>
                </a:lnTo>
                <a:lnTo>
                  <a:pt x="25" y="0"/>
                </a:lnTo>
                <a:lnTo>
                  <a:pt x="27" y="0"/>
                </a:lnTo>
                <a:lnTo>
                  <a:pt x="28" y="0"/>
                </a:lnTo>
                <a:lnTo>
                  <a:pt x="28" y="0"/>
                </a:lnTo>
                <a:lnTo>
                  <a:pt x="29" y="0"/>
                </a:lnTo>
                <a:lnTo>
                  <a:pt x="29" y="0"/>
                </a:lnTo>
                <a:lnTo>
                  <a:pt x="29" y="0"/>
                </a:lnTo>
                <a:lnTo>
                  <a:pt x="29" y="0"/>
                </a:lnTo>
                <a:lnTo>
                  <a:pt x="29" y="0"/>
                </a:lnTo>
                <a:lnTo>
                  <a:pt x="29" y="0"/>
                </a:lnTo>
                <a:lnTo>
                  <a:pt x="30" y="0"/>
                </a:lnTo>
                <a:lnTo>
                  <a:pt x="30" y="0"/>
                </a:lnTo>
                <a:lnTo>
                  <a:pt x="30" y="0"/>
                </a:lnTo>
                <a:lnTo>
                  <a:pt x="30" y="0"/>
                </a:lnTo>
                <a:lnTo>
                  <a:pt x="30" y="0"/>
                </a:lnTo>
                <a:lnTo>
                  <a:pt x="30" y="0"/>
                </a:lnTo>
                <a:lnTo>
                  <a:pt x="31" y="0"/>
                </a:lnTo>
                <a:lnTo>
                  <a:pt x="31" y="0"/>
                </a:lnTo>
                <a:lnTo>
                  <a:pt x="31" y="0"/>
                </a:lnTo>
                <a:lnTo>
                  <a:pt x="31" y="17"/>
                </a:lnTo>
                <a:lnTo>
                  <a:pt x="31" y="17"/>
                </a:lnTo>
                <a:lnTo>
                  <a:pt x="30" y="17"/>
                </a:lnTo>
                <a:lnTo>
                  <a:pt x="30" y="17"/>
                </a:lnTo>
                <a:lnTo>
                  <a:pt x="30" y="17"/>
                </a:lnTo>
                <a:lnTo>
                  <a:pt x="30" y="17"/>
                </a:lnTo>
                <a:lnTo>
                  <a:pt x="29" y="17"/>
                </a:lnTo>
                <a:lnTo>
                  <a:pt x="29" y="17"/>
                </a:lnTo>
                <a:lnTo>
                  <a:pt x="29" y="17"/>
                </a:lnTo>
                <a:lnTo>
                  <a:pt x="29" y="17"/>
                </a:lnTo>
                <a:lnTo>
                  <a:pt x="28" y="17"/>
                </a:lnTo>
                <a:lnTo>
                  <a:pt x="28" y="17"/>
                </a:lnTo>
                <a:lnTo>
                  <a:pt x="28" y="17"/>
                </a:lnTo>
                <a:lnTo>
                  <a:pt x="28" y="17"/>
                </a:lnTo>
                <a:lnTo>
                  <a:pt x="27" y="17"/>
                </a:lnTo>
                <a:lnTo>
                  <a:pt x="27" y="17"/>
                </a:lnTo>
                <a:lnTo>
                  <a:pt x="27" y="17"/>
                </a:lnTo>
                <a:lnTo>
                  <a:pt x="25" y="17"/>
                </a:lnTo>
                <a:lnTo>
                  <a:pt x="23" y="17"/>
                </a:lnTo>
                <a:lnTo>
                  <a:pt x="22" y="18"/>
                </a:lnTo>
                <a:lnTo>
                  <a:pt x="20" y="19"/>
                </a:lnTo>
                <a:lnTo>
                  <a:pt x="19" y="19"/>
                </a:lnTo>
                <a:lnTo>
                  <a:pt x="18" y="20"/>
                </a:lnTo>
                <a:lnTo>
                  <a:pt x="17" y="21"/>
                </a:lnTo>
                <a:lnTo>
                  <a:pt x="17" y="22"/>
                </a:lnTo>
                <a:lnTo>
                  <a:pt x="16" y="23"/>
                </a:lnTo>
                <a:lnTo>
                  <a:pt x="15" y="24"/>
                </a:lnTo>
                <a:lnTo>
                  <a:pt x="15" y="26"/>
                </a:lnTo>
                <a:lnTo>
                  <a:pt x="15" y="27"/>
                </a:lnTo>
                <a:lnTo>
                  <a:pt x="15" y="28"/>
                </a:lnTo>
                <a:lnTo>
                  <a:pt x="14" y="30"/>
                </a:lnTo>
                <a:lnTo>
                  <a:pt x="14" y="31"/>
                </a:lnTo>
                <a:lnTo>
                  <a:pt x="14" y="33"/>
                </a:lnTo>
                <a:lnTo>
                  <a:pt x="14" y="66"/>
                </a:lnTo>
                <a:lnTo>
                  <a:pt x="0" y="6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96" name="Freeform 292"/>
          <p:cNvSpPr>
            <a:spLocks noEditPoints="1"/>
          </p:cNvSpPr>
          <p:nvPr/>
        </p:nvSpPr>
        <p:spPr bwMode="auto">
          <a:xfrm>
            <a:off x="1519238" y="4202113"/>
            <a:ext cx="85725" cy="107950"/>
          </a:xfrm>
          <a:custGeom>
            <a:avLst/>
            <a:gdLst>
              <a:gd name="T0" fmla="*/ 22 w 54"/>
              <a:gd name="T1" fmla="*/ 67 h 68"/>
              <a:gd name="T2" fmla="*/ 14 w 54"/>
              <a:gd name="T3" fmla="*/ 64 h 68"/>
              <a:gd name="T4" fmla="*/ 8 w 54"/>
              <a:gd name="T5" fmla="*/ 59 h 68"/>
              <a:gd name="T6" fmla="*/ 3 w 54"/>
              <a:gd name="T7" fmla="*/ 52 h 68"/>
              <a:gd name="T8" fmla="*/ 0 w 54"/>
              <a:gd name="T9" fmla="*/ 42 h 68"/>
              <a:gd name="T10" fmla="*/ 0 w 54"/>
              <a:gd name="T11" fmla="*/ 29 h 68"/>
              <a:gd name="T12" fmla="*/ 2 w 54"/>
              <a:gd name="T13" fmla="*/ 19 h 68"/>
              <a:gd name="T14" fmla="*/ 6 w 54"/>
              <a:gd name="T15" fmla="*/ 10 h 68"/>
              <a:gd name="T16" fmla="*/ 12 w 54"/>
              <a:gd name="T17" fmla="*/ 5 h 68"/>
              <a:gd name="T18" fmla="*/ 19 w 54"/>
              <a:gd name="T19" fmla="*/ 1 h 68"/>
              <a:gd name="T20" fmla="*/ 27 w 54"/>
              <a:gd name="T21" fmla="*/ 0 h 68"/>
              <a:gd name="T22" fmla="*/ 34 w 54"/>
              <a:gd name="T23" fmla="*/ 1 h 68"/>
              <a:gd name="T24" fmla="*/ 41 w 54"/>
              <a:gd name="T25" fmla="*/ 5 h 68"/>
              <a:gd name="T26" fmla="*/ 47 w 54"/>
              <a:gd name="T27" fmla="*/ 10 h 68"/>
              <a:gd name="T28" fmla="*/ 51 w 54"/>
              <a:gd name="T29" fmla="*/ 19 h 68"/>
              <a:gd name="T30" fmla="*/ 53 w 54"/>
              <a:gd name="T31" fmla="*/ 29 h 68"/>
              <a:gd name="T32" fmla="*/ 53 w 54"/>
              <a:gd name="T33" fmla="*/ 42 h 68"/>
              <a:gd name="T34" fmla="*/ 50 w 54"/>
              <a:gd name="T35" fmla="*/ 52 h 68"/>
              <a:gd name="T36" fmla="*/ 45 w 54"/>
              <a:gd name="T37" fmla="*/ 59 h 68"/>
              <a:gd name="T38" fmla="*/ 39 w 54"/>
              <a:gd name="T39" fmla="*/ 64 h 68"/>
              <a:gd name="T40" fmla="*/ 32 w 54"/>
              <a:gd name="T41" fmla="*/ 67 h 68"/>
              <a:gd name="T42" fmla="*/ 27 w 54"/>
              <a:gd name="T43" fmla="*/ 14 h 68"/>
              <a:gd name="T44" fmla="*/ 22 w 54"/>
              <a:gd name="T45" fmla="*/ 15 h 68"/>
              <a:gd name="T46" fmla="*/ 18 w 54"/>
              <a:gd name="T47" fmla="*/ 18 h 68"/>
              <a:gd name="T48" fmla="*/ 16 w 54"/>
              <a:gd name="T49" fmla="*/ 22 h 68"/>
              <a:gd name="T50" fmla="*/ 15 w 54"/>
              <a:gd name="T51" fmla="*/ 27 h 68"/>
              <a:gd name="T52" fmla="*/ 14 w 54"/>
              <a:gd name="T53" fmla="*/ 32 h 68"/>
              <a:gd name="T54" fmla="*/ 14 w 54"/>
              <a:gd name="T55" fmla="*/ 37 h 68"/>
              <a:gd name="T56" fmla="*/ 15 w 54"/>
              <a:gd name="T57" fmla="*/ 42 h 68"/>
              <a:gd name="T58" fmla="*/ 16 w 54"/>
              <a:gd name="T59" fmla="*/ 47 h 68"/>
              <a:gd name="T60" fmla="*/ 19 w 54"/>
              <a:gd name="T61" fmla="*/ 50 h 68"/>
              <a:gd name="T62" fmla="*/ 23 w 54"/>
              <a:gd name="T63" fmla="*/ 53 h 68"/>
              <a:gd name="T64" fmla="*/ 29 w 54"/>
              <a:gd name="T65" fmla="*/ 53 h 68"/>
              <a:gd name="T66" fmla="*/ 33 w 54"/>
              <a:gd name="T67" fmla="*/ 51 h 68"/>
              <a:gd name="T68" fmla="*/ 36 w 54"/>
              <a:gd name="T69" fmla="*/ 48 h 68"/>
              <a:gd name="T70" fmla="*/ 38 w 54"/>
              <a:gd name="T71" fmla="*/ 44 h 68"/>
              <a:gd name="T72" fmla="*/ 39 w 54"/>
              <a:gd name="T73" fmla="*/ 39 h 68"/>
              <a:gd name="T74" fmla="*/ 39 w 54"/>
              <a:gd name="T75" fmla="*/ 34 h 68"/>
              <a:gd name="T76" fmla="*/ 39 w 54"/>
              <a:gd name="T77" fmla="*/ 29 h 68"/>
              <a:gd name="T78" fmla="*/ 38 w 54"/>
              <a:gd name="T79" fmla="*/ 24 h 68"/>
              <a:gd name="T80" fmla="*/ 36 w 54"/>
              <a:gd name="T81" fmla="*/ 19 h 68"/>
              <a:gd name="T82" fmla="*/ 33 w 54"/>
              <a:gd name="T83" fmla="*/ 16 h 68"/>
              <a:gd name="T84" fmla="*/ 29 w 54"/>
              <a:gd name="T8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8">
                <a:moveTo>
                  <a:pt x="27" y="68"/>
                </a:moveTo>
                <a:lnTo>
                  <a:pt x="24" y="67"/>
                </a:lnTo>
                <a:lnTo>
                  <a:pt x="22" y="67"/>
                </a:lnTo>
                <a:lnTo>
                  <a:pt x="19" y="66"/>
                </a:lnTo>
                <a:lnTo>
                  <a:pt x="17" y="65"/>
                </a:lnTo>
                <a:lnTo>
                  <a:pt x="14" y="64"/>
                </a:lnTo>
                <a:lnTo>
                  <a:pt x="12" y="63"/>
                </a:lnTo>
                <a:lnTo>
                  <a:pt x="10" y="61"/>
                </a:lnTo>
                <a:lnTo>
                  <a:pt x="8" y="59"/>
                </a:lnTo>
                <a:lnTo>
                  <a:pt x="6" y="57"/>
                </a:lnTo>
                <a:lnTo>
                  <a:pt x="5" y="54"/>
                </a:lnTo>
                <a:lnTo>
                  <a:pt x="3" y="52"/>
                </a:lnTo>
                <a:lnTo>
                  <a:pt x="2" y="49"/>
                </a:lnTo>
                <a:lnTo>
                  <a:pt x="1" y="45"/>
                </a:lnTo>
                <a:lnTo>
                  <a:pt x="0" y="42"/>
                </a:lnTo>
                <a:lnTo>
                  <a:pt x="0" y="38"/>
                </a:lnTo>
                <a:lnTo>
                  <a:pt x="0" y="34"/>
                </a:lnTo>
                <a:lnTo>
                  <a:pt x="0" y="29"/>
                </a:lnTo>
                <a:lnTo>
                  <a:pt x="0" y="26"/>
                </a:lnTo>
                <a:lnTo>
                  <a:pt x="1" y="22"/>
                </a:lnTo>
                <a:lnTo>
                  <a:pt x="2" y="19"/>
                </a:lnTo>
                <a:lnTo>
                  <a:pt x="3" y="16"/>
                </a:lnTo>
                <a:lnTo>
                  <a:pt x="5" y="13"/>
                </a:lnTo>
                <a:lnTo>
                  <a:pt x="6" y="10"/>
                </a:lnTo>
                <a:lnTo>
                  <a:pt x="8" y="8"/>
                </a:lnTo>
                <a:lnTo>
                  <a:pt x="10" y="6"/>
                </a:lnTo>
                <a:lnTo>
                  <a:pt x="12" y="5"/>
                </a:lnTo>
                <a:lnTo>
                  <a:pt x="14" y="3"/>
                </a:lnTo>
                <a:lnTo>
                  <a:pt x="17" y="2"/>
                </a:lnTo>
                <a:lnTo>
                  <a:pt x="19" y="1"/>
                </a:lnTo>
                <a:lnTo>
                  <a:pt x="22" y="1"/>
                </a:lnTo>
                <a:lnTo>
                  <a:pt x="24" y="0"/>
                </a:lnTo>
                <a:lnTo>
                  <a:pt x="27" y="0"/>
                </a:lnTo>
                <a:lnTo>
                  <a:pt x="29" y="0"/>
                </a:lnTo>
                <a:lnTo>
                  <a:pt x="32" y="1"/>
                </a:lnTo>
                <a:lnTo>
                  <a:pt x="34" y="1"/>
                </a:lnTo>
                <a:lnTo>
                  <a:pt x="37" y="2"/>
                </a:lnTo>
                <a:lnTo>
                  <a:pt x="39" y="3"/>
                </a:lnTo>
                <a:lnTo>
                  <a:pt x="41" y="5"/>
                </a:lnTo>
                <a:lnTo>
                  <a:pt x="44" y="6"/>
                </a:lnTo>
                <a:lnTo>
                  <a:pt x="45" y="8"/>
                </a:lnTo>
                <a:lnTo>
                  <a:pt x="47" y="10"/>
                </a:lnTo>
                <a:lnTo>
                  <a:pt x="49" y="13"/>
                </a:lnTo>
                <a:lnTo>
                  <a:pt x="50" y="16"/>
                </a:lnTo>
                <a:lnTo>
                  <a:pt x="51" y="19"/>
                </a:lnTo>
                <a:lnTo>
                  <a:pt x="52" y="22"/>
                </a:lnTo>
                <a:lnTo>
                  <a:pt x="53" y="26"/>
                </a:lnTo>
                <a:lnTo>
                  <a:pt x="53" y="29"/>
                </a:lnTo>
                <a:lnTo>
                  <a:pt x="54" y="34"/>
                </a:lnTo>
                <a:lnTo>
                  <a:pt x="53" y="38"/>
                </a:lnTo>
                <a:lnTo>
                  <a:pt x="53" y="42"/>
                </a:lnTo>
                <a:lnTo>
                  <a:pt x="52" y="45"/>
                </a:lnTo>
                <a:lnTo>
                  <a:pt x="51" y="49"/>
                </a:lnTo>
                <a:lnTo>
                  <a:pt x="50" y="52"/>
                </a:lnTo>
                <a:lnTo>
                  <a:pt x="49" y="54"/>
                </a:lnTo>
                <a:lnTo>
                  <a:pt x="47" y="57"/>
                </a:lnTo>
                <a:lnTo>
                  <a:pt x="45" y="59"/>
                </a:lnTo>
                <a:lnTo>
                  <a:pt x="44" y="61"/>
                </a:lnTo>
                <a:lnTo>
                  <a:pt x="41" y="63"/>
                </a:lnTo>
                <a:lnTo>
                  <a:pt x="39" y="64"/>
                </a:lnTo>
                <a:lnTo>
                  <a:pt x="37" y="65"/>
                </a:lnTo>
                <a:lnTo>
                  <a:pt x="34" y="66"/>
                </a:lnTo>
                <a:lnTo>
                  <a:pt x="32" y="67"/>
                </a:lnTo>
                <a:lnTo>
                  <a:pt x="29" y="67"/>
                </a:lnTo>
                <a:lnTo>
                  <a:pt x="27" y="68"/>
                </a:lnTo>
                <a:close/>
                <a:moveTo>
                  <a:pt x="27" y="14"/>
                </a:moveTo>
                <a:lnTo>
                  <a:pt x="25" y="14"/>
                </a:lnTo>
                <a:lnTo>
                  <a:pt x="23" y="15"/>
                </a:lnTo>
                <a:lnTo>
                  <a:pt x="22" y="15"/>
                </a:lnTo>
                <a:lnTo>
                  <a:pt x="20" y="16"/>
                </a:lnTo>
                <a:lnTo>
                  <a:pt x="19" y="17"/>
                </a:lnTo>
                <a:lnTo>
                  <a:pt x="18" y="18"/>
                </a:lnTo>
                <a:lnTo>
                  <a:pt x="17" y="19"/>
                </a:lnTo>
                <a:lnTo>
                  <a:pt x="16" y="21"/>
                </a:lnTo>
                <a:lnTo>
                  <a:pt x="16" y="22"/>
                </a:lnTo>
                <a:lnTo>
                  <a:pt x="15" y="24"/>
                </a:lnTo>
                <a:lnTo>
                  <a:pt x="15" y="26"/>
                </a:lnTo>
                <a:lnTo>
                  <a:pt x="15" y="27"/>
                </a:lnTo>
                <a:lnTo>
                  <a:pt x="14" y="29"/>
                </a:lnTo>
                <a:lnTo>
                  <a:pt x="14" y="31"/>
                </a:lnTo>
                <a:lnTo>
                  <a:pt x="14" y="32"/>
                </a:lnTo>
                <a:lnTo>
                  <a:pt x="14" y="34"/>
                </a:lnTo>
                <a:lnTo>
                  <a:pt x="14" y="35"/>
                </a:lnTo>
                <a:lnTo>
                  <a:pt x="14" y="37"/>
                </a:lnTo>
                <a:lnTo>
                  <a:pt x="14" y="39"/>
                </a:lnTo>
                <a:lnTo>
                  <a:pt x="15" y="40"/>
                </a:lnTo>
                <a:lnTo>
                  <a:pt x="15" y="42"/>
                </a:lnTo>
                <a:lnTo>
                  <a:pt x="15" y="44"/>
                </a:lnTo>
                <a:lnTo>
                  <a:pt x="16" y="45"/>
                </a:lnTo>
                <a:lnTo>
                  <a:pt x="16" y="47"/>
                </a:lnTo>
                <a:lnTo>
                  <a:pt x="17" y="48"/>
                </a:lnTo>
                <a:lnTo>
                  <a:pt x="18" y="49"/>
                </a:lnTo>
                <a:lnTo>
                  <a:pt x="19" y="50"/>
                </a:lnTo>
                <a:lnTo>
                  <a:pt x="20" y="51"/>
                </a:lnTo>
                <a:lnTo>
                  <a:pt x="22" y="52"/>
                </a:lnTo>
                <a:lnTo>
                  <a:pt x="23" y="53"/>
                </a:lnTo>
                <a:lnTo>
                  <a:pt x="25" y="53"/>
                </a:lnTo>
                <a:lnTo>
                  <a:pt x="27" y="53"/>
                </a:lnTo>
                <a:lnTo>
                  <a:pt x="29" y="53"/>
                </a:lnTo>
                <a:lnTo>
                  <a:pt x="30" y="53"/>
                </a:lnTo>
                <a:lnTo>
                  <a:pt x="32" y="52"/>
                </a:lnTo>
                <a:lnTo>
                  <a:pt x="33" y="51"/>
                </a:lnTo>
                <a:lnTo>
                  <a:pt x="34" y="50"/>
                </a:lnTo>
                <a:lnTo>
                  <a:pt x="35" y="49"/>
                </a:lnTo>
                <a:lnTo>
                  <a:pt x="36" y="48"/>
                </a:lnTo>
                <a:lnTo>
                  <a:pt x="37" y="47"/>
                </a:lnTo>
                <a:lnTo>
                  <a:pt x="38" y="45"/>
                </a:lnTo>
                <a:lnTo>
                  <a:pt x="38" y="44"/>
                </a:lnTo>
                <a:lnTo>
                  <a:pt x="39" y="42"/>
                </a:lnTo>
                <a:lnTo>
                  <a:pt x="39" y="40"/>
                </a:lnTo>
                <a:lnTo>
                  <a:pt x="39" y="39"/>
                </a:lnTo>
                <a:lnTo>
                  <a:pt x="39" y="37"/>
                </a:lnTo>
                <a:lnTo>
                  <a:pt x="39" y="35"/>
                </a:lnTo>
                <a:lnTo>
                  <a:pt x="39" y="34"/>
                </a:lnTo>
                <a:lnTo>
                  <a:pt x="39" y="32"/>
                </a:lnTo>
                <a:lnTo>
                  <a:pt x="39" y="31"/>
                </a:lnTo>
                <a:lnTo>
                  <a:pt x="39" y="29"/>
                </a:lnTo>
                <a:lnTo>
                  <a:pt x="39" y="27"/>
                </a:lnTo>
                <a:lnTo>
                  <a:pt x="39" y="26"/>
                </a:lnTo>
                <a:lnTo>
                  <a:pt x="38" y="24"/>
                </a:lnTo>
                <a:lnTo>
                  <a:pt x="38" y="22"/>
                </a:lnTo>
                <a:lnTo>
                  <a:pt x="37" y="21"/>
                </a:lnTo>
                <a:lnTo>
                  <a:pt x="36" y="19"/>
                </a:lnTo>
                <a:lnTo>
                  <a:pt x="35" y="18"/>
                </a:lnTo>
                <a:lnTo>
                  <a:pt x="34" y="17"/>
                </a:lnTo>
                <a:lnTo>
                  <a:pt x="33" y="16"/>
                </a:lnTo>
                <a:lnTo>
                  <a:pt x="32" y="15"/>
                </a:lnTo>
                <a:lnTo>
                  <a:pt x="30" y="15"/>
                </a:lnTo>
                <a:lnTo>
                  <a:pt x="29" y="14"/>
                </a:lnTo>
                <a:lnTo>
                  <a:pt x="2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97" name="Rectangle 293"/>
          <p:cNvSpPr>
            <a:spLocks noChangeArrowheads="1"/>
          </p:cNvSpPr>
          <p:nvPr/>
        </p:nvSpPr>
        <p:spPr bwMode="auto">
          <a:xfrm>
            <a:off x="1620838" y="4168775"/>
            <a:ext cx="20637" cy="138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66598" name="Freeform 294"/>
          <p:cNvSpPr>
            <a:spLocks/>
          </p:cNvSpPr>
          <p:nvPr/>
        </p:nvSpPr>
        <p:spPr bwMode="auto">
          <a:xfrm>
            <a:off x="1708150" y="4168775"/>
            <a:ext cx="85725" cy="138113"/>
          </a:xfrm>
          <a:custGeom>
            <a:avLst/>
            <a:gdLst>
              <a:gd name="T0" fmla="*/ 52 w 54"/>
              <a:gd name="T1" fmla="*/ 15 h 87"/>
              <a:gd name="T2" fmla="*/ 15 w 54"/>
              <a:gd name="T3" fmla="*/ 15 h 87"/>
              <a:gd name="T4" fmla="*/ 15 w 54"/>
              <a:gd name="T5" fmla="*/ 34 h 87"/>
              <a:gd name="T6" fmla="*/ 49 w 54"/>
              <a:gd name="T7" fmla="*/ 34 h 87"/>
              <a:gd name="T8" fmla="*/ 49 w 54"/>
              <a:gd name="T9" fmla="*/ 49 h 87"/>
              <a:gd name="T10" fmla="*/ 15 w 54"/>
              <a:gd name="T11" fmla="*/ 49 h 87"/>
              <a:gd name="T12" fmla="*/ 15 w 54"/>
              <a:gd name="T13" fmla="*/ 72 h 87"/>
              <a:gd name="T14" fmla="*/ 54 w 54"/>
              <a:gd name="T15" fmla="*/ 72 h 87"/>
              <a:gd name="T16" fmla="*/ 54 w 54"/>
              <a:gd name="T17" fmla="*/ 87 h 87"/>
              <a:gd name="T18" fmla="*/ 0 w 54"/>
              <a:gd name="T19" fmla="*/ 87 h 87"/>
              <a:gd name="T20" fmla="*/ 0 w 54"/>
              <a:gd name="T21" fmla="*/ 0 h 87"/>
              <a:gd name="T22" fmla="*/ 52 w 54"/>
              <a:gd name="T23" fmla="*/ 0 h 87"/>
              <a:gd name="T24" fmla="*/ 52 w 54"/>
              <a:gd name="T25"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87">
                <a:moveTo>
                  <a:pt x="52" y="15"/>
                </a:moveTo>
                <a:lnTo>
                  <a:pt x="15" y="15"/>
                </a:lnTo>
                <a:lnTo>
                  <a:pt x="15" y="34"/>
                </a:lnTo>
                <a:lnTo>
                  <a:pt x="49" y="34"/>
                </a:lnTo>
                <a:lnTo>
                  <a:pt x="49" y="49"/>
                </a:lnTo>
                <a:lnTo>
                  <a:pt x="15" y="49"/>
                </a:lnTo>
                <a:lnTo>
                  <a:pt x="15" y="72"/>
                </a:lnTo>
                <a:lnTo>
                  <a:pt x="54" y="72"/>
                </a:lnTo>
                <a:lnTo>
                  <a:pt x="54" y="87"/>
                </a:lnTo>
                <a:lnTo>
                  <a:pt x="0" y="87"/>
                </a:lnTo>
                <a:lnTo>
                  <a:pt x="0" y="0"/>
                </a:lnTo>
                <a:lnTo>
                  <a:pt x="52" y="0"/>
                </a:lnTo>
                <a:lnTo>
                  <a:pt x="5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599" name="Freeform 295"/>
          <p:cNvSpPr>
            <a:spLocks/>
          </p:cNvSpPr>
          <p:nvPr/>
        </p:nvSpPr>
        <p:spPr bwMode="auto">
          <a:xfrm>
            <a:off x="1811338" y="4202113"/>
            <a:ext cx="76200" cy="104775"/>
          </a:xfrm>
          <a:custGeom>
            <a:avLst/>
            <a:gdLst>
              <a:gd name="T0" fmla="*/ 34 w 48"/>
              <a:gd name="T1" fmla="*/ 66 h 66"/>
              <a:gd name="T2" fmla="*/ 34 w 48"/>
              <a:gd name="T3" fmla="*/ 26 h 66"/>
              <a:gd name="T4" fmla="*/ 34 w 48"/>
              <a:gd name="T5" fmla="*/ 24 h 66"/>
              <a:gd name="T6" fmla="*/ 33 w 48"/>
              <a:gd name="T7" fmla="*/ 22 h 66"/>
              <a:gd name="T8" fmla="*/ 33 w 48"/>
              <a:gd name="T9" fmla="*/ 20 h 66"/>
              <a:gd name="T10" fmla="*/ 32 w 48"/>
              <a:gd name="T11" fmla="*/ 18 h 66"/>
              <a:gd name="T12" fmla="*/ 31 w 48"/>
              <a:gd name="T13" fmla="*/ 16 h 66"/>
              <a:gd name="T14" fmla="*/ 29 w 48"/>
              <a:gd name="T15" fmla="*/ 15 h 66"/>
              <a:gd name="T16" fmla="*/ 26 w 48"/>
              <a:gd name="T17" fmla="*/ 14 h 66"/>
              <a:gd name="T18" fmla="*/ 23 w 48"/>
              <a:gd name="T19" fmla="*/ 14 h 66"/>
              <a:gd name="T20" fmla="*/ 21 w 48"/>
              <a:gd name="T21" fmla="*/ 15 h 66"/>
              <a:gd name="T22" fmla="*/ 19 w 48"/>
              <a:gd name="T23" fmla="*/ 16 h 66"/>
              <a:gd name="T24" fmla="*/ 18 w 48"/>
              <a:gd name="T25" fmla="*/ 17 h 66"/>
              <a:gd name="T26" fmla="*/ 16 w 48"/>
              <a:gd name="T27" fmla="*/ 19 h 66"/>
              <a:gd name="T28" fmla="*/ 15 w 48"/>
              <a:gd name="T29" fmla="*/ 21 h 66"/>
              <a:gd name="T30" fmla="*/ 14 w 48"/>
              <a:gd name="T31" fmla="*/ 24 h 66"/>
              <a:gd name="T32" fmla="*/ 14 w 48"/>
              <a:gd name="T33" fmla="*/ 27 h 66"/>
              <a:gd name="T34" fmla="*/ 14 w 48"/>
              <a:gd name="T35" fmla="*/ 66 h 66"/>
              <a:gd name="T36" fmla="*/ 0 w 48"/>
              <a:gd name="T37" fmla="*/ 2 h 66"/>
              <a:gd name="T38" fmla="*/ 13 w 48"/>
              <a:gd name="T39" fmla="*/ 11 h 66"/>
              <a:gd name="T40" fmla="*/ 14 w 48"/>
              <a:gd name="T41" fmla="*/ 10 h 66"/>
              <a:gd name="T42" fmla="*/ 15 w 48"/>
              <a:gd name="T43" fmla="*/ 9 h 66"/>
              <a:gd name="T44" fmla="*/ 16 w 48"/>
              <a:gd name="T45" fmla="*/ 7 h 66"/>
              <a:gd name="T46" fmla="*/ 17 w 48"/>
              <a:gd name="T47" fmla="*/ 5 h 66"/>
              <a:gd name="T48" fmla="*/ 19 w 48"/>
              <a:gd name="T49" fmla="*/ 3 h 66"/>
              <a:gd name="T50" fmla="*/ 21 w 48"/>
              <a:gd name="T51" fmla="*/ 2 h 66"/>
              <a:gd name="T52" fmla="*/ 24 w 48"/>
              <a:gd name="T53" fmla="*/ 1 h 66"/>
              <a:gd name="T54" fmla="*/ 27 w 48"/>
              <a:gd name="T55" fmla="*/ 0 h 66"/>
              <a:gd name="T56" fmla="*/ 31 w 48"/>
              <a:gd name="T57" fmla="*/ 0 h 66"/>
              <a:gd name="T58" fmla="*/ 35 w 48"/>
              <a:gd name="T59" fmla="*/ 1 h 66"/>
              <a:gd name="T60" fmla="*/ 38 w 48"/>
              <a:gd name="T61" fmla="*/ 2 h 66"/>
              <a:gd name="T62" fmla="*/ 41 w 48"/>
              <a:gd name="T63" fmla="*/ 4 h 66"/>
              <a:gd name="T64" fmla="*/ 43 w 48"/>
              <a:gd name="T65" fmla="*/ 7 h 66"/>
              <a:gd name="T66" fmla="*/ 45 w 48"/>
              <a:gd name="T67" fmla="*/ 10 h 66"/>
              <a:gd name="T68" fmla="*/ 47 w 48"/>
              <a:gd name="T69" fmla="*/ 14 h 66"/>
              <a:gd name="T70" fmla="*/ 47 w 48"/>
              <a:gd name="T71" fmla="*/ 19 h 66"/>
              <a:gd name="T72" fmla="*/ 48 w 48"/>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66">
                <a:moveTo>
                  <a:pt x="48" y="66"/>
                </a:moveTo>
                <a:lnTo>
                  <a:pt x="34" y="66"/>
                </a:lnTo>
                <a:lnTo>
                  <a:pt x="34" y="27"/>
                </a:lnTo>
                <a:lnTo>
                  <a:pt x="34" y="26"/>
                </a:lnTo>
                <a:lnTo>
                  <a:pt x="34" y="25"/>
                </a:lnTo>
                <a:lnTo>
                  <a:pt x="34" y="24"/>
                </a:lnTo>
                <a:lnTo>
                  <a:pt x="33" y="23"/>
                </a:lnTo>
                <a:lnTo>
                  <a:pt x="33" y="22"/>
                </a:lnTo>
                <a:lnTo>
                  <a:pt x="33" y="21"/>
                </a:lnTo>
                <a:lnTo>
                  <a:pt x="33" y="20"/>
                </a:lnTo>
                <a:lnTo>
                  <a:pt x="32" y="19"/>
                </a:lnTo>
                <a:lnTo>
                  <a:pt x="32" y="18"/>
                </a:lnTo>
                <a:lnTo>
                  <a:pt x="31" y="17"/>
                </a:lnTo>
                <a:lnTo>
                  <a:pt x="31" y="16"/>
                </a:lnTo>
                <a:lnTo>
                  <a:pt x="30" y="15"/>
                </a:lnTo>
                <a:lnTo>
                  <a:pt x="29" y="15"/>
                </a:lnTo>
                <a:lnTo>
                  <a:pt x="28" y="15"/>
                </a:lnTo>
                <a:lnTo>
                  <a:pt x="26" y="14"/>
                </a:lnTo>
                <a:lnTo>
                  <a:pt x="25" y="14"/>
                </a:lnTo>
                <a:lnTo>
                  <a:pt x="23" y="14"/>
                </a:lnTo>
                <a:lnTo>
                  <a:pt x="22" y="14"/>
                </a:lnTo>
                <a:lnTo>
                  <a:pt x="21" y="15"/>
                </a:lnTo>
                <a:lnTo>
                  <a:pt x="20" y="15"/>
                </a:lnTo>
                <a:lnTo>
                  <a:pt x="19" y="16"/>
                </a:lnTo>
                <a:lnTo>
                  <a:pt x="19" y="16"/>
                </a:lnTo>
                <a:lnTo>
                  <a:pt x="18" y="17"/>
                </a:lnTo>
                <a:lnTo>
                  <a:pt x="17" y="18"/>
                </a:lnTo>
                <a:lnTo>
                  <a:pt x="16" y="19"/>
                </a:lnTo>
                <a:lnTo>
                  <a:pt x="16" y="20"/>
                </a:lnTo>
                <a:lnTo>
                  <a:pt x="15" y="21"/>
                </a:lnTo>
                <a:lnTo>
                  <a:pt x="15" y="23"/>
                </a:lnTo>
                <a:lnTo>
                  <a:pt x="14" y="24"/>
                </a:lnTo>
                <a:lnTo>
                  <a:pt x="14" y="26"/>
                </a:lnTo>
                <a:lnTo>
                  <a:pt x="14" y="27"/>
                </a:lnTo>
                <a:lnTo>
                  <a:pt x="14" y="29"/>
                </a:lnTo>
                <a:lnTo>
                  <a:pt x="14" y="66"/>
                </a:lnTo>
                <a:lnTo>
                  <a:pt x="0" y="66"/>
                </a:lnTo>
                <a:lnTo>
                  <a:pt x="0" y="2"/>
                </a:lnTo>
                <a:lnTo>
                  <a:pt x="13" y="2"/>
                </a:lnTo>
                <a:lnTo>
                  <a:pt x="13" y="11"/>
                </a:lnTo>
                <a:lnTo>
                  <a:pt x="13" y="11"/>
                </a:lnTo>
                <a:lnTo>
                  <a:pt x="14" y="10"/>
                </a:lnTo>
                <a:lnTo>
                  <a:pt x="14" y="9"/>
                </a:lnTo>
                <a:lnTo>
                  <a:pt x="15" y="9"/>
                </a:lnTo>
                <a:lnTo>
                  <a:pt x="15" y="8"/>
                </a:lnTo>
                <a:lnTo>
                  <a:pt x="16" y="7"/>
                </a:lnTo>
                <a:lnTo>
                  <a:pt x="17" y="6"/>
                </a:lnTo>
                <a:lnTo>
                  <a:pt x="17" y="5"/>
                </a:lnTo>
                <a:lnTo>
                  <a:pt x="18" y="4"/>
                </a:lnTo>
                <a:lnTo>
                  <a:pt x="19" y="3"/>
                </a:lnTo>
                <a:lnTo>
                  <a:pt x="20" y="3"/>
                </a:lnTo>
                <a:lnTo>
                  <a:pt x="21" y="2"/>
                </a:lnTo>
                <a:lnTo>
                  <a:pt x="23" y="1"/>
                </a:lnTo>
                <a:lnTo>
                  <a:pt x="24" y="1"/>
                </a:lnTo>
                <a:lnTo>
                  <a:pt x="26" y="0"/>
                </a:lnTo>
                <a:lnTo>
                  <a:pt x="27" y="0"/>
                </a:lnTo>
                <a:lnTo>
                  <a:pt x="29" y="0"/>
                </a:lnTo>
                <a:lnTo>
                  <a:pt x="31" y="0"/>
                </a:lnTo>
                <a:lnTo>
                  <a:pt x="33" y="0"/>
                </a:lnTo>
                <a:lnTo>
                  <a:pt x="35" y="1"/>
                </a:lnTo>
                <a:lnTo>
                  <a:pt x="36" y="1"/>
                </a:lnTo>
                <a:lnTo>
                  <a:pt x="38" y="2"/>
                </a:lnTo>
                <a:lnTo>
                  <a:pt x="40" y="3"/>
                </a:lnTo>
                <a:lnTo>
                  <a:pt x="41" y="4"/>
                </a:lnTo>
                <a:lnTo>
                  <a:pt x="42" y="5"/>
                </a:lnTo>
                <a:lnTo>
                  <a:pt x="43" y="7"/>
                </a:lnTo>
                <a:lnTo>
                  <a:pt x="44" y="8"/>
                </a:lnTo>
                <a:lnTo>
                  <a:pt x="45" y="10"/>
                </a:lnTo>
                <a:lnTo>
                  <a:pt x="46" y="12"/>
                </a:lnTo>
                <a:lnTo>
                  <a:pt x="47" y="14"/>
                </a:lnTo>
                <a:lnTo>
                  <a:pt x="47" y="16"/>
                </a:lnTo>
                <a:lnTo>
                  <a:pt x="47" y="19"/>
                </a:lnTo>
                <a:lnTo>
                  <a:pt x="48" y="21"/>
                </a:lnTo>
                <a:lnTo>
                  <a:pt x="4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00" name="Freeform 296"/>
          <p:cNvSpPr>
            <a:spLocks/>
          </p:cNvSpPr>
          <p:nvPr/>
        </p:nvSpPr>
        <p:spPr bwMode="auto">
          <a:xfrm>
            <a:off x="1898650" y="4205288"/>
            <a:ext cx="84138" cy="101600"/>
          </a:xfrm>
          <a:custGeom>
            <a:avLst/>
            <a:gdLst>
              <a:gd name="T0" fmla="*/ 34 w 53"/>
              <a:gd name="T1" fmla="*/ 64 h 64"/>
              <a:gd name="T2" fmla="*/ 19 w 53"/>
              <a:gd name="T3" fmla="*/ 64 h 64"/>
              <a:gd name="T4" fmla="*/ 0 w 53"/>
              <a:gd name="T5" fmla="*/ 0 h 64"/>
              <a:gd name="T6" fmla="*/ 16 w 53"/>
              <a:gd name="T7" fmla="*/ 0 h 64"/>
              <a:gd name="T8" fmla="*/ 26 w 53"/>
              <a:gd name="T9" fmla="*/ 47 h 64"/>
              <a:gd name="T10" fmla="*/ 27 w 53"/>
              <a:gd name="T11" fmla="*/ 47 h 64"/>
              <a:gd name="T12" fmla="*/ 38 w 53"/>
              <a:gd name="T13" fmla="*/ 0 h 64"/>
              <a:gd name="T14" fmla="*/ 53 w 53"/>
              <a:gd name="T15" fmla="*/ 0 h 64"/>
              <a:gd name="T16" fmla="*/ 34 w 53"/>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4">
                <a:moveTo>
                  <a:pt x="34" y="64"/>
                </a:moveTo>
                <a:lnTo>
                  <a:pt x="19" y="64"/>
                </a:lnTo>
                <a:lnTo>
                  <a:pt x="0" y="0"/>
                </a:lnTo>
                <a:lnTo>
                  <a:pt x="16" y="0"/>
                </a:lnTo>
                <a:lnTo>
                  <a:pt x="26" y="47"/>
                </a:lnTo>
                <a:lnTo>
                  <a:pt x="27" y="47"/>
                </a:lnTo>
                <a:lnTo>
                  <a:pt x="38" y="0"/>
                </a:lnTo>
                <a:lnTo>
                  <a:pt x="53" y="0"/>
                </a:lnTo>
                <a:lnTo>
                  <a:pt x="3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01" name="Freeform 297"/>
          <p:cNvSpPr>
            <a:spLocks noEditPoints="1"/>
          </p:cNvSpPr>
          <p:nvPr/>
        </p:nvSpPr>
        <p:spPr bwMode="auto">
          <a:xfrm>
            <a:off x="1995488" y="4167188"/>
            <a:ext cx="20637" cy="139700"/>
          </a:xfrm>
          <a:custGeom>
            <a:avLst/>
            <a:gdLst>
              <a:gd name="T0" fmla="*/ 13 w 13"/>
              <a:gd name="T1" fmla="*/ 24 h 88"/>
              <a:gd name="T2" fmla="*/ 13 w 13"/>
              <a:gd name="T3" fmla="*/ 88 h 88"/>
              <a:gd name="T4" fmla="*/ 0 w 13"/>
              <a:gd name="T5" fmla="*/ 88 h 88"/>
              <a:gd name="T6" fmla="*/ 0 w 13"/>
              <a:gd name="T7" fmla="*/ 24 h 88"/>
              <a:gd name="T8" fmla="*/ 13 w 13"/>
              <a:gd name="T9" fmla="*/ 24 h 88"/>
              <a:gd name="T10" fmla="*/ 13 w 13"/>
              <a:gd name="T11" fmla="*/ 16 h 88"/>
              <a:gd name="T12" fmla="*/ 0 w 13"/>
              <a:gd name="T13" fmla="*/ 16 h 88"/>
              <a:gd name="T14" fmla="*/ 0 w 13"/>
              <a:gd name="T15" fmla="*/ 0 h 88"/>
              <a:gd name="T16" fmla="*/ 13 w 13"/>
              <a:gd name="T17" fmla="*/ 0 h 88"/>
              <a:gd name="T18" fmla="*/ 13 w 13"/>
              <a:gd name="T1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8">
                <a:moveTo>
                  <a:pt x="13" y="24"/>
                </a:moveTo>
                <a:lnTo>
                  <a:pt x="13" y="88"/>
                </a:lnTo>
                <a:lnTo>
                  <a:pt x="0" y="88"/>
                </a:lnTo>
                <a:lnTo>
                  <a:pt x="0" y="24"/>
                </a:lnTo>
                <a:lnTo>
                  <a:pt x="13" y="24"/>
                </a:lnTo>
                <a:close/>
                <a:moveTo>
                  <a:pt x="13" y="16"/>
                </a:moveTo>
                <a:lnTo>
                  <a:pt x="0" y="16"/>
                </a:lnTo>
                <a:lnTo>
                  <a:pt x="0" y="0"/>
                </a:lnTo>
                <a:lnTo>
                  <a:pt x="13" y="0"/>
                </a:lnTo>
                <a:lnTo>
                  <a:pt x="13"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02" name="Freeform 298"/>
          <p:cNvSpPr>
            <a:spLocks/>
          </p:cNvSpPr>
          <p:nvPr/>
        </p:nvSpPr>
        <p:spPr bwMode="auto">
          <a:xfrm>
            <a:off x="2038350" y="4202113"/>
            <a:ext cx="47625" cy="104775"/>
          </a:xfrm>
          <a:custGeom>
            <a:avLst/>
            <a:gdLst>
              <a:gd name="T0" fmla="*/ 13 w 30"/>
              <a:gd name="T1" fmla="*/ 2 h 66"/>
              <a:gd name="T2" fmla="*/ 13 w 30"/>
              <a:gd name="T3" fmla="*/ 13 h 66"/>
              <a:gd name="T4" fmla="*/ 14 w 30"/>
              <a:gd name="T5" fmla="*/ 10 h 66"/>
              <a:gd name="T6" fmla="*/ 15 w 30"/>
              <a:gd name="T7" fmla="*/ 8 h 66"/>
              <a:gd name="T8" fmla="*/ 16 w 30"/>
              <a:gd name="T9" fmla="*/ 6 h 66"/>
              <a:gd name="T10" fmla="*/ 18 w 30"/>
              <a:gd name="T11" fmla="*/ 4 h 66"/>
              <a:gd name="T12" fmla="*/ 20 w 30"/>
              <a:gd name="T13" fmla="*/ 2 h 66"/>
              <a:gd name="T14" fmla="*/ 22 w 30"/>
              <a:gd name="T15" fmla="*/ 1 h 66"/>
              <a:gd name="T16" fmla="*/ 25 w 30"/>
              <a:gd name="T17" fmla="*/ 0 h 66"/>
              <a:gd name="T18" fmla="*/ 28 w 30"/>
              <a:gd name="T19" fmla="*/ 0 h 66"/>
              <a:gd name="T20" fmla="*/ 28 w 30"/>
              <a:gd name="T21" fmla="*/ 0 h 66"/>
              <a:gd name="T22" fmla="*/ 28 w 30"/>
              <a:gd name="T23" fmla="*/ 0 h 66"/>
              <a:gd name="T24" fmla="*/ 28 w 30"/>
              <a:gd name="T25" fmla="*/ 0 h 66"/>
              <a:gd name="T26" fmla="*/ 29 w 30"/>
              <a:gd name="T27" fmla="*/ 0 h 66"/>
              <a:gd name="T28" fmla="*/ 29 w 30"/>
              <a:gd name="T29" fmla="*/ 0 h 66"/>
              <a:gd name="T30" fmla="*/ 29 w 30"/>
              <a:gd name="T31" fmla="*/ 0 h 66"/>
              <a:gd name="T32" fmla="*/ 30 w 30"/>
              <a:gd name="T33" fmla="*/ 0 h 66"/>
              <a:gd name="T34" fmla="*/ 30 w 30"/>
              <a:gd name="T35" fmla="*/ 0 h 66"/>
              <a:gd name="T36" fmla="*/ 30 w 30"/>
              <a:gd name="T37" fmla="*/ 17 h 66"/>
              <a:gd name="T38" fmla="*/ 29 w 30"/>
              <a:gd name="T39" fmla="*/ 17 h 66"/>
              <a:gd name="T40" fmla="*/ 29 w 30"/>
              <a:gd name="T41" fmla="*/ 17 h 66"/>
              <a:gd name="T42" fmla="*/ 28 w 30"/>
              <a:gd name="T43" fmla="*/ 17 h 66"/>
              <a:gd name="T44" fmla="*/ 28 w 30"/>
              <a:gd name="T45" fmla="*/ 17 h 66"/>
              <a:gd name="T46" fmla="*/ 27 w 30"/>
              <a:gd name="T47" fmla="*/ 17 h 66"/>
              <a:gd name="T48" fmla="*/ 27 w 30"/>
              <a:gd name="T49" fmla="*/ 17 h 66"/>
              <a:gd name="T50" fmla="*/ 26 w 30"/>
              <a:gd name="T51" fmla="*/ 17 h 66"/>
              <a:gd name="T52" fmla="*/ 24 w 30"/>
              <a:gd name="T53" fmla="*/ 17 h 66"/>
              <a:gd name="T54" fmla="*/ 21 w 30"/>
              <a:gd name="T55" fmla="*/ 18 h 66"/>
              <a:gd name="T56" fmla="*/ 18 w 30"/>
              <a:gd name="T57" fmla="*/ 19 h 66"/>
              <a:gd name="T58" fmla="*/ 16 w 30"/>
              <a:gd name="T59" fmla="*/ 21 h 66"/>
              <a:gd name="T60" fmla="*/ 15 w 30"/>
              <a:gd name="T61" fmla="*/ 23 h 66"/>
              <a:gd name="T62" fmla="*/ 14 w 30"/>
              <a:gd name="T63" fmla="*/ 26 h 66"/>
              <a:gd name="T64" fmla="*/ 14 w 30"/>
              <a:gd name="T65" fmla="*/ 28 h 66"/>
              <a:gd name="T66" fmla="*/ 13 w 30"/>
              <a:gd name="T67" fmla="*/ 31 h 66"/>
              <a:gd name="T68" fmla="*/ 13 w 30"/>
              <a:gd name="T69" fmla="*/ 66 h 66"/>
              <a:gd name="T70" fmla="*/ 0 w 30"/>
              <a:gd name="T71"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66">
                <a:moveTo>
                  <a:pt x="0" y="2"/>
                </a:moveTo>
                <a:lnTo>
                  <a:pt x="13" y="2"/>
                </a:lnTo>
                <a:lnTo>
                  <a:pt x="13" y="13"/>
                </a:lnTo>
                <a:lnTo>
                  <a:pt x="13" y="13"/>
                </a:lnTo>
                <a:lnTo>
                  <a:pt x="13" y="11"/>
                </a:lnTo>
                <a:lnTo>
                  <a:pt x="14" y="10"/>
                </a:lnTo>
                <a:lnTo>
                  <a:pt x="15" y="9"/>
                </a:lnTo>
                <a:lnTo>
                  <a:pt x="15" y="8"/>
                </a:lnTo>
                <a:lnTo>
                  <a:pt x="16" y="7"/>
                </a:lnTo>
                <a:lnTo>
                  <a:pt x="16" y="6"/>
                </a:lnTo>
                <a:lnTo>
                  <a:pt x="17" y="5"/>
                </a:lnTo>
                <a:lnTo>
                  <a:pt x="18" y="4"/>
                </a:lnTo>
                <a:lnTo>
                  <a:pt x="19" y="3"/>
                </a:lnTo>
                <a:lnTo>
                  <a:pt x="20" y="2"/>
                </a:lnTo>
                <a:lnTo>
                  <a:pt x="21" y="2"/>
                </a:lnTo>
                <a:lnTo>
                  <a:pt x="22" y="1"/>
                </a:lnTo>
                <a:lnTo>
                  <a:pt x="23" y="1"/>
                </a:lnTo>
                <a:lnTo>
                  <a:pt x="25" y="0"/>
                </a:lnTo>
                <a:lnTo>
                  <a:pt x="26" y="0"/>
                </a:lnTo>
                <a:lnTo>
                  <a:pt x="28" y="0"/>
                </a:lnTo>
                <a:lnTo>
                  <a:pt x="28" y="0"/>
                </a:lnTo>
                <a:lnTo>
                  <a:pt x="28" y="0"/>
                </a:lnTo>
                <a:lnTo>
                  <a:pt x="28" y="0"/>
                </a:lnTo>
                <a:lnTo>
                  <a:pt x="28" y="0"/>
                </a:lnTo>
                <a:lnTo>
                  <a:pt x="28" y="0"/>
                </a:lnTo>
                <a:lnTo>
                  <a:pt x="28" y="0"/>
                </a:lnTo>
                <a:lnTo>
                  <a:pt x="29" y="0"/>
                </a:lnTo>
                <a:lnTo>
                  <a:pt x="29" y="0"/>
                </a:lnTo>
                <a:lnTo>
                  <a:pt x="29" y="0"/>
                </a:lnTo>
                <a:lnTo>
                  <a:pt x="29" y="0"/>
                </a:lnTo>
                <a:lnTo>
                  <a:pt x="29" y="0"/>
                </a:lnTo>
                <a:lnTo>
                  <a:pt x="29" y="0"/>
                </a:lnTo>
                <a:lnTo>
                  <a:pt x="30" y="0"/>
                </a:lnTo>
                <a:lnTo>
                  <a:pt x="30" y="0"/>
                </a:lnTo>
                <a:lnTo>
                  <a:pt x="30" y="0"/>
                </a:lnTo>
                <a:lnTo>
                  <a:pt x="30" y="0"/>
                </a:lnTo>
                <a:lnTo>
                  <a:pt x="30" y="17"/>
                </a:lnTo>
                <a:lnTo>
                  <a:pt x="30" y="17"/>
                </a:lnTo>
                <a:lnTo>
                  <a:pt x="30" y="17"/>
                </a:lnTo>
                <a:lnTo>
                  <a:pt x="29" y="17"/>
                </a:lnTo>
                <a:lnTo>
                  <a:pt x="29" y="17"/>
                </a:lnTo>
                <a:lnTo>
                  <a:pt x="29" y="17"/>
                </a:lnTo>
                <a:lnTo>
                  <a:pt x="29" y="17"/>
                </a:lnTo>
                <a:lnTo>
                  <a:pt x="28" y="17"/>
                </a:lnTo>
                <a:lnTo>
                  <a:pt x="28" y="17"/>
                </a:lnTo>
                <a:lnTo>
                  <a:pt x="28" y="17"/>
                </a:lnTo>
                <a:lnTo>
                  <a:pt x="28" y="17"/>
                </a:lnTo>
                <a:lnTo>
                  <a:pt x="27" y="17"/>
                </a:lnTo>
                <a:lnTo>
                  <a:pt x="27" y="17"/>
                </a:lnTo>
                <a:lnTo>
                  <a:pt x="27" y="17"/>
                </a:lnTo>
                <a:lnTo>
                  <a:pt x="27" y="17"/>
                </a:lnTo>
                <a:lnTo>
                  <a:pt x="26" y="17"/>
                </a:lnTo>
                <a:lnTo>
                  <a:pt x="26" y="17"/>
                </a:lnTo>
                <a:lnTo>
                  <a:pt x="24" y="17"/>
                </a:lnTo>
                <a:lnTo>
                  <a:pt x="22" y="17"/>
                </a:lnTo>
                <a:lnTo>
                  <a:pt x="21" y="18"/>
                </a:lnTo>
                <a:lnTo>
                  <a:pt x="20" y="19"/>
                </a:lnTo>
                <a:lnTo>
                  <a:pt x="18" y="19"/>
                </a:lnTo>
                <a:lnTo>
                  <a:pt x="17" y="20"/>
                </a:lnTo>
                <a:lnTo>
                  <a:pt x="16" y="21"/>
                </a:lnTo>
                <a:lnTo>
                  <a:pt x="16" y="22"/>
                </a:lnTo>
                <a:lnTo>
                  <a:pt x="15" y="23"/>
                </a:lnTo>
                <a:lnTo>
                  <a:pt x="14" y="24"/>
                </a:lnTo>
                <a:lnTo>
                  <a:pt x="14" y="26"/>
                </a:lnTo>
                <a:lnTo>
                  <a:pt x="14" y="27"/>
                </a:lnTo>
                <a:lnTo>
                  <a:pt x="14" y="28"/>
                </a:lnTo>
                <a:lnTo>
                  <a:pt x="13" y="30"/>
                </a:lnTo>
                <a:lnTo>
                  <a:pt x="13" y="31"/>
                </a:lnTo>
                <a:lnTo>
                  <a:pt x="13" y="33"/>
                </a:lnTo>
                <a:lnTo>
                  <a:pt x="13" y="66"/>
                </a:lnTo>
                <a:lnTo>
                  <a:pt x="0" y="6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03" name="Freeform 299"/>
          <p:cNvSpPr>
            <a:spLocks noEditPoints="1"/>
          </p:cNvSpPr>
          <p:nvPr/>
        </p:nvSpPr>
        <p:spPr bwMode="auto">
          <a:xfrm>
            <a:off x="2093913" y="4202113"/>
            <a:ext cx="85725" cy="107950"/>
          </a:xfrm>
          <a:custGeom>
            <a:avLst/>
            <a:gdLst>
              <a:gd name="T0" fmla="*/ 22 w 54"/>
              <a:gd name="T1" fmla="*/ 67 h 68"/>
              <a:gd name="T2" fmla="*/ 14 w 54"/>
              <a:gd name="T3" fmla="*/ 64 h 68"/>
              <a:gd name="T4" fmla="*/ 8 w 54"/>
              <a:gd name="T5" fmla="*/ 59 h 68"/>
              <a:gd name="T6" fmla="*/ 3 w 54"/>
              <a:gd name="T7" fmla="*/ 52 h 68"/>
              <a:gd name="T8" fmla="*/ 1 w 54"/>
              <a:gd name="T9" fmla="*/ 42 h 68"/>
              <a:gd name="T10" fmla="*/ 0 w 54"/>
              <a:gd name="T11" fmla="*/ 29 h 68"/>
              <a:gd name="T12" fmla="*/ 2 w 54"/>
              <a:gd name="T13" fmla="*/ 19 h 68"/>
              <a:gd name="T14" fmla="*/ 6 w 54"/>
              <a:gd name="T15" fmla="*/ 10 h 68"/>
              <a:gd name="T16" fmla="*/ 12 w 54"/>
              <a:gd name="T17" fmla="*/ 5 h 68"/>
              <a:gd name="T18" fmla="*/ 19 w 54"/>
              <a:gd name="T19" fmla="*/ 1 h 68"/>
              <a:gd name="T20" fmla="*/ 27 w 54"/>
              <a:gd name="T21" fmla="*/ 0 h 68"/>
              <a:gd name="T22" fmla="*/ 35 w 54"/>
              <a:gd name="T23" fmla="*/ 1 h 68"/>
              <a:gd name="T24" fmla="*/ 41 w 54"/>
              <a:gd name="T25" fmla="*/ 5 h 68"/>
              <a:gd name="T26" fmla="*/ 47 w 54"/>
              <a:gd name="T27" fmla="*/ 10 h 68"/>
              <a:gd name="T28" fmla="*/ 52 w 54"/>
              <a:gd name="T29" fmla="*/ 19 h 68"/>
              <a:gd name="T30" fmla="*/ 54 w 54"/>
              <a:gd name="T31" fmla="*/ 29 h 68"/>
              <a:gd name="T32" fmla="*/ 53 w 54"/>
              <a:gd name="T33" fmla="*/ 42 h 68"/>
              <a:gd name="T34" fmla="*/ 50 w 54"/>
              <a:gd name="T35" fmla="*/ 52 h 68"/>
              <a:gd name="T36" fmla="*/ 46 w 54"/>
              <a:gd name="T37" fmla="*/ 59 h 68"/>
              <a:gd name="T38" fmla="*/ 39 w 54"/>
              <a:gd name="T39" fmla="*/ 64 h 68"/>
              <a:gd name="T40" fmla="*/ 32 w 54"/>
              <a:gd name="T41" fmla="*/ 67 h 68"/>
              <a:gd name="T42" fmla="*/ 27 w 54"/>
              <a:gd name="T43" fmla="*/ 14 h 68"/>
              <a:gd name="T44" fmla="*/ 22 w 54"/>
              <a:gd name="T45" fmla="*/ 15 h 68"/>
              <a:gd name="T46" fmla="*/ 18 w 54"/>
              <a:gd name="T47" fmla="*/ 18 h 68"/>
              <a:gd name="T48" fmla="*/ 16 w 54"/>
              <a:gd name="T49" fmla="*/ 22 h 68"/>
              <a:gd name="T50" fmla="*/ 15 w 54"/>
              <a:gd name="T51" fmla="*/ 27 h 68"/>
              <a:gd name="T52" fmla="*/ 14 w 54"/>
              <a:gd name="T53" fmla="*/ 32 h 68"/>
              <a:gd name="T54" fmla="*/ 14 w 54"/>
              <a:gd name="T55" fmla="*/ 37 h 68"/>
              <a:gd name="T56" fmla="*/ 15 w 54"/>
              <a:gd name="T57" fmla="*/ 42 h 68"/>
              <a:gd name="T58" fmla="*/ 17 w 54"/>
              <a:gd name="T59" fmla="*/ 47 h 68"/>
              <a:gd name="T60" fmla="*/ 19 w 54"/>
              <a:gd name="T61" fmla="*/ 50 h 68"/>
              <a:gd name="T62" fmla="*/ 23 w 54"/>
              <a:gd name="T63" fmla="*/ 53 h 68"/>
              <a:gd name="T64" fmla="*/ 29 w 54"/>
              <a:gd name="T65" fmla="*/ 53 h 68"/>
              <a:gd name="T66" fmla="*/ 33 w 54"/>
              <a:gd name="T67" fmla="*/ 51 h 68"/>
              <a:gd name="T68" fmla="*/ 36 w 54"/>
              <a:gd name="T69" fmla="*/ 48 h 68"/>
              <a:gd name="T70" fmla="*/ 38 w 54"/>
              <a:gd name="T71" fmla="*/ 44 h 68"/>
              <a:gd name="T72" fmla="*/ 39 w 54"/>
              <a:gd name="T73" fmla="*/ 39 h 68"/>
              <a:gd name="T74" fmla="*/ 40 w 54"/>
              <a:gd name="T75" fmla="*/ 34 h 68"/>
              <a:gd name="T76" fmla="*/ 39 w 54"/>
              <a:gd name="T77" fmla="*/ 29 h 68"/>
              <a:gd name="T78" fmla="*/ 38 w 54"/>
              <a:gd name="T79" fmla="*/ 24 h 68"/>
              <a:gd name="T80" fmla="*/ 36 w 54"/>
              <a:gd name="T81" fmla="*/ 19 h 68"/>
              <a:gd name="T82" fmla="*/ 33 w 54"/>
              <a:gd name="T83" fmla="*/ 16 h 68"/>
              <a:gd name="T84" fmla="*/ 29 w 54"/>
              <a:gd name="T8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68">
                <a:moveTo>
                  <a:pt x="27" y="68"/>
                </a:moveTo>
                <a:lnTo>
                  <a:pt x="24" y="67"/>
                </a:lnTo>
                <a:lnTo>
                  <a:pt x="22" y="67"/>
                </a:lnTo>
                <a:lnTo>
                  <a:pt x="19" y="66"/>
                </a:lnTo>
                <a:lnTo>
                  <a:pt x="17" y="65"/>
                </a:lnTo>
                <a:lnTo>
                  <a:pt x="14" y="64"/>
                </a:lnTo>
                <a:lnTo>
                  <a:pt x="12" y="63"/>
                </a:lnTo>
                <a:lnTo>
                  <a:pt x="10" y="61"/>
                </a:lnTo>
                <a:lnTo>
                  <a:pt x="8" y="59"/>
                </a:lnTo>
                <a:lnTo>
                  <a:pt x="6" y="57"/>
                </a:lnTo>
                <a:lnTo>
                  <a:pt x="5" y="54"/>
                </a:lnTo>
                <a:lnTo>
                  <a:pt x="3" y="52"/>
                </a:lnTo>
                <a:lnTo>
                  <a:pt x="2" y="49"/>
                </a:lnTo>
                <a:lnTo>
                  <a:pt x="1" y="45"/>
                </a:lnTo>
                <a:lnTo>
                  <a:pt x="1" y="42"/>
                </a:lnTo>
                <a:lnTo>
                  <a:pt x="0" y="38"/>
                </a:lnTo>
                <a:lnTo>
                  <a:pt x="0" y="34"/>
                </a:lnTo>
                <a:lnTo>
                  <a:pt x="0" y="29"/>
                </a:lnTo>
                <a:lnTo>
                  <a:pt x="1" y="26"/>
                </a:lnTo>
                <a:lnTo>
                  <a:pt x="1" y="22"/>
                </a:lnTo>
                <a:lnTo>
                  <a:pt x="2" y="19"/>
                </a:lnTo>
                <a:lnTo>
                  <a:pt x="3" y="16"/>
                </a:lnTo>
                <a:lnTo>
                  <a:pt x="5" y="13"/>
                </a:lnTo>
                <a:lnTo>
                  <a:pt x="6" y="10"/>
                </a:lnTo>
                <a:lnTo>
                  <a:pt x="8" y="8"/>
                </a:lnTo>
                <a:lnTo>
                  <a:pt x="10" y="6"/>
                </a:lnTo>
                <a:lnTo>
                  <a:pt x="12" y="5"/>
                </a:lnTo>
                <a:lnTo>
                  <a:pt x="14" y="3"/>
                </a:lnTo>
                <a:lnTo>
                  <a:pt x="17" y="2"/>
                </a:lnTo>
                <a:lnTo>
                  <a:pt x="19" y="1"/>
                </a:lnTo>
                <a:lnTo>
                  <a:pt x="22" y="1"/>
                </a:lnTo>
                <a:lnTo>
                  <a:pt x="24" y="0"/>
                </a:lnTo>
                <a:lnTo>
                  <a:pt x="27" y="0"/>
                </a:lnTo>
                <a:lnTo>
                  <a:pt x="29" y="0"/>
                </a:lnTo>
                <a:lnTo>
                  <a:pt x="32" y="1"/>
                </a:lnTo>
                <a:lnTo>
                  <a:pt x="35" y="1"/>
                </a:lnTo>
                <a:lnTo>
                  <a:pt x="37" y="2"/>
                </a:lnTo>
                <a:lnTo>
                  <a:pt x="39" y="3"/>
                </a:lnTo>
                <a:lnTo>
                  <a:pt x="41" y="5"/>
                </a:lnTo>
                <a:lnTo>
                  <a:pt x="44" y="6"/>
                </a:lnTo>
                <a:lnTo>
                  <a:pt x="46" y="8"/>
                </a:lnTo>
                <a:lnTo>
                  <a:pt x="47" y="10"/>
                </a:lnTo>
                <a:lnTo>
                  <a:pt x="49" y="13"/>
                </a:lnTo>
                <a:lnTo>
                  <a:pt x="50" y="16"/>
                </a:lnTo>
                <a:lnTo>
                  <a:pt x="52" y="19"/>
                </a:lnTo>
                <a:lnTo>
                  <a:pt x="52" y="22"/>
                </a:lnTo>
                <a:lnTo>
                  <a:pt x="53" y="26"/>
                </a:lnTo>
                <a:lnTo>
                  <a:pt x="54" y="29"/>
                </a:lnTo>
                <a:lnTo>
                  <a:pt x="54" y="34"/>
                </a:lnTo>
                <a:lnTo>
                  <a:pt x="54" y="38"/>
                </a:lnTo>
                <a:lnTo>
                  <a:pt x="53" y="42"/>
                </a:lnTo>
                <a:lnTo>
                  <a:pt x="52" y="45"/>
                </a:lnTo>
                <a:lnTo>
                  <a:pt x="52" y="49"/>
                </a:lnTo>
                <a:lnTo>
                  <a:pt x="50" y="52"/>
                </a:lnTo>
                <a:lnTo>
                  <a:pt x="49" y="54"/>
                </a:lnTo>
                <a:lnTo>
                  <a:pt x="47" y="57"/>
                </a:lnTo>
                <a:lnTo>
                  <a:pt x="46" y="59"/>
                </a:lnTo>
                <a:lnTo>
                  <a:pt x="44" y="61"/>
                </a:lnTo>
                <a:lnTo>
                  <a:pt x="41" y="63"/>
                </a:lnTo>
                <a:lnTo>
                  <a:pt x="39" y="64"/>
                </a:lnTo>
                <a:lnTo>
                  <a:pt x="37" y="65"/>
                </a:lnTo>
                <a:lnTo>
                  <a:pt x="35" y="66"/>
                </a:lnTo>
                <a:lnTo>
                  <a:pt x="32" y="67"/>
                </a:lnTo>
                <a:lnTo>
                  <a:pt x="29" y="67"/>
                </a:lnTo>
                <a:lnTo>
                  <a:pt x="27" y="68"/>
                </a:lnTo>
                <a:close/>
                <a:moveTo>
                  <a:pt x="27" y="14"/>
                </a:moveTo>
                <a:lnTo>
                  <a:pt x="25" y="14"/>
                </a:lnTo>
                <a:lnTo>
                  <a:pt x="23" y="15"/>
                </a:lnTo>
                <a:lnTo>
                  <a:pt x="22" y="15"/>
                </a:lnTo>
                <a:lnTo>
                  <a:pt x="20" y="16"/>
                </a:lnTo>
                <a:lnTo>
                  <a:pt x="19" y="17"/>
                </a:lnTo>
                <a:lnTo>
                  <a:pt x="18" y="18"/>
                </a:lnTo>
                <a:lnTo>
                  <a:pt x="17" y="19"/>
                </a:lnTo>
                <a:lnTo>
                  <a:pt x="17" y="21"/>
                </a:lnTo>
                <a:lnTo>
                  <a:pt x="16" y="22"/>
                </a:lnTo>
                <a:lnTo>
                  <a:pt x="16" y="24"/>
                </a:lnTo>
                <a:lnTo>
                  <a:pt x="15" y="26"/>
                </a:lnTo>
                <a:lnTo>
                  <a:pt x="15" y="27"/>
                </a:lnTo>
                <a:lnTo>
                  <a:pt x="14" y="29"/>
                </a:lnTo>
                <a:lnTo>
                  <a:pt x="14" y="31"/>
                </a:lnTo>
                <a:lnTo>
                  <a:pt x="14" y="32"/>
                </a:lnTo>
                <a:lnTo>
                  <a:pt x="14" y="34"/>
                </a:lnTo>
                <a:lnTo>
                  <a:pt x="14" y="35"/>
                </a:lnTo>
                <a:lnTo>
                  <a:pt x="14" y="37"/>
                </a:lnTo>
                <a:lnTo>
                  <a:pt x="14" y="39"/>
                </a:lnTo>
                <a:lnTo>
                  <a:pt x="15" y="40"/>
                </a:lnTo>
                <a:lnTo>
                  <a:pt x="15" y="42"/>
                </a:lnTo>
                <a:lnTo>
                  <a:pt x="16" y="44"/>
                </a:lnTo>
                <a:lnTo>
                  <a:pt x="16" y="45"/>
                </a:lnTo>
                <a:lnTo>
                  <a:pt x="17" y="47"/>
                </a:lnTo>
                <a:lnTo>
                  <a:pt x="17" y="48"/>
                </a:lnTo>
                <a:lnTo>
                  <a:pt x="18" y="49"/>
                </a:lnTo>
                <a:lnTo>
                  <a:pt x="19" y="50"/>
                </a:lnTo>
                <a:lnTo>
                  <a:pt x="20" y="51"/>
                </a:lnTo>
                <a:lnTo>
                  <a:pt x="22" y="52"/>
                </a:lnTo>
                <a:lnTo>
                  <a:pt x="23" y="53"/>
                </a:lnTo>
                <a:lnTo>
                  <a:pt x="25" y="53"/>
                </a:lnTo>
                <a:lnTo>
                  <a:pt x="27" y="53"/>
                </a:lnTo>
                <a:lnTo>
                  <a:pt x="29" y="53"/>
                </a:lnTo>
                <a:lnTo>
                  <a:pt x="30" y="53"/>
                </a:lnTo>
                <a:lnTo>
                  <a:pt x="32" y="52"/>
                </a:lnTo>
                <a:lnTo>
                  <a:pt x="33" y="51"/>
                </a:lnTo>
                <a:lnTo>
                  <a:pt x="35" y="50"/>
                </a:lnTo>
                <a:lnTo>
                  <a:pt x="36" y="49"/>
                </a:lnTo>
                <a:lnTo>
                  <a:pt x="36" y="48"/>
                </a:lnTo>
                <a:lnTo>
                  <a:pt x="37" y="47"/>
                </a:lnTo>
                <a:lnTo>
                  <a:pt x="38" y="45"/>
                </a:lnTo>
                <a:lnTo>
                  <a:pt x="38" y="44"/>
                </a:lnTo>
                <a:lnTo>
                  <a:pt x="39" y="42"/>
                </a:lnTo>
                <a:lnTo>
                  <a:pt x="39" y="40"/>
                </a:lnTo>
                <a:lnTo>
                  <a:pt x="39" y="39"/>
                </a:lnTo>
                <a:lnTo>
                  <a:pt x="39" y="37"/>
                </a:lnTo>
                <a:lnTo>
                  <a:pt x="39" y="35"/>
                </a:lnTo>
                <a:lnTo>
                  <a:pt x="40" y="34"/>
                </a:lnTo>
                <a:lnTo>
                  <a:pt x="39" y="32"/>
                </a:lnTo>
                <a:lnTo>
                  <a:pt x="39" y="31"/>
                </a:lnTo>
                <a:lnTo>
                  <a:pt x="39" y="29"/>
                </a:lnTo>
                <a:lnTo>
                  <a:pt x="39" y="27"/>
                </a:lnTo>
                <a:lnTo>
                  <a:pt x="39" y="26"/>
                </a:lnTo>
                <a:lnTo>
                  <a:pt x="38" y="24"/>
                </a:lnTo>
                <a:lnTo>
                  <a:pt x="38" y="22"/>
                </a:lnTo>
                <a:lnTo>
                  <a:pt x="37" y="21"/>
                </a:lnTo>
                <a:lnTo>
                  <a:pt x="36" y="19"/>
                </a:lnTo>
                <a:lnTo>
                  <a:pt x="36" y="18"/>
                </a:lnTo>
                <a:lnTo>
                  <a:pt x="35" y="17"/>
                </a:lnTo>
                <a:lnTo>
                  <a:pt x="33" y="16"/>
                </a:lnTo>
                <a:lnTo>
                  <a:pt x="32" y="15"/>
                </a:lnTo>
                <a:lnTo>
                  <a:pt x="30" y="15"/>
                </a:lnTo>
                <a:lnTo>
                  <a:pt x="29" y="14"/>
                </a:lnTo>
                <a:lnTo>
                  <a:pt x="2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04" name="Freeform 300"/>
          <p:cNvSpPr>
            <a:spLocks/>
          </p:cNvSpPr>
          <p:nvPr/>
        </p:nvSpPr>
        <p:spPr bwMode="auto">
          <a:xfrm>
            <a:off x="2195513" y="4202113"/>
            <a:ext cx="74612" cy="104775"/>
          </a:xfrm>
          <a:custGeom>
            <a:avLst/>
            <a:gdLst>
              <a:gd name="T0" fmla="*/ 33 w 47"/>
              <a:gd name="T1" fmla="*/ 66 h 66"/>
              <a:gd name="T2" fmla="*/ 33 w 47"/>
              <a:gd name="T3" fmla="*/ 26 h 66"/>
              <a:gd name="T4" fmla="*/ 33 w 47"/>
              <a:gd name="T5" fmla="*/ 24 h 66"/>
              <a:gd name="T6" fmla="*/ 33 w 47"/>
              <a:gd name="T7" fmla="*/ 22 h 66"/>
              <a:gd name="T8" fmla="*/ 32 w 47"/>
              <a:gd name="T9" fmla="*/ 20 h 66"/>
              <a:gd name="T10" fmla="*/ 31 w 47"/>
              <a:gd name="T11" fmla="*/ 18 h 66"/>
              <a:gd name="T12" fmla="*/ 30 w 47"/>
              <a:gd name="T13" fmla="*/ 16 h 66"/>
              <a:gd name="T14" fmla="*/ 28 w 47"/>
              <a:gd name="T15" fmla="*/ 15 h 66"/>
              <a:gd name="T16" fmla="*/ 26 w 47"/>
              <a:gd name="T17" fmla="*/ 14 h 66"/>
              <a:gd name="T18" fmla="*/ 23 w 47"/>
              <a:gd name="T19" fmla="*/ 14 h 66"/>
              <a:gd name="T20" fmla="*/ 21 w 47"/>
              <a:gd name="T21" fmla="*/ 15 h 66"/>
              <a:gd name="T22" fmla="*/ 19 w 47"/>
              <a:gd name="T23" fmla="*/ 16 h 66"/>
              <a:gd name="T24" fmla="*/ 17 w 47"/>
              <a:gd name="T25" fmla="*/ 17 h 66"/>
              <a:gd name="T26" fmla="*/ 16 w 47"/>
              <a:gd name="T27" fmla="*/ 19 h 66"/>
              <a:gd name="T28" fmla="*/ 15 w 47"/>
              <a:gd name="T29" fmla="*/ 21 h 66"/>
              <a:gd name="T30" fmla="*/ 14 w 47"/>
              <a:gd name="T31" fmla="*/ 24 h 66"/>
              <a:gd name="T32" fmla="*/ 13 w 47"/>
              <a:gd name="T33" fmla="*/ 27 h 66"/>
              <a:gd name="T34" fmla="*/ 13 w 47"/>
              <a:gd name="T35" fmla="*/ 66 h 66"/>
              <a:gd name="T36" fmla="*/ 0 w 47"/>
              <a:gd name="T37" fmla="*/ 2 h 66"/>
              <a:gd name="T38" fmla="*/ 13 w 47"/>
              <a:gd name="T39" fmla="*/ 11 h 66"/>
              <a:gd name="T40" fmla="*/ 13 w 47"/>
              <a:gd name="T41" fmla="*/ 10 h 66"/>
              <a:gd name="T42" fmla="*/ 14 w 47"/>
              <a:gd name="T43" fmla="*/ 9 h 66"/>
              <a:gd name="T44" fmla="*/ 15 w 47"/>
              <a:gd name="T45" fmla="*/ 7 h 66"/>
              <a:gd name="T46" fmla="*/ 17 w 47"/>
              <a:gd name="T47" fmla="*/ 5 h 66"/>
              <a:gd name="T48" fmla="*/ 19 w 47"/>
              <a:gd name="T49" fmla="*/ 3 h 66"/>
              <a:gd name="T50" fmla="*/ 21 w 47"/>
              <a:gd name="T51" fmla="*/ 2 h 66"/>
              <a:gd name="T52" fmla="*/ 24 w 47"/>
              <a:gd name="T53" fmla="*/ 1 h 66"/>
              <a:gd name="T54" fmla="*/ 27 w 47"/>
              <a:gd name="T55" fmla="*/ 0 h 66"/>
              <a:gd name="T56" fmla="*/ 31 w 47"/>
              <a:gd name="T57" fmla="*/ 0 h 66"/>
              <a:gd name="T58" fmla="*/ 34 w 47"/>
              <a:gd name="T59" fmla="*/ 1 h 66"/>
              <a:gd name="T60" fmla="*/ 37 w 47"/>
              <a:gd name="T61" fmla="*/ 2 h 66"/>
              <a:gd name="T62" fmla="*/ 40 w 47"/>
              <a:gd name="T63" fmla="*/ 4 h 66"/>
              <a:gd name="T64" fmla="*/ 43 w 47"/>
              <a:gd name="T65" fmla="*/ 7 h 66"/>
              <a:gd name="T66" fmla="*/ 45 w 47"/>
              <a:gd name="T67" fmla="*/ 10 h 66"/>
              <a:gd name="T68" fmla="*/ 46 w 47"/>
              <a:gd name="T69" fmla="*/ 14 h 66"/>
              <a:gd name="T70" fmla="*/ 47 w 47"/>
              <a:gd name="T71" fmla="*/ 19 h 66"/>
              <a:gd name="T72" fmla="*/ 47 w 47"/>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66">
                <a:moveTo>
                  <a:pt x="47" y="66"/>
                </a:moveTo>
                <a:lnTo>
                  <a:pt x="33" y="66"/>
                </a:lnTo>
                <a:lnTo>
                  <a:pt x="33" y="27"/>
                </a:lnTo>
                <a:lnTo>
                  <a:pt x="33" y="26"/>
                </a:lnTo>
                <a:lnTo>
                  <a:pt x="33" y="25"/>
                </a:lnTo>
                <a:lnTo>
                  <a:pt x="33" y="24"/>
                </a:lnTo>
                <a:lnTo>
                  <a:pt x="33" y="23"/>
                </a:lnTo>
                <a:lnTo>
                  <a:pt x="33" y="22"/>
                </a:lnTo>
                <a:lnTo>
                  <a:pt x="32" y="21"/>
                </a:lnTo>
                <a:lnTo>
                  <a:pt x="32" y="20"/>
                </a:lnTo>
                <a:lnTo>
                  <a:pt x="32" y="19"/>
                </a:lnTo>
                <a:lnTo>
                  <a:pt x="31" y="18"/>
                </a:lnTo>
                <a:lnTo>
                  <a:pt x="31" y="17"/>
                </a:lnTo>
                <a:lnTo>
                  <a:pt x="30" y="16"/>
                </a:lnTo>
                <a:lnTo>
                  <a:pt x="29" y="15"/>
                </a:lnTo>
                <a:lnTo>
                  <a:pt x="28" y="15"/>
                </a:lnTo>
                <a:lnTo>
                  <a:pt x="27" y="15"/>
                </a:lnTo>
                <a:lnTo>
                  <a:pt x="26" y="14"/>
                </a:lnTo>
                <a:lnTo>
                  <a:pt x="24" y="14"/>
                </a:lnTo>
                <a:lnTo>
                  <a:pt x="23" y="14"/>
                </a:lnTo>
                <a:lnTo>
                  <a:pt x="22" y="14"/>
                </a:lnTo>
                <a:lnTo>
                  <a:pt x="21" y="15"/>
                </a:lnTo>
                <a:lnTo>
                  <a:pt x="20" y="15"/>
                </a:lnTo>
                <a:lnTo>
                  <a:pt x="19" y="16"/>
                </a:lnTo>
                <a:lnTo>
                  <a:pt x="18" y="16"/>
                </a:lnTo>
                <a:lnTo>
                  <a:pt x="17" y="17"/>
                </a:lnTo>
                <a:lnTo>
                  <a:pt x="16" y="18"/>
                </a:lnTo>
                <a:lnTo>
                  <a:pt x="16" y="19"/>
                </a:lnTo>
                <a:lnTo>
                  <a:pt x="15" y="20"/>
                </a:lnTo>
                <a:lnTo>
                  <a:pt x="15" y="21"/>
                </a:lnTo>
                <a:lnTo>
                  <a:pt x="14" y="23"/>
                </a:lnTo>
                <a:lnTo>
                  <a:pt x="14" y="24"/>
                </a:lnTo>
                <a:lnTo>
                  <a:pt x="14" y="26"/>
                </a:lnTo>
                <a:lnTo>
                  <a:pt x="13" y="27"/>
                </a:lnTo>
                <a:lnTo>
                  <a:pt x="13" y="29"/>
                </a:lnTo>
                <a:lnTo>
                  <a:pt x="13" y="66"/>
                </a:lnTo>
                <a:lnTo>
                  <a:pt x="0" y="66"/>
                </a:lnTo>
                <a:lnTo>
                  <a:pt x="0" y="2"/>
                </a:lnTo>
                <a:lnTo>
                  <a:pt x="13" y="2"/>
                </a:lnTo>
                <a:lnTo>
                  <a:pt x="13" y="11"/>
                </a:lnTo>
                <a:lnTo>
                  <a:pt x="13" y="11"/>
                </a:lnTo>
                <a:lnTo>
                  <a:pt x="13" y="10"/>
                </a:lnTo>
                <a:lnTo>
                  <a:pt x="14" y="9"/>
                </a:lnTo>
                <a:lnTo>
                  <a:pt x="14" y="9"/>
                </a:lnTo>
                <a:lnTo>
                  <a:pt x="15" y="8"/>
                </a:lnTo>
                <a:lnTo>
                  <a:pt x="15" y="7"/>
                </a:lnTo>
                <a:lnTo>
                  <a:pt x="16" y="6"/>
                </a:lnTo>
                <a:lnTo>
                  <a:pt x="17" y="5"/>
                </a:lnTo>
                <a:lnTo>
                  <a:pt x="18" y="4"/>
                </a:lnTo>
                <a:lnTo>
                  <a:pt x="19" y="3"/>
                </a:lnTo>
                <a:lnTo>
                  <a:pt x="20" y="3"/>
                </a:lnTo>
                <a:lnTo>
                  <a:pt x="21" y="2"/>
                </a:lnTo>
                <a:lnTo>
                  <a:pt x="22" y="1"/>
                </a:lnTo>
                <a:lnTo>
                  <a:pt x="24" y="1"/>
                </a:lnTo>
                <a:lnTo>
                  <a:pt x="25" y="0"/>
                </a:lnTo>
                <a:lnTo>
                  <a:pt x="27" y="0"/>
                </a:lnTo>
                <a:lnTo>
                  <a:pt x="29" y="0"/>
                </a:lnTo>
                <a:lnTo>
                  <a:pt x="31" y="0"/>
                </a:lnTo>
                <a:lnTo>
                  <a:pt x="32" y="0"/>
                </a:lnTo>
                <a:lnTo>
                  <a:pt x="34" y="1"/>
                </a:lnTo>
                <a:lnTo>
                  <a:pt x="36" y="1"/>
                </a:lnTo>
                <a:lnTo>
                  <a:pt x="37" y="2"/>
                </a:lnTo>
                <a:lnTo>
                  <a:pt x="39" y="3"/>
                </a:lnTo>
                <a:lnTo>
                  <a:pt x="40" y="4"/>
                </a:lnTo>
                <a:lnTo>
                  <a:pt x="42" y="5"/>
                </a:lnTo>
                <a:lnTo>
                  <a:pt x="43" y="7"/>
                </a:lnTo>
                <a:lnTo>
                  <a:pt x="44" y="8"/>
                </a:lnTo>
                <a:lnTo>
                  <a:pt x="45" y="10"/>
                </a:lnTo>
                <a:lnTo>
                  <a:pt x="45" y="12"/>
                </a:lnTo>
                <a:lnTo>
                  <a:pt x="46" y="14"/>
                </a:lnTo>
                <a:lnTo>
                  <a:pt x="47" y="16"/>
                </a:lnTo>
                <a:lnTo>
                  <a:pt x="47" y="19"/>
                </a:lnTo>
                <a:lnTo>
                  <a:pt x="47" y="21"/>
                </a:lnTo>
                <a:lnTo>
                  <a:pt x="4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05" name="Freeform 301"/>
          <p:cNvSpPr>
            <a:spLocks/>
          </p:cNvSpPr>
          <p:nvPr/>
        </p:nvSpPr>
        <p:spPr bwMode="auto">
          <a:xfrm>
            <a:off x="2290763" y="4202113"/>
            <a:ext cx="119062" cy="104775"/>
          </a:xfrm>
          <a:custGeom>
            <a:avLst/>
            <a:gdLst>
              <a:gd name="T0" fmla="*/ 61 w 75"/>
              <a:gd name="T1" fmla="*/ 27 h 66"/>
              <a:gd name="T2" fmla="*/ 61 w 75"/>
              <a:gd name="T3" fmla="*/ 22 h 66"/>
              <a:gd name="T4" fmla="*/ 60 w 75"/>
              <a:gd name="T5" fmla="*/ 19 h 66"/>
              <a:gd name="T6" fmla="*/ 58 w 75"/>
              <a:gd name="T7" fmla="*/ 16 h 66"/>
              <a:gd name="T8" fmla="*/ 56 w 75"/>
              <a:gd name="T9" fmla="*/ 15 h 66"/>
              <a:gd name="T10" fmla="*/ 54 w 75"/>
              <a:gd name="T11" fmla="*/ 14 h 66"/>
              <a:gd name="T12" fmla="*/ 51 w 75"/>
              <a:gd name="T13" fmla="*/ 14 h 66"/>
              <a:gd name="T14" fmla="*/ 48 w 75"/>
              <a:gd name="T15" fmla="*/ 16 h 66"/>
              <a:gd name="T16" fmla="*/ 46 w 75"/>
              <a:gd name="T17" fmla="*/ 18 h 66"/>
              <a:gd name="T18" fmla="*/ 45 w 75"/>
              <a:gd name="T19" fmla="*/ 21 h 66"/>
              <a:gd name="T20" fmla="*/ 44 w 75"/>
              <a:gd name="T21" fmla="*/ 25 h 66"/>
              <a:gd name="T22" fmla="*/ 44 w 75"/>
              <a:gd name="T23" fmla="*/ 66 h 66"/>
              <a:gd name="T24" fmla="*/ 30 w 75"/>
              <a:gd name="T25" fmla="*/ 26 h 66"/>
              <a:gd name="T26" fmla="*/ 30 w 75"/>
              <a:gd name="T27" fmla="*/ 23 h 66"/>
              <a:gd name="T28" fmla="*/ 30 w 75"/>
              <a:gd name="T29" fmla="*/ 20 h 66"/>
              <a:gd name="T30" fmla="*/ 28 w 75"/>
              <a:gd name="T31" fmla="*/ 17 h 66"/>
              <a:gd name="T32" fmla="*/ 26 w 75"/>
              <a:gd name="T33" fmla="*/ 15 h 66"/>
              <a:gd name="T34" fmla="*/ 22 w 75"/>
              <a:gd name="T35" fmla="*/ 14 h 66"/>
              <a:gd name="T36" fmla="*/ 19 w 75"/>
              <a:gd name="T37" fmla="*/ 15 h 66"/>
              <a:gd name="T38" fmla="*/ 17 w 75"/>
              <a:gd name="T39" fmla="*/ 16 h 66"/>
              <a:gd name="T40" fmla="*/ 15 w 75"/>
              <a:gd name="T41" fmla="*/ 19 h 66"/>
              <a:gd name="T42" fmla="*/ 14 w 75"/>
              <a:gd name="T43" fmla="*/ 22 h 66"/>
              <a:gd name="T44" fmla="*/ 14 w 75"/>
              <a:gd name="T45" fmla="*/ 25 h 66"/>
              <a:gd name="T46" fmla="*/ 0 w 75"/>
              <a:gd name="T47" fmla="*/ 66 h 66"/>
              <a:gd name="T48" fmla="*/ 13 w 75"/>
              <a:gd name="T49" fmla="*/ 11 h 66"/>
              <a:gd name="T50" fmla="*/ 14 w 75"/>
              <a:gd name="T51" fmla="*/ 9 h 66"/>
              <a:gd name="T52" fmla="*/ 16 w 75"/>
              <a:gd name="T53" fmla="*/ 7 h 66"/>
              <a:gd name="T54" fmla="*/ 18 w 75"/>
              <a:gd name="T55" fmla="*/ 4 h 66"/>
              <a:gd name="T56" fmla="*/ 21 w 75"/>
              <a:gd name="T57" fmla="*/ 2 h 66"/>
              <a:gd name="T58" fmla="*/ 25 w 75"/>
              <a:gd name="T59" fmla="*/ 0 h 66"/>
              <a:gd name="T60" fmla="*/ 29 w 75"/>
              <a:gd name="T61" fmla="*/ 0 h 66"/>
              <a:gd name="T62" fmla="*/ 33 w 75"/>
              <a:gd name="T63" fmla="*/ 1 h 66"/>
              <a:gd name="T64" fmla="*/ 36 w 75"/>
              <a:gd name="T65" fmla="*/ 2 h 66"/>
              <a:gd name="T66" fmla="*/ 38 w 75"/>
              <a:gd name="T67" fmla="*/ 4 h 66"/>
              <a:gd name="T68" fmla="*/ 41 w 75"/>
              <a:gd name="T69" fmla="*/ 7 h 66"/>
              <a:gd name="T70" fmla="*/ 43 w 75"/>
              <a:gd name="T71" fmla="*/ 10 h 66"/>
              <a:gd name="T72" fmla="*/ 44 w 75"/>
              <a:gd name="T73" fmla="*/ 8 h 66"/>
              <a:gd name="T74" fmla="*/ 45 w 75"/>
              <a:gd name="T75" fmla="*/ 6 h 66"/>
              <a:gd name="T76" fmla="*/ 48 w 75"/>
              <a:gd name="T77" fmla="*/ 3 h 66"/>
              <a:gd name="T78" fmla="*/ 51 w 75"/>
              <a:gd name="T79" fmla="*/ 1 h 66"/>
              <a:gd name="T80" fmla="*/ 55 w 75"/>
              <a:gd name="T81" fmla="*/ 0 h 66"/>
              <a:gd name="T82" fmla="*/ 60 w 75"/>
              <a:gd name="T83" fmla="*/ 0 h 66"/>
              <a:gd name="T84" fmla="*/ 65 w 75"/>
              <a:gd name="T85" fmla="*/ 2 h 66"/>
              <a:gd name="T86" fmla="*/ 70 w 75"/>
              <a:gd name="T87" fmla="*/ 5 h 66"/>
              <a:gd name="T88" fmla="*/ 73 w 75"/>
              <a:gd name="T89" fmla="*/ 10 h 66"/>
              <a:gd name="T90" fmla="*/ 75 w 75"/>
              <a:gd name="T91" fmla="*/ 16 h 66"/>
              <a:gd name="T92" fmla="*/ 75 w 75"/>
              <a:gd name="T9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66">
                <a:moveTo>
                  <a:pt x="75" y="66"/>
                </a:moveTo>
                <a:lnTo>
                  <a:pt x="61" y="66"/>
                </a:lnTo>
                <a:lnTo>
                  <a:pt x="61" y="27"/>
                </a:lnTo>
                <a:lnTo>
                  <a:pt x="61" y="25"/>
                </a:lnTo>
                <a:lnTo>
                  <a:pt x="61" y="24"/>
                </a:lnTo>
                <a:lnTo>
                  <a:pt x="61" y="22"/>
                </a:lnTo>
                <a:lnTo>
                  <a:pt x="60" y="21"/>
                </a:lnTo>
                <a:lnTo>
                  <a:pt x="60" y="20"/>
                </a:lnTo>
                <a:lnTo>
                  <a:pt x="60" y="19"/>
                </a:lnTo>
                <a:lnTo>
                  <a:pt x="59" y="18"/>
                </a:lnTo>
                <a:lnTo>
                  <a:pt x="59" y="17"/>
                </a:lnTo>
                <a:lnTo>
                  <a:pt x="58" y="16"/>
                </a:lnTo>
                <a:lnTo>
                  <a:pt x="58" y="16"/>
                </a:lnTo>
                <a:lnTo>
                  <a:pt x="57" y="15"/>
                </a:lnTo>
                <a:lnTo>
                  <a:pt x="56" y="15"/>
                </a:lnTo>
                <a:lnTo>
                  <a:pt x="56" y="15"/>
                </a:lnTo>
                <a:lnTo>
                  <a:pt x="55" y="14"/>
                </a:lnTo>
                <a:lnTo>
                  <a:pt x="54" y="14"/>
                </a:lnTo>
                <a:lnTo>
                  <a:pt x="54" y="14"/>
                </a:lnTo>
                <a:lnTo>
                  <a:pt x="52" y="14"/>
                </a:lnTo>
                <a:lnTo>
                  <a:pt x="51" y="14"/>
                </a:lnTo>
                <a:lnTo>
                  <a:pt x="50" y="15"/>
                </a:lnTo>
                <a:lnTo>
                  <a:pt x="49" y="15"/>
                </a:lnTo>
                <a:lnTo>
                  <a:pt x="48" y="16"/>
                </a:lnTo>
                <a:lnTo>
                  <a:pt x="48" y="16"/>
                </a:lnTo>
                <a:lnTo>
                  <a:pt x="47" y="17"/>
                </a:lnTo>
                <a:lnTo>
                  <a:pt x="46" y="18"/>
                </a:lnTo>
                <a:lnTo>
                  <a:pt x="46" y="19"/>
                </a:lnTo>
                <a:lnTo>
                  <a:pt x="45" y="20"/>
                </a:lnTo>
                <a:lnTo>
                  <a:pt x="45" y="21"/>
                </a:lnTo>
                <a:lnTo>
                  <a:pt x="45" y="22"/>
                </a:lnTo>
                <a:lnTo>
                  <a:pt x="44" y="23"/>
                </a:lnTo>
                <a:lnTo>
                  <a:pt x="44" y="25"/>
                </a:lnTo>
                <a:lnTo>
                  <a:pt x="44" y="26"/>
                </a:lnTo>
                <a:lnTo>
                  <a:pt x="44" y="27"/>
                </a:lnTo>
                <a:lnTo>
                  <a:pt x="44" y="66"/>
                </a:lnTo>
                <a:lnTo>
                  <a:pt x="30" y="66"/>
                </a:lnTo>
                <a:lnTo>
                  <a:pt x="30" y="27"/>
                </a:lnTo>
                <a:lnTo>
                  <a:pt x="30" y="26"/>
                </a:lnTo>
                <a:lnTo>
                  <a:pt x="30" y="25"/>
                </a:lnTo>
                <a:lnTo>
                  <a:pt x="30" y="24"/>
                </a:lnTo>
                <a:lnTo>
                  <a:pt x="30" y="23"/>
                </a:lnTo>
                <a:lnTo>
                  <a:pt x="30" y="22"/>
                </a:lnTo>
                <a:lnTo>
                  <a:pt x="30" y="21"/>
                </a:lnTo>
                <a:lnTo>
                  <a:pt x="30" y="20"/>
                </a:lnTo>
                <a:lnTo>
                  <a:pt x="29" y="19"/>
                </a:lnTo>
                <a:lnTo>
                  <a:pt x="29" y="18"/>
                </a:lnTo>
                <a:lnTo>
                  <a:pt x="28" y="17"/>
                </a:lnTo>
                <a:lnTo>
                  <a:pt x="28" y="16"/>
                </a:lnTo>
                <a:lnTo>
                  <a:pt x="27" y="15"/>
                </a:lnTo>
                <a:lnTo>
                  <a:pt x="26" y="15"/>
                </a:lnTo>
                <a:lnTo>
                  <a:pt x="25" y="15"/>
                </a:lnTo>
                <a:lnTo>
                  <a:pt x="24" y="14"/>
                </a:lnTo>
                <a:lnTo>
                  <a:pt x="22" y="14"/>
                </a:lnTo>
                <a:lnTo>
                  <a:pt x="21" y="14"/>
                </a:lnTo>
                <a:lnTo>
                  <a:pt x="20" y="14"/>
                </a:lnTo>
                <a:lnTo>
                  <a:pt x="19" y="15"/>
                </a:lnTo>
                <a:lnTo>
                  <a:pt x="18" y="15"/>
                </a:lnTo>
                <a:lnTo>
                  <a:pt x="17" y="16"/>
                </a:lnTo>
                <a:lnTo>
                  <a:pt x="17" y="16"/>
                </a:lnTo>
                <a:lnTo>
                  <a:pt x="16" y="17"/>
                </a:lnTo>
                <a:lnTo>
                  <a:pt x="15" y="18"/>
                </a:lnTo>
                <a:lnTo>
                  <a:pt x="15" y="19"/>
                </a:lnTo>
                <a:lnTo>
                  <a:pt x="14" y="20"/>
                </a:lnTo>
                <a:lnTo>
                  <a:pt x="14" y="21"/>
                </a:lnTo>
                <a:lnTo>
                  <a:pt x="14" y="22"/>
                </a:lnTo>
                <a:lnTo>
                  <a:pt x="14" y="23"/>
                </a:lnTo>
                <a:lnTo>
                  <a:pt x="14" y="24"/>
                </a:lnTo>
                <a:lnTo>
                  <a:pt x="14" y="25"/>
                </a:lnTo>
                <a:lnTo>
                  <a:pt x="14" y="27"/>
                </a:lnTo>
                <a:lnTo>
                  <a:pt x="14" y="66"/>
                </a:lnTo>
                <a:lnTo>
                  <a:pt x="0" y="66"/>
                </a:lnTo>
                <a:lnTo>
                  <a:pt x="0" y="2"/>
                </a:lnTo>
                <a:lnTo>
                  <a:pt x="13" y="2"/>
                </a:lnTo>
                <a:lnTo>
                  <a:pt x="13" y="11"/>
                </a:lnTo>
                <a:lnTo>
                  <a:pt x="13" y="11"/>
                </a:lnTo>
                <a:lnTo>
                  <a:pt x="13" y="10"/>
                </a:lnTo>
                <a:lnTo>
                  <a:pt x="14" y="9"/>
                </a:lnTo>
                <a:lnTo>
                  <a:pt x="14" y="8"/>
                </a:lnTo>
                <a:lnTo>
                  <a:pt x="15" y="7"/>
                </a:lnTo>
                <a:lnTo>
                  <a:pt x="16" y="7"/>
                </a:lnTo>
                <a:lnTo>
                  <a:pt x="16" y="6"/>
                </a:lnTo>
                <a:lnTo>
                  <a:pt x="17" y="5"/>
                </a:lnTo>
                <a:lnTo>
                  <a:pt x="18" y="4"/>
                </a:lnTo>
                <a:lnTo>
                  <a:pt x="19" y="3"/>
                </a:lnTo>
                <a:lnTo>
                  <a:pt x="20" y="2"/>
                </a:lnTo>
                <a:lnTo>
                  <a:pt x="21" y="2"/>
                </a:lnTo>
                <a:lnTo>
                  <a:pt x="22" y="1"/>
                </a:lnTo>
                <a:lnTo>
                  <a:pt x="23" y="1"/>
                </a:lnTo>
                <a:lnTo>
                  <a:pt x="25" y="0"/>
                </a:lnTo>
                <a:lnTo>
                  <a:pt x="26" y="0"/>
                </a:lnTo>
                <a:lnTo>
                  <a:pt x="28" y="0"/>
                </a:lnTo>
                <a:lnTo>
                  <a:pt x="29" y="0"/>
                </a:lnTo>
                <a:lnTo>
                  <a:pt x="31" y="0"/>
                </a:lnTo>
                <a:lnTo>
                  <a:pt x="32" y="0"/>
                </a:lnTo>
                <a:lnTo>
                  <a:pt x="33" y="1"/>
                </a:lnTo>
                <a:lnTo>
                  <a:pt x="34" y="1"/>
                </a:lnTo>
                <a:lnTo>
                  <a:pt x="35" y="1"/>
                </a:lnTo>
                <a:lnTo>
                  <a:pt x="36" y="2"/>
                </a:lnTo>
                <a:lnTo>
                  <a:pt x="37" y="3"/>
                </a:lnTo>
                <a:lnTo>
                  <a:pt x="38" y="3"/>
                </a:lnTo>
                <a:lnTo>
                  <a:pt x="38" y="4"/>
                </a:lnTo>
                <a:lnTo>
                  <a:pt x="39" y="5"/>
                </a:lnTo>
                <a:lnTo>
                  <a:pt x="40" y="6"/>
                </a:lnTo>
                <a:lnTo>
                  <a:pt x="41" y="7"/>
                </a:lnTo>
                <a:lnTo>
                  <a:pt x="41" y="8"/>
                </a:lnTo>
                <a:lnTo>
                  <a:pt x="42" y="9"/>
                </a:lnTo>
                <a:lnTo>
                  <a:pt x="43" y="10"/>
                </a:lnTo>
                <a:lnTo>
                  <a:pt x="43" y="9"/>
                </a:lnTo>
                <a:lnTo>
                  <a:pt x="43" y="9"/>
                </a:lnTo>
                <a:lnTo>
                  <a:pt x="44" y="8"/>
                </a:lnTo>
                <a:lnTo>
                  <a:pt x="44" y="7"/>
                </a:lnTo>
                <a:lnTo>
                  <a:pt x="45" y="6"/>
                </a:lnTo>
                <a:lnTo>
                  <a:pt x="45" y="6"/>
                </a:lnTo>
                <a:lnTo>
                  <a:pt x="46" y="5"/>
                </a:lnTo>
                <a:lnTo>
                  <a:pt x="47" y="4"/>
                </a:lnTo>
                <a:lnTo>
                  <a:pt x="48" y="3"/>
                </a:lnTo>
                <a:lnTo>
                  <a:pt x="49" y="2"/>
                </a:lnTo>
                <a:lnTo>
                  <a:pt x="50" y="2"/>
                </a:lnTo>
                <a:lnTo>
                  <a:pt x="51" y="1"/>
                </a:lnTo>
                <a:lnTo>
                  <a:pt x="52" y="1"/>
                </a:lnTo>
                <a:lnTo>
                  <a:pt x="54" y="0"/>
                </a:lnTo>
                <a:lnTo>
                  <a:pt x="55" y="0"/>
                </a:lnTo>
                <a:lnTo>
                  <a:pt x="57" y="0"/>
                </a:lnTo>
                <a:lnTo>
                  <a:pt x="58" y="0"/>
                </a:lnTo>
                <a:lnTo>
                  <a:pt x="60" y="0"/>
                </a:lnTo>
                <a:lnTo>
                  <a:pt x="62" y="1"/>
                </a:lnTo>
                <a:lnTo>
                  <a:pt x="64" y="1"/>
                </a:lnTo>
                <a:lnTo>
                  <a:pt x="65" y="2"/>
                </a:lnTo>
                <a:lnTo>
                  <a:pt x="67" y="3"/>
                </a:lnTo>
                <a:lnTo>
                  <a:pt x="68" y="4"/>
                </a:lnTo>
                <a:lnTo>
                  <a:pt x="70" y="5"/>
                </a:lnTo>
                <a:lnTo>
                  <a:pt x="71" y="7"/>
                </a:lnTo>
                <a:lnTo>
                  <a:pt x="72" y="8"/>
                </a:lnTo>
                <a:lnTo>
                  <a:pt x="73" y="10"/>
                </a:lnTo>
                <a:lnTo>
                  <a:pt x="73" y="12"/>
                </a:lnTo>
                <a:lnTo>
                  <a:pt x="74" y="14"/>
                </a:lnTo>
                <a:lnTo>
                  <a:pt x="75" y="16"/>
                </a:lnTo>
                <a:lnTo>
                  <a:pt x="75" y="19"/>
                </a:lnTo>
                <a:lnTo>
                  <a:pt x="75" y="21"/>
                </a:lnTo>
                <a:lnTo>
                  <a:pt x="75"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06" name="Freeform 302"/>
          <p:cNvSpPr>
            <a:spLocks noEditPoints="1"/>
          </p:cNvSpPr>
          <p:nvPr/>
        </p:nvSpPr>
        <p:spPr bwMode="auto">
          <a:xfrm>
            <a:off x="2424113" y="4202113"/>
            <a:ext cx="77787" cy="107950"/>
          </a:xfrm>
          <a:custGeom>
            <a:avLst/>
            <a:gdLst>
              <a:gd name="T0" fmla="*/ 47 w 49"/>
              <a:gd name="T1" fmla="*/ 52 h 68"/>
              <a:gd name="T2" fmla="*/ 43 w 49"/>
              <a:gd name="T3" fmla="*/ 59 h 68"/>
              <a:gd name="T4" fmla="*/ 39 w 49"/>
              <a:gd name="T5" fmla="*/ 63 h 68"/>
              <a:gd name="T6" fmla="*/ 34 w 49"/>
              <a:gd name="T7" fmla="*/ 66 h 68"/>
              <a:gd name="T8" fmla="*/ 29 w 49"/>
              <a:gd name="T9" fmla="*/ 67 h 68"/>
              <a:gd name="T10" fmla="*/ 23 w 49"/>
              <a:gd name="T11" fmla="*/ 67 h 68"/>
              <a:gd name="T12" fmla="*/ 15 w 49"/>
              <a:gd name="T13" fmla="*/ 66 h 68"/>
              <a:gd name="T14" fmla="*/ 9 w 49"/>
              <a:gd name="T15" fmla="*/ 62 h 68"/>
              <a:gd name="T16" fmla="*/ 4 w 49"/>
              <a:gd name="T17" fmla="*/ 55 h 68"/>
              <a:gd name="T18" fmla="*/ 1 w 49"/>
              <a:gd name="T19" fmla="*/ 45 h 68"/>
              <a:gd name="T20" fmla="*/ 0 w 49"/>
              <a:gd name="T21" fmla="*/ 33 h 68"/>
              <a:gd name="T22" fmla="*/ 0 w 49"/>
              <a:gd name="T23" fmla="*/ 27 h 68"/>
              <a:gd name="T24" fmla="*/ 1 w 49"/>
              <a:gd name="T25" fmla="*/ 19 h 68"/>
              <a:gd name="T26" fmla="*/ 5 w 49"/>
              <a:gd name="T27" fmla="*/ 11 h 68"/>
              <a:gd name="T28" fmla="*/ 11 w 49"/>
              <a:gd name="T29" fmla="*/ 4 h 68"/>
              <a:gd name="T30" fmla="*/ 20 w 49"/>
              <a:gd name="T31" fmla="*/ 0 h 68"/>
              <a:gd name="T32" fmla="*/ 29 w 49"/>
              <a:gd name="T33" fmla="*/ 0 h 68"/>
              <a:gd name="T34" fmla="*/ 35 w 49"/>
              <a:gd name="T35" fmla="*/ 2 h 68"/>
              <a:gd name="T36" fmla="*/ 41 w 49"/>
              <a:gd name="T37" fmla="*/ 7 h 68"/>
              <a:gd name="T38" fmla="*/ 46 w 49"/>
              <a:gd name="T39" fmla="*/ 14 h 68"/>
              <a:gd name="T40" fmla="*/ 48 w 49"/>
              <a:gd name="T41" fmla="*/ 25 h 68"/>
              <a:gd name="T42" fmla="*/ 49 w 49"/>
              <a:gd name="T43" fmla="*/ 38 h 68"/>
              <a:gd name="T44" fmla="*/ 13 w 49"/>
              <a:gd name="T45" fmla="*/ 40 h 68"/>
              <a:gd name="T46" fmla="*/ 14 w 49"/>
              <a:gd name="T47" fmla="*/ 44 h 68"/>
              <a:gd name="T48" fmla="*/ 15 w 49"/>
              <a:gd name="T49" fmla="*/ 48 h 68"/>
              <a:gd name="T50" fmla="*/ 18 w 49"/>
              <a:gd name="T51" fmla="*/ 51 h 68"/>
              <a:gd name="T52" fmla="*/ 22 w 49"/>
              <a:gd name="T53" fmla="*/ 53 h 68"/>
              <a:gd name="T54" fmla="*/ 26 w 49"/>
              <a:gd name="T55" fmla="*/ 54 h 68"/>
              <a:gd name="T56" fmla="*/ 28 w 49"/>
              <a:gd name="T57" fmla="*/ 54 h 68"/>
              <a:gd name="T58" fmla="*/ 30 w 49"/>
              <a:gd name="T59" fmla="*/ 53 h 68"/>
              <a:gd name="T60" fmla="*/ 32 w 49"/>
              <a:gd name="T61" fmla="*/ 51 h 68"/>
              <a:gd name="T62" fmla="*/ 34 w 49"/>
              <a:gd name="T63" fmla="*/ 49 h 68"/>
              <a:gd name="T64" fmla="*/ 34 w 49"/>
              <a:gd name="T65" fmla="*/ 47 h 68"/>
              <a:gd name="T66" fmla="*/ 35 w 49"/>
              <a:gd name="T67" fmla="*/ 25 h 68"/>
              <a:gd name="T68" fmla="*/ 34 w 49"/>
              <a:gd name="T69" fmla="*/ 21 h 68"/>
              <a:gd name="T70" fmla="*/ 32 w 49"/>
              <a:gd name="T71" fmla="*/ 17 h 68"/>
              <a:gd name="T72" fmla="*/ 30 w 49"/>
              <a:gd name="T73" fmla="*/ 15 h 68"/>
              <a:gd name="T74" fmla="*/ 27 w 49"/>
              <a:gd name="T75" fmla="*/ 14 h 68"/>
              <a:gd name="T76" fmla="*/ 24 w 49"/>
              <a:gd name="T77" fmla="*/ 14 h 68"/>
              <a:gd name="T78" fmla="*/ 21 w 49"/>
              <a:gd name="T79" fmla="*/ 14 h 68"/>
              <a:gd name="T80" fmla="*/ 18 w 49"/>
              <a:gd name="T81" fmla="*/ 16 h 68"/>
              <a:gd name="T82" fmla="*/ 16 w 49"/>
              <a:gd name="T83" fmla="*/ 18 h 68"/>
              <a:gd name="T84" fmla="*/ 15 w 49"/>
              <a:gd name="T85" fmla="*/ 22 h 68"/>
              <a:gd name="T86" fmla="*/ 14 w 49"/>
              <a:gd name="T8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68">
                <a:moveTo>
                  <a:pt x="49" y="47"/>
                </a:moveTo>
                <a:lnTo>
                  <a:pt x="48" y="50"/>
                </a:lnTo>
                <a:lnTo>
                  <a:pt x="47" y="52"/>
                </a:lnTo>
                <a:lnTo>
                  <a:pt x="46" y="55"/>
                </a:lnTo>
                <a:lnTo>
                  <a:pt x="45" y="57"/>
                </a:lnTo>
                <a:lnTo>
                  <a:pt x="43" y="59"/>
                </a:lnTo>
                <a:lnTo>
                  <a:pt x="42" y="60"/>
                </a:lnTo>
                <a:lnTo>
                  <a:pt x="41" y="62"/>
                </a:lnTo>
                <a:lnTo>
                  <a:pt x="39" y="63"/>
                </a:lnTo>
                <a:lnTo>
                  <a:pt x="37" y="64"/>
                </a:lnTo>
                <a:lnTo>
                  <a:pt x="36" y="65"/>
                </a:lnTo>
                <a:lnTo>
                  <a:pt x="34" y="66"/>
                </a:lnTo>
                <a:lnTo>
                  <a:pt x="32" y="66"/>
                </a:lnTo>
                <a:lnTo>
                  <a:pt x="31" y="67"/>
                </a:lnTo>
                <a:lnTo>
                  <a:pt x="29" y="67"/>
                </a:lnTo>
                <a:lnTo>
                  <a:pt x="27" y="67"/>
                </a:lnTo>
                <a:lnTo>
                  <a:pt x="26" y="68"/>
                </a:lnTo>
                <a:lnTo>
                  <a:pt x="23" y="67"/>
                </a:lnTo>
                <a:lnTo>
                  <a:pt x="20" y="67"/>
                </a:lnTo>
                <a:lnTo>
                  <a:pt x="18" y="66"/>
                </a:lnTo>
                <a:lnTo>
                  <a:pt x="15" y="66"/>
                </a:lnTo>
                <a:lnTo>
                  <a:pt x="13" y="65"/>
                </a:lnTo>
                <a:lnTo>
                  <a:pt x="11" y="63"/>
                </a:lnTo>
                <a:lnTo>
                  <a:pt x="9" y="62"/>
                </a:lnTo>
                <a:lnTo>
                  <a:pt x="7" y="60"/>
                </a:lnTo>
                <a:lnTo>
                  <a:pt x="5" y="58"/>
                </a:lnTo>
                <a:lnTo>
                  <a:pt x="4" y="55"/>
                </a:lnTo>
                <a:lnTo>
                  <a:pt x="3" y="52"/>
                </a:lnTo>
                <a:lnTo>
                  <a:pt x="1" y="49"/>
                </a:lnTo>
                <a:lnTo>
                  <a:pt x="1" y="45"/>
                </a:lnTo>
                <a:lnTo>
                  <a:pt x="0" y="42"/>
                </a:lnTo>
                <a:lnTo>
                  <a:pt x="0" y="37"/>
                </a:lnTo>
                <a:lnTo>
                  <a:pt x="0" y="33"/>
                </a:lnTo>
                <a:lnTo>
                  <a:pt x="0" y="31"/>
                </a:lnTo>
                <a:lnTo>
                  <a:pt x="0" y="29"/>
                </a:lnTo>
                <a:lnTo>
                  <a:pt x="0" y="27"/>
                </a:lnTo>
                <a:lnTo>
                  <a:pt x="0" y="24"/>
                </a:lnTo>
                <a:lnTo>
                  <a:pt x="1" y="21"/>
                </a:lnTo>
                <a:lnTo>
                  <a:pt x="1" y="19"/>
                </a:lnTo>
                <a:lnTo>
                  <a:pt x="2" y="16"/>
                </a:lnTo>
                <a:lnTo>
                  <a:pt x="3" y="13"/>
                </a:lnTo>
                <a:lnTo>
                  <a:pt x="5" y="11"/>
                </a:lnTo>
                <a:lnTo>
                  <a:pt x="7" y="8"/>
                </a:lnTo>
                <a:lnTo>
                  <a:pt x="9" y="6"/>
                </a:lnTo>
                <a:lnTo>
                  <a:pt x="11" y="4"/>
                </a:lnTo>
                <a:lnTo>
                  <a:pt x="14" y="2"/>
                </a:lnTo>
                <a:lnTo>
                  <a:pt x="17" y="1"/>
                </a:lnTo>
                <a:lnTo>
                  <a:pt x="20" y="0"/>
                </a:lnTo>
                <a:lnTo>
                  <a:pt x="25" y="0"/>
                </a:lnTo>
                <a:lnTo>
                  <a:pt x="27" y="0"/>
                </a:lnTo>
                <a:lnTo>
                  <a:pt x="29" y="0"/>
                </a:lnTo>
                <a:lnTo>
                  <a:pt x="31" y="1"/>
                </a:lnTo>
                <a:lnTo>
                  <a:pt x="33" y="1"/>
                </a:lnTo>
                <a:lnTo>
                  <a:pt x="35" y="2"/>
                </a:lnTo>
                <a:lnTo>
                  <a:pt x="37" y="3"/>
                </a:lnTo>
                <a:lnTo>
                  <a:pt x="39" y="5"/>
                </a:lnTo>
                <a:lnTo>
                  <a:pt x="41" y="7"/>
                </a:lnTo>
                <a:lnTo>
                  <a:pt x="42" y="9"/>
                </a:lnTo>
                <a:lnTo>
                  <a:pt x="44" y="11"/>
                </a:lnTo>
                <a:lnTo>
                  <a:pt x="46" y="14"/>
                </a:lnTo>
                <a:lnTo>
                  <a:pt x="47" y="17"/>
                </a:lnTo>
                <a:lnTo>
                  <a:pt x="48" y="21"/>
                </a:lnTo>
                <a:lnTo>
                  <a:pt x="48" y="25"/>
                </a:lnTo>
                <a:lnTo>
                  <a:pt x="49" y="30"/>
                </a:lnTo>
                <a:lnTo>
                  <a:pt x="49" y="35"/>
                </a:lnTo>
                <a:lnTo>
                  <a:pt x="49" y="38"/>
                </a:lnTo>
                <a:lnTo>
                  <a:pt x="13" y="38"/>
                </a:lnTo>
                <a:lnTo>
                  <a:pt x="13" y="39"/>
                </a:lnTo>
                <a:lnTo>
                  <a:pt x="13" y="40"/>
                </a:lnTo>
                <a:lnTo>
                  <a:pt x="14" y="42"/>
                </a:lnTo>
                <a:lnTo>
                  <a:pt x="14" y="43"/>
                </a:lnTo>
                <a:lnTo>
                  <a:pt x="14" y="44"/>
                </a:lnTo>
                <a:lnTo>
                  <a:pt x="14" y="45"/>
                </a:lnTo>
                <a:lnTo>
                  <a:pt x="15" y="47"/>
                </a:lnTo>
                <a:lnTo>
                  <a:pt x="15" y="48"/>
                </a:lnTo>
                <a:lnTo>
                  <a:pt x="16" y="49"/>
                </a:lnTo>
                <a:lnTo>
                  <a:pt x="17" y="50"/>
                </a:lnTo>
                <a:lnTo>
                  <a:pt x="18" y="51"/>
                </a:lnTo>
                <a:lnTo>
                  <a:pt x="19" y="52"/>
                </a:lnTo>
                <a:lnTo>
                  <a:pt x="20" y="53"/>
                </a:lnTo>
                <a:lnTo>
                  <a:pt x="22" y="53"/>
                </a:lnTo>
                <a:lnTo>
                  <a:pt x="24" y="54"/>
                </a:lnTo>
                <a:lnTo>
                  <a:pt x="26" y="54"/>
                </a:lnTo>
                <a:lnTo>
                  <a:pt x="26" y="54"/>
                </a:lnTo>
                <a:lnTo>
                  <a:pt x="27" y="54"/>
                </a:lnTo>
                <a:lnTo>
                  <a:pt x="28" y="54"/>
                </a:lnTo>
                <a:lnTo>
                  <a:pt x="28" y="54"/>
                </a:lnTo>
                <a:lnTo>
                  <a:pt x="29" y="53"/>
                </a:lnTo>
                <a:lnTo>
                  <a:pt x="30" y="53"/>
                </a:lnTo>
                <a:lnTo>
                  <a:pt x="30" y="53"/>
                </a:lnTo>
                <a:lnTo>
                  <a:pt x="31" y="52"/>
                </a:lnTo>
                <a:lnTo>
                  <a:pt x="32" y="52"/>
                </a:lnTo>
                <a:lnTo>
                  <a:pt x="32" y="51"/>
                </a:lnTo>
                <a:lnTo>
                  <a:pt x="33" y="51"/>
                </a:lnTo>
                <a:lnTo>
                  <a:pt x="33" y="50"/>
                </a:lnTo>
                <a:lnTo>
                  <a:pt x="34" y="49"/>
                </a:lnTo>
                <a:lnTo>
                  <a:pt x="34" y="49"/>
                </a:lnTo>
                <a:lnTo>
                  <a:pt x="34" y="48"/>
                </a:lnTo>
                <a:lnTo>
                  <a:pt x="34" y="47"/>
                </a:lnTo>
                <a:lnTo>
                  <a:pt x="49" y="47"/>
                </a:lnTo>
                <a:close/>
                <a:moveTo>
                  <a:pt x="35" y="27"/>
                </a:moveTo>
                <a:lnTo>
                  <a:pt x="35" y="25"/>
                </a:lnTo>
                <a:lnTo>
                  <a:pt x="35" y="24"/>
                </a:lnTo>
                <a:lnTo>
                  <a:pt x="34" y="22"/>
                </a:lnTo>
                <a:lnTo>
                  <a:pt x="34" y="21"/>
                </a:lnTo>
                <a:lnTo>
                  <a:pt x="33" y="20"/>
                </a:lnTo>
                <a:lnTo>
                  <a:pt x="32" y="19"/>
                </a:lnTo>
                <a:lnTo>
                  <a:pt x="32" y="17"/>
                </a:lnTo>
                <a:lnTo>
                  <a:pt x="31" y="17"/>
                </a:lnTo>
                <a:lnTo>
                  <a:pt x="30" y="16"/>
                </a:lnTo>
                <a:lnTo>
                  <a:pt x="30" y="15"/>
                </a:lnTo>
                <a:lnTo>
                  <a:pt x="29" y="15"/>
                </a:lnTo>
                <a:lnTo>
                  <a:pt x="28" y="15"/>
                </a:lnTo>
                <a:lnTo>
                  <a:pt x="27" y="14"/>
                </a:lnTo>
                <a:lnTo>
                  <a:pt x="26" y="14"/>
                </a:lnTo>
                <a:lnTo>
                  <a:pt x="25" y="14"/>
                </a:lnTo>
                <a:lnTo>
                  <a:pt x="24" y="14"/>
                </a:lnTo>
                <a:lnTo>
                  <a:pt x="23" y="14"/>
                </a:lnTo>
                <a:lnTo>
                  <a:pt x="22" y="14"/>
                </a:lnTo>
                <a:lnTo>
                  <a:pt x="21" y="14"/>
                </a:lnTo>
                <a:lnTo>
                  <a:pt x="20" y="15"/>
                </a:lnTo>
                <a:lnTo>
                  <a:pt x="19" y="15"/>
                </a:lnTo>
                <a:lnTo>
                  <a:pt x="18" y="16"/>
                </a:lnTo>
                <a:lnTo>
                  <a:pt x="17" y="17"/>
                </a:lnTo>
                <a:lnTo>
                  <a:pt x="17" y="17"/>
                </a:lnTo>
                <a:lnTo>
                  <a:pt x="16" y="18"/>
                </a:lnTo>
                <a:lnTo>
                  <a:pt x="16" y="19"/>
                </a:lnTo>
                <a:lnTo>
                  <a:pt x="15" y="21"/>
                </a:lnTo>
                <a:lnTo>
                  <a:pt x="15" y="22"/>
                </a:lnTo>
                <a:lnTo>
                  <a:pt x="14" y="23"/>
                </a:lnTo>
                <a:lnTo>
                  <a:pt x="14" y="24"/>
                </a:lnTo>
                <a:lnTo>
                  <a:pt x="14" y="26"/>
                </a:lnTo>
                <a:lnTo>
                  <a:pt x="14" y="27"/>
                </a:lnTo>
                <a:lnTo>
                  <a:pt x="3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07" name="Freeform 303"/>
          <p:cNvSpPr>
            <a:spLocks/>
          </p:cNvSpPr>
          <p:nvPr/>
        </p:nvSpPr>
        <p:spPr bwMode="auto">
          <a:xfrm>
            <a:off x="2516188" y="4202113"/>
            <a:ext cx="76200" cy="104775"/>
          </a:xfrm>
          <a:custGeom>
            <a:avLst/>
            <a:gdLst>
              <a:gd name="T0" fmla="*/ 34 w 48"/>
              <a:gd name="T1" fmla="*/ 66 h 66"/>
              <a:gd name="T2" fmla="*/ 34 w 48"/>
              <a:gd name="T3" fmla="*/ 26 h 66"/>
              <a:gd name="T4" fmla="*/ 34 w 48"/>
              <a:gd name="T5" fmla="*/ 24 h 66"/>
              <a:gd name="T6" fmla="*/ 34 w 48"/>
              <a:gd name="T7" fmla="*/ 22 h 66"/>
              <a:gd name="T8" fmla="*/ 33 w 48"/>
              <a:gd name="T9" fmla="*/ 20 h 66"/>
              <a:gd name="T10" fmla="*/ 32 w 48"/>
              <a:gd name="T11" fmla="*/ 18 h 66"/>
              <a:gd name="T12" fmla="*/ 31 w 48"/>
              <a:gd name="T13" fmla="*/ 16 h 66"/>
              <a:gd name="T14" fmla="*/ 29 w 48"/>
              <a:gd name="T15" fmla="*/ 15 h 66"/>
              <a:gd name="T16" fmla="*/ 27 w 48"/>
              <a:gd name="T17" fmla="*/ 14 h 66"/>
              <a:gd name="T18" fmla="*/ 24 w 48"/>
              <a:gd name="T19" fmla="*/ 14 h 66"/>
              <a:gd name="T20" fmla="*/ 22 w 48"/>
              <a:gd name="T21" fmla="*/ 15 h 66"/>
              <a:gd name="T22" fmla="*/ 20 w 48"/>
              <a:gd name="T23" fmla="*/ 16 h 66"/>
              <a:gd name="T24" fmla="*/ 18 w 48"/>
              <a:gd name="T25" fmla="*/ 17 h 66"/>
              <a:gd name="T26" fmla="*/ 17 w 48"/>
              <a:gd name="T27" fmla="*/ 19 h 66"/>
              <a:gd name="T28" fmla="*/ 16 w 48"/>
              <a:gd name="T29" fmla="*/ 21 h 66"/>
              <a:gd name="T30" fmla="*/ 15 w 48"/>
              <a:gd name="T31" fmla="*/ 24 h 66"/>
              <a:gd name="T32" fmla="*/ 14 w 48"/>
              <a:gd name="T33" fmla="*/ 27 h 66"/>
              <a:gd name="T34" fmla="*/ 14 w 48"/>
              <a:gd name="T35" fmla="*/ 66 h 66"/>
              <a:gd name="T36" fmla="*/ 0 w 48"/>
              <a:gd name="T37" fmla="*/ 2 h 66"/>
              <a:gd name="T38" fmla="*/ 14 w 48"/>
              <a:gd name="T39" fmla="*/ 11 h 66"/>
              <a:gd name="T40" fmla="*/ 14 w 48"/>
              <a:gd name="T41" fmla="*/ 10 h 66"/>
              <a:gd name="T42" fmla="*/ 15 w 48"/>
              <a:gd name="T43" fmla="*/ 9 h 66"/>
              <a:gd name="T44" fmla="*/ 16 w 48"/>
              <a:gd name="T45" fmla="*/ 7 h 66"/>
              <a:gd name="T46" fmla="*/ 18 w 48"/>
              <a:gd name="T47" fmla="*/ 5 h 66"/>
              <a:gd name="T48" fmla="*/ 20 w 48"/>
              <a:gd name="T49" fmla="*/ 3 h 66"/>
              <a:gd name="T50" fmla="*/ 22 w 48"/>
              <a:gd name="T51" fmla="*/ 2 h 66"/>
              <a:gd name="T52" fmla="*/ 25 w 48"/>
              <a:gd name="T53" fmla="*/ 1 h 66"/>
              <a:gd name="T54" fmla="*/ 28 w 48"/>
              <a:gd name="T55" fmla="*/ 0 h 66"/>
              <a:gd name="T56" fmla="*/ 32 w 48"/>
              <a:gd name="T57" fmla="*/ 0 h 66"/>
              <a:gd name="T58" fmla="*/ 35 w 48"/>
              <a:gd name="T59" fmla="*/ 1 h 66"/>
              <a:gd name="T60" fmla="*/ 38 w 48"/>
              <a:gd name="T61" fmla="*/ 2 h 66"/>
              <a:gd name="T62" fmla="*/ 41 w 48"/>
              <a:gd name="T63" fmla="*/ 4 h 66"/>
              <a:gd name="T64" fmla="*/ 44 w 48"/>
              <a:gd name="T65" fmla="*/ 7 h 66"/>
              <a:gd name="T66" fmla="*/ 46 w 48"/>
              <a:gd name="T67" fmla="*/ 10 h 66"/>
              <a:gd name="T68" fmla="*/ 47 w 48"/>
              <a:gd name="T69" fmla="*/ 14 h 66"/>
              <a:gd name="T70" fmla="*/ 48 w 48"/>
              <a:gd name="T71" fmla="*/ 19 h 66"/>
              <a:gd name="T72" fmla="*/ 48 w 48"/>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66">
                <a:moveTo>
                  <a:pt x="48" y="66"/>
                </a:moveTo>
                <a:lnTo>
                  <a:pt x="34" y="66"/>
                </a:lnTo>
                <a:lnTo>
                  <a:pt x="34" y="27"/>
                </a:lnTo>
                <a:lnTo>
                  <a:pt x="34" y="26"/>
                </a:lnTo>
                <a:lnTo>
                  <a:pt x="34" y="25"/>
                </a:lnTo>
                <a:lnTo>
                  <a:pt x="34" y="24"/>
                </a:lnTo>
                <a:lnTo>
                  <a:pt x="34" y="23"/>
                </a:lnTo>
                <a:lnTo>
                  <a:pt x="34" y="22"/>
                </a:lnTo>
                <a:lnTo>
                  <a:pt x="34" y="21"/>
                </a:lnTo>
                <a:lnTo>
                  <a:pt x="33" y="20"/>
                </a:lnTo>
                <a:lnTo>
                  <a:pt x="33" y="19"/>
                </a:lnTo>
                <a:lnTo>
                  <a:pt x="32" y="18"/>
                </a:lnTo>
                <a:lnTo>
                  <a:pt x="32" y="17"/>
                </a:lnTo>
                <a:lnTo>
                  <a:pt x="31" y="16"/>
                </a:lnTo>
                <a:lnTo>
                  <a:pt x="30" y="15"/>
                </a:lnTo>
                <a:lnTo>
                  <a:pt x="29" y="15"/>
                </a:lnTo>
                <a:lnTo>
                  <a:pt x="28" y="15"/>
                </a:lnTo>
                <a:lnTo>
                  <a:pt x="27" y="14"/>
                </a:lnTo>
                <a:lnTo>
                  <a:pt x="25" y="14"/>
                </a:lnTo>
                <a:lnTo>
                  <a:pt x="24" y="14"/>
                </a:lnTo>
                <a:lnTo>
                  <a:pt x="23" y="14"/>
                </a:lnTo>
                <a:lnTo>
                  <a:pt x="22" y="15"/>
                </a:lnTo>
                <a:lnTo>
                  <a:pt x="21" y="15"/>
                </a:lnTo>
                <a:lnTo>
                  <a:pt x="20" y="16"/>
                </a:lnTo>
                <a:lnTo>
                  <a:pt x="19" y="16"/>
                </a:lnTo>
                <a:lnTo>
                  <a:pt x="18" y="17"/>
                </a:lnTo>
                <a:lnTo>
                  <a:pt x="17" y="18"/>
                </a:lnTo>
                <a:lnTo>
                  <a:pt x="17" y="19"/>
                </a:lnTo>
                <a:lnTo>
                  <a:pt x="16" y="20"/>
                </a:lnTo>
                <a:lnTo>
                  <a:pt x="16" y="21"/>
                </a:lnTo>
                <a:lnTo>
                  <a:pt x="15" y="23"/>
                </a:lnTo>
                <a:lnTo>
                  <a:pt x="15" y="24"/>
                </a:lnTo>
                <a:lnTo>
                  <a:pt x="14" y="26"/>
                </a:lnTo>
                <a:lnTo>
                  <a:pt x="14" y="27"/>
                </a:lnTo>
                <a:lnTo>
                  <a:pt x="14" y="29"/>
                </a:lnTo>
                <a:lnTo>
                  <a:pt x="14" y="66"/>
                </a:lnTo>
                <a:lnTo>
                  <a:pt x="0" y="66"/>
                </a:lnTo>
                <a:lnTo>
                  <a:pt x="0" y="2"/>
                </a:lnTo>
                <a:lnTo>
                  <a:pt x="14" y="2"/>
                </a:lnTo>
                <a:lnTo>
                  <a:pt x="14" y="11"/>
                </a:lnTo>
                <a:lnTo>
                  <a:pt x="14" y="11"/>
                </a:lnTo>
                <a:lnTo>
                  <a:pt x="14" y="10"/>
                </a:lnTo>
                <a:lnTo>
                  <a:pt x="15" y="9"/>
                </a:lnTo>
                <a:lnTo>
                  <a:pt x="15" y="9"/>
                </a:lnTo>
                <a:lnTo>
                  <a:pt x="16" y="8"/>
                </a:lnTo>
                <a:lnTo>
                  <a:pt x="16" y="7"/>
                </a:lnTo>
                <a:lnTo>
                  <a:pt x="17" y="6"/>
                </a:lnTo>
                <a:lnTo>
                  <a:pt x="18" y="5"/>
                </a:lnTo>
                <a:lnTo>
                  <a:pt x="19" y="4"/>
                </a:lnTo>
                <a:lnTo>
                  <a:pt x="20" y="3"/>
                </a:lnTo>
                <a:lnTo>
                  <a:pt x="21" y="3"/>
                </a:lnTo>
                <a:lnTo>
                  <a:pt x="22" y="2"/>
                </a:lnTo>
                <a:lnTo>
                  <a:pt x="23" y="1"/>
                </a:lnTo>
                <a:lnTo>
                  <a:pt x="25" y="1"/>
                </a:lnTo>
                <a:lnTo>
                  <a:pt x="26" y="0"/>
                </a:lnTo>
                <a:lnTo>
                  <a:pt x="28" y="0"/>
                </a:lnTo>
                <a:lnTo>
                  <a:pt x="30" y="0"/>
                </a:lnTo>
                <a:lnTo>
                  <a:pt x="32" y="0"/>
                </a:lnTo>
                <a:lnTo>
                  <a:pt x="33" y="0"/>
                </a:lnTo>
                <a:lnTo>
                  <a:pt x="35" y="1"/>
                </a:lnTo>
                <a:lnTo>
                  <a:pt x="37" y="1"/>
                </a:lnTo>
                <a:lnTo>
                  <a:pt x="38" y="2"/>
                </a:lnTo>
                <a:lnTo>
                  <a:pt x="40" y="3"/>
                </a:lnTo>
                <a:lnTo>
                  <a:pt x="41" y="4"/>
                </a:lnTo>
                <a:lnTo>
                  <a:pt x="43" y="5"/>
                </a:lnTo>
                <a:lnTo>
                  <a:pt x="44" y="7"/>
                </a:lnTo>
                <a:lnTo>
                  <a:pt x="45" y="8"/>
                </a:lnTo>
                <a:lnTo>
                  <a:pt x="46" y="10"/>
                </a:lnTo>
                <a:lnTo>
                  <a:pt x="46" y="12"/>
                </a:lnTo>
                <a:lnTo>
                  <a:pt x="47" y="14"/>
                </a:lnTo>
                <a:lnTo>
                  <a:pt x="48" y="16"/>
                </a:lnTo>
                <a:lnTo>
                  <a:pt x="48" y="19"/>
                </a:lnTo>
                <a:lnTo>
                  <a:pt x="48" y="21"/>
                </a:lnTo>
                <a:lnTo>
                  <a:pt x="4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08" name="Freeform 304"/>
          <p:cNvSpPr>
            <a:spLocks/>
          </p:cNvSpPr>
          <p:nvPr/>
        </p:nvSpPr>
        <p:spPr bwMode="auto">
          <a:xfrm>
            <a:off x="2603500" y="4176713"/>
            <a:ext cx="47625" cy="131762"/>
          </a:xfrm>
          <a:custGeom>
            <a:avLst/>
            <a:gdLst>
              <a:gd name="T0" fmla="*/ 30 w 30"/>
              <a:gd name="T1" fmla="*/ 18 h 83"/>
              <a:gd name="T2" fmla="*/ 21 w 30"/>
              <a:gd name="T3" fmla="*/ 30 h 83"/>
              <a:gd name="T4" fmla="*/ 21 w 30"/>
              <a:gd name="T5" fmla="*/ 65 h 83"/>
              <a:gd name="T6" fmla="*/ 21 w 30"/>
              <a:gd name="T7" fmla="*/ 66 h 83"/>
              <a:gd name="T8" fmla="*/ 21 w 30"/>
              <a:gd name="T9" fmla="*/ 67 h 83"/>
              <a:gd name="T10" fmla="*/ 22 w 30"/>
              <a:gd name="T11" fmla="*/ 68 h 83"/>
              <a:gd name="T12" fmla="*/ 22 w 30"/>
              <a:gd name="T13" fmla="*/ 69 h 83"/>
              <a:gd name="T14" fmla="*/ 23 w 30"/>
              <a:gd name="T15" fmla="*/ 69 h 83"/>
              <a:gd name="T16" fmla="*/ 24 w 30"/>
              <a:gd name="T17" fmla="*/ 70 h 83"/>
              <a:gd name="T18" fmla="*/ 26 w 30"/>
              <a:gd name="T19" fmla="*/ 70 h 83"/>
              <a:gd name="T20" fmla="*/ 27 w 30"/>
              <a:gd name="T21" fmla="*/ 70 h 83"/>
              <a:gd name="T22" fmla="*/ 28 w 30"/>
              <a:gd name="T23" fmla="*/ 70 h 83"/>
              <a:gd name="T24" fmla="*/ 28 w 30"/>
              <a:gd name="T25" fmla="*/ 70 h 83"/>
              <a:gd name="T26" fmla="*/ 28 w 30"/>
              <a:gd name="T27" fmla="*/ 70 h 83"/>
              <a:gd name="T28" fmla="*/ 29 w 30"/>
              <a:gd name="T29" fmla="*/ 70 h 83"/>
              <a:gd name="T30" fmla="*/ 29 w 30"/>
              <a:gd name="T31" fmla="*/ 70 h 83"/>
              <a:gd name="T32" fmla="*/ 29 w 30"/>
              <a:gd name="T33" fmla="*/ 70 h 83"/>
              <a:gd name="T34" fmla="*/ 30 w 30"/>
              <a:gd name="T35" fmla="*/ 70 h 83"/>
              <a:gd name="T36" fmla="*/ 30 w 30"/>
              <a:gd name="T37" fmla="*/ 82 h 83"/>
              <a:gd name="T38" fmla="*/ 29 w 30"/>
              <a:gd name="T39" fmla="*/ 82 h 83"/>
              <a:gd name="T40" fmla="*/ 28 w 30"/>
              <a:gd name="T41" fmla="*/ 82 h 83"/>
              <a:gd name="T42" fmla="*/ 27 w 30"/>
              <a:gd name="T43" fmla="*/ 82 h 83"/>
              <a:gd name="T44" fmla="*/ 27 w 30"/>
              <a:gd name="T45" fmla="*/ 82 h 83"/>
              <a:gd name="T46" fmla="*/ 26 w 30"/>
              <a:gd name="T47" fmla="*/ 82 h 83"/>
              <a:gd name="T48" fmla="*/ 25 w 30"/>
              <a:gd name="T49" fmla="*/ 82 h 83"/>
              <a:gd name="T50" fmla="*/ 24 w 30"/>
              <a:gd name="T51" fmla="*/ 82 h 83"/>
              <a:gd name="T52" fmla="*/ 23 w 30"/>
              <a:gd name="T53" fmla="*/ 83 h 83"/>
              <a:gd name="T54" fmla="*/ 19 w 30"/>
              <a:gd name="T55" fmla="*/ 82 h 83"/>
              <a:gd name="T56" fmla="*/ 16 w 30"/>
              <a:gd name="T57" fmla="*/ 82 h 83"/>
              <a:gd name="T58" fmla="*/ 13 w 30"/>
              <a:gd name="T59" fmla="*/ 81 h 83"/>
              <a:gd name="T60" fmla="*/ 11 w 30"/>
              <a:gd name="T61" fmla="*/ 80 h 83"/>
              <a:gd name="T62" fmla="*/ 9 w 30"/>
              <a:gd name="T63" fmla="*/ 78 h 83"/>
              <a:gd name="T64" fmla="*/ 8 w 30"/>
              <a:gd name="T65" fmla="*/ 76 h 83"/>
              <a:gd name="T66" fmla="*/ 8 w 30"/>
              <a:gd name="T67" fmla="*/ 73 h 83"/>
              <a:gd name="T68" fmla="*/ 7 w 30"/>
              <a:gd name="T69" fmla="*/ 70 h 83"/>
              <a:gd name="T70" fmla="*/ 7 w 30"/>
              <a:gd name="T71" fmla="*/ 30 h 83"/>
              <a:gd name="T72" fmla="*/ 0 w 30"/>
              <a:gd name="T73" fmla="*/ 18 h 83"/>
              <a:gd name="T74" fmla="*/ 7 w 30"/>
              <a:gd name="T75" fmla="*/ 0 h 83"/>
              <a:gd name="T76" fmla="*/ 21 w 30"/>
              <a:gd name="T77" fmla="*/ 1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83">
                <a:moveTo>
                  <a:pt x="21" y="18"/>
                </a:moveTo>
                <a:lnTo>
                  <a:pt x="30" y="18"/>
                </a:lnTo>
                <a:lnTo>
                  <a:pt x="30" y="30"/>
                </a:lnTo>
                <a:lnTo>
                  <a:pt x="21" y="30"/>
                </a:lnTo>
                <a:lnTo>
                  <a:pt x="21" y="65"/>
                </a:lnTo>
                <a:lnTo>
                  <a:pt x="21" y="65"/>
                </a:lnTo>
                <a:lnTo>
                  <a:pt x="21" y="66"/>
                </a:lnTo>
                <a:lnTo>
                  <a:pt x="21" y="66"/>
                </a:lnTo>
                <a:lnTo>
                  <a:pt x="21" y="67"/>
                </a:lnTo>
                <a:lnTo>
                  <a:pt x="21" y="67"/>
                </a:lnTo>
                <a:lnTo>
                  <a:pt x="22" y="68"/>
                </a:lnTo>
                <a:lnTo>
                  <a:pt x="22" y="68"/>
                </a:lnTo>
                <a:lnTo>
                  <a:pt x="22" y="69"/>
                </a:lnTo>
                <a:lnTo>
                  <a:pt x="22" y="69"/>
                </a:lnTo>
                <a:lnTo>
                  <a:pt x="23" y="69"/>
                </a:lnTo>
                <a:lnTo>
                  <a:pt x="23" y="69"/>
                </a:lnTo>
                <a:lnTo>
                  <a:pt x="24" y="70"/>
                </a:lnTo>
                <a:lnTo>
                  <a:pt x="24" y="70"/>
                </a:lnTo>
                <a:lnTo>
                  <a:pt x="25" y="70"/>
                </a:lnTo>
                <a:lnTo>
                  <a:pt x="26" y="70"/>
                </a:lnTo>
                <a:lnTo>
                  <a:pt x="27" y="70"/>
                </a:lnTo>
                <a:lnTo>
                  <a:pt x="27" y="70"/>
                </a:lnTo>
                <a:lnTo>
                  <a:pt x="27" y="70"/>
                </a:lnTo>
                <a:lnTo>
                  <a:pt x="28" y="70"/>
                </a:lnTo>
                <a:lnTo>
                  <a:pt x="28" y="70"/>
                </a:lnTo>
                <a:lnTo>
                  <a:pt x="28" y="70"/>
                </a:lnTo>
                <a:lnTo>
                  <a:pt x="28" y="70"/>
                </a:lnTo>
                <a:lnTo>
                  <a:pt x="28" y="70"/>
                </a:lnTo>
                <a:lnTo>
                  <a:pt x="28" y="70"/>
                </a:lnTo>
                <a:lnTo>
                  <a:pt x="29" y="70"/>
                </a:lnTo>
                <a:lnTo>
                  <a:pt x="29" y="70"/>
                </a:lnTo>
                <a:lnTo>
                  <a:pt x="29" y="70"/>
                </a:lnTo>
                <a:lnTo>
                  <a:pt x="29" y="70"/>
                </a:lnTo>
                <a:lnTo>
                  <a:pt x="29" y="70"/>
                </a:lnTo>
                <a:lnTo>
                  <a:pt x="30" y="70"/>
                </a:lnTo>
                <a:lnTo>
                  <a:pt x="30" y="70"/>
                </a:lnTo>
                <a:lnTo>
                  <a:pt x="30" y="70"/>
                </a:lnTo>
                <a:lnTo>
                  <a:pt x="30" y="82"/>
                </a:lnTo>
                <a:lnTo>
                  <a:pt x="29" y="82"/>
                </a:lnTo>
                <a:lnTo>
                  <a:pt x="29" y="82"/>
                </a:lnTo>
                <a:lnTo>
                  <a:pt x="29" y="82"/>
                </a:lnTo>
                <a:lnTo>
                  <a:pt x="28" y="82"/>
                </a:lnTo>
                <a:lnTo>
                  <a:pt x="28" y="82"/>
                </a:lnTo>
                <a:lnTo>
                  <a:pt x="27" y="82"/>
                </a:lnTo>
                <a:lnTo>
                  <a:pt x="27" y="82"/>
                </a:lnTo>
                <a:lnTo>
                  <a:pt x="27" y="82"/>
                </a:lnTo>
                <a:lnTo>
                  <a:pt x="26" y="82"/>
                </a:lnTo>
                <a:lnTo>
                  <a:pt x="26" y="82"/>
                </a:lnTo>
                <a:lnTo>
                  <a:pt x="25" y="82"/>
                </a:lnTo>
                <a:lnTo>
                  <a:pt x="25" y="82"/>
                </a:lnTo>
                <a:lnTo>
                  <a:pt x="25" y="82"/>
                </a:lnTo>
                <a:lnTo>
                  <a:pt x="24" y="82"/>
                </a:lnTo>
                <a:lnTo>
                  <a:pt x="24" y="82"/>
                </a:lnTo>
                <a:lnTo>
                  <a:pt x="23" y="83"/>
                </a:lnTo>
                <a:lnTo>
                  <a:pt x="22" y="83"/>
                </a:lnTo>
                <a:lnTo>
                  <a:pt x="19" y="82"/>
                </a:lnTo>
                <a:lnTo>
                  <a:pt x="18" y="82"/>
                </a:lnTo>
                <a:lnTo>
                  <a:pt x="16" y="82"/>
                </a:lnTo>
                <a:lnTo>
                  <a:pt x="14" y="82"/>
                </a:lnTo>
                <a:lnTo>
                  <a:pt x="13" y="81"/>
                </a:lnTo>
                <a:lnTo>
                  <a:pt x="12" y="80"/>
                </a:lnTo>
                <a:lnTo>
                  <a:pt x="11" y="80"/>
                </a:lnTo>
                <a:lnTo>
                  <a:pt x="10" y="79"/>
                </a:lnTo>
                <a:lnTo>
                  <a:pt x="9" y="78"/>
                </a:lnTo>
                <a:lnTo>
                  <a:pt x="9" y="77"/>
                </a:lnTo>
                <a:lnTo>
                  <a:pt x="8" y="76"/>
                </a:lnTo>
                <a:lnTo>
                  <a:pt x="8" y="74"/>
                </a:lnTo>
                <a:lnTo>
                  <a:pt x="8" y="73"/>
                </a:lnTo>
                <a:lnTo>
                  <a:pt x="7" y="72"/>
                </a:lnTo>
                <a:lnTo>
                  <a:pt x="7" y="70"/>
                </a:lnTo>
                <a:lnTo>
                  <a:pt x="7" y="69"/>
                </a:lnTo>
                <a:lnTo>
                  <a:pt x="7" y="30"/>
                </a:lnTo>
                <a:lnTo>
                  <a:pt x="0" y="30"/>
                </a:lnTo>
                <a:lnTo>
                  <a:pt x="0" y="18"/>
                </a:lnTo>
                <a:lnTo>
                  <a:pt x="7" y="18"/>
                </a:lnTo>
                <a:lnTo>
                  <a:pt x="7" y="0"/>
                </a:lnTo>
                <a:lnTo>
                  <a:pt x="21" y="0"/>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09" name="Freeform 305"/>
          <p:cNvSpPr>
            <a:spLocks/>
          </p:cNvSpPr>
          <p:nvPr/>
        </p:nvSpPr>
        <p:spPr bwMode="auto">
          <a:xfrm>
            <a:off x="1860550" y="1717675"/>
            <a:ext cx="101600" cy="106363"/>
          </a:xfrm>
          <a:custGeom>
            <a:avLst/>
            <a:gdLst>
              <a:gd name="T0" fmla="*/ 64 w 64"/>
              <a:gd name="T1" fmla="*/ 59 h 67"/>
              <a:gd name="T2" fmla="*/ 55 w 64"/>
              <a:gd name="T3" fmla="*/ 67 h 67"/>
              <a:gd name="T4" fmla="*/ 0 w 64"/>
              <a:gd name="T5" fmla="*/ 29 h 67"/>
              <a:gd name="T6" fmla="*/ 32 w 64"/>
              <a:gd name="T7" fmla="*/ 0 h 67"/>
              <a:gd name="T8" fmla="*/ 41 w 64"/>
              <a:gd name="T9" fmla="*/ 7 h 67"/>
              <a:gd name="T10" fmla="*/ 19 w 64"/>
              <a:gd name="T11" fmla="*/ 27 h 67"/>
              <a:gd name="T12" fmla="*/ 31 w 64"/>
              <a:gd name="T13" fmla="*/ 36 h 67"/>
              <a:gd name="T14" fmla="*/ 51 w 64"/>
              <a:gd name="T15" fmla="*/ 18 h 67"/>
              <a:gd name="T16" fmla="*/ 60 w 64"/>
              <a:gd name="T17" fmla="*/ 24 h 67"/>
              <a:gd name="T18" fmla="*/ 41 w 64"/>
              <a:gd name="T19" fmla="*/ 43 h 67"/>
              <a:gd name="T20" fmla="*/ 64 w 64"/>
              <a:gd name="T21"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7">
                <a:moveTo>
                  <a:pt x="64" y="59"/>
                </a:moveTo>
                <a:lnTo>
                  <a:pt x="55" y="67"/>
                </a:lnTo>
                <a:lnTo>
                  <a:pt x="0" y="29"/>
                </a:lnTo>
                <a:lnTo>
                  <a:pt x="32" y="0"/>
                </a:lnTo>
                <a:lnTo>
                  <a:pt x="41" y="7"/>
                </a:lnTo>
                <a:lnTo>
                  <a:pt x="19" y="27"/>
                </a:lnTo>
                <a:lnTo>
                  <a:pt x="31" y="36"/>
                </a:lnTo>
                <a:lnTo>
                  <a:pt x="51" y="18"/>
                </a:lnTo>
                <a:lnTo>
                  <a:pt x="60" y="24"/>
                </a:lnTo>
                <a:lnTo>
                  <a:pt x="41" y="43"/>
                </a:lnTo>
                <a:lnTo>
                  <a:pt x="6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10" name="Freeform 306"/>
          <p:cNvSpPr>
            <a:spLocks/>
          </p:cNvSpPr>
          <p:nvPr/>
        </p:nvSpPr>
        <p:spPr bwMode="auto">
          <a:xfrm>
            <a:off x="1919288" y="1695450"/>
            <a:ext cx="101600" cy="74613"/>
          </a:xfrm>
          <a:custGeom>
            <a:avLst/>
            <a:gdLst>
              <a:gd name="T0" fmla="*/ 64 w 64"/>
              <a:gd name="T1" fmla="*/ 38 h 47"/>
              <a:gd name="T2" fmla="*/ 54 w 64"/>
              <a:gd name="T3" fmla="*/ 47 h 47"/>
              <a:gd name="T4" fmla="*/ 0 w 64"/>
              <a:gd name="T5" fmla="*/ 9 h 47"/>
              <a:gd name="T6" fmla="*/ 9 w 64"/>
              <a:gd name="T7" fmla="*/ 0 h 47"/>
              <a:gd name="T8" fmla="*/ 64 w 64"/>
              <a:gd name="T9" fmla="*/ 38 h 47"/>
            </a:gdLst>
            <a:ahLst/>
            <a:cxnLst>
              <a:cxn ang="0">
                <a:pos x="T0" y="T1"/>
              </a:cxn>
              <a:cxn ang="0">
                <a:pos x="T2" y="T3"/>
              </a:cxn>
              <a:cxn ang="0">
                <a:pos x="T4" y="T5"/>
              </a:cxn>
              <a:cxn ang="0">
                <a:pos x="T6" y="T7"/>
              </a:cxn>
              <a:cxn ang="0">
                <a:pos x="T8" y="T9"/>
              </a:cxn>
            </a:cxnLst>
            <a:rect l="0" t="0" r="r" b="b"/>
            <a:pathLst>
              <a:path w="64" h="47">
                <a:moveTo>
                  <a:pt x="64" y="38"/>
                </a:moveTo>
                <a:lnTo>
                  <a:pt x="54" y="47"/>
                </a:lnTo>
                <a:lnTo>
                  <a:pt x="0" y="9"/>
                </a:lnTo>
                <a:lnTo>
                  <a:pt x="9" y="0"/>
                </a:lnTo>
                <a:lnTo>
                  <a:pt x="6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11" name="Freeform 307"/>
          <p:cNvSpPr>
            <a:spLocks/>
          </p:cNvSpPr>
          <p:nvPr/>
        </p:nvSpPr>
        <p:spPr bwMode="auto">
          <a:xfrm>
            <a:off x="1946275" y="1628775"/>
            <a:ext cx="142875" cy="114300"/>
          </a:xfrm>
          <a:custGeom>
            <a:avLst/>
            <a:gdLst>
              <a:gd name="T0" fmla="*/ 27 w 90"/>
              <a:gd name="T1" fmla="*/ 8 h 72"/>
              <a:gd name="T2" fmla="*/ 36 w 90"/>
              <a:gd name="T3" fmla="*/ 0 h 72"/>
              <a:gd name="T4" fmla="*/ 90 w 90"/>
              <a:gd name="T5" fmla="*/ 38 h 72"/>
              <a:gd name="T6" fmla="*/ 81 w 90"/>
              <a:gd name="T7" fmla="*/ 47 h 72"/>
              <a:gd name="T8" fmla="*/ 25 w 90"/>
              <a:gd name="T9" fmla="*/ 37 h 72"/>
              <a:gd name="T10" fmla="*/ 24 w 90"/>
              <a:gd name="T11" fmla="*/ 37 h 72"/>
              <a:gd name="T12" fmla="*/ 63 w 90"/>
              <a:gd name="T13" fmla="*/ 64 h 72"/>
              <a:gd name="T14" fmla="*/ 55 w 90"/>
              <a:gd name="T15" fmla="*/ 72 h 72"/>
              <a:gd name="T16" fmla="*/ 0 w 90"/>
              <a:gd name="T17" fmla="*/ 34 h 72"/>
              <a:gd name="T18" fmla="*/ 10 w 90"/>
              <a:gd name="T19" fmla="*/ 25 h 72"/>
              <a:gd name="T20" fmla="*/ 65 w 90"/>
              <a:gd name="T21" fmla="*/ 35 h 72"/>
              <a:gd name="T22" fmla="*/ 65 w 90"/>
              <a:gd name="T23" fmla="*/ 35 h 72"/>
              <a:gd name="T24" fmla="*/ 27 w 90"/>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27" y="8"/>
                </a:moveTo>
                <a:lnTo>
                  <a:pt x="36" y="0"/>
                </a:lnTo>
                <a:lnTo>
                  <a:pt x="90" y="38"/>
                </a:lnTo>
                <a:lnTo>
                  <a:pt x="81" y="47"/>
                </a:lnTo>
                <a:lnTo>
                  <a:pt x="25" y="37"/>
                </a:lnTo>
                <a:lnTo>
                  <a:pt x="24" y="37"/>
                </a:lnTo>
                <a:lnTo>
                  <a:pt x="63" y="64"/>
                </a:lnTo>
                <a:lnTo>
                  <a:pt x="55" y="72"/>
                </a:lnTo>
                <a:lnTo>
                  <a:pt x="0" y="34"/>
                </a:lnTo>
                <a:lnTo>
                  <a:pt x="10" y="25"/>
                </a:lnTo>
                <a:lnTo>
                  <a:pt x="65" y="35"/>
                </a:lnTo>
                <a:lnTo>
                  <a:pt x="65" y="35"/>
                </a:lnTo>
                <a:lnTo>
                  <a:pt x="2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12" name="Freeform 308"/>
          <p:cNvSpPr>
            <a:spLocks noEditPoints="1"/>
          </p:cNvSpPr>
          <p:nvPr/>
        </p:nvSpPr>
        <p:spPr bwMode="auto">
          <a:xfrm>
            <a:off x="2036763" y="1581150"/>
            <a:ext cx="127000" cy="100013"/>
          </a:xfrm>
          <a:custGeom>
            <a:avLst/>
            <a:gdLst>
              <a:gd name="T0" fmla="*/ 48 w 80"/>
              <a:gd name="T1" fmla="*/ 54 h 63"/>
              <a:gd name="T2" fmla="*/ 39 w 80"/>
              <a:gd name="T3" fmla="*/ 63 h 63"/>
              <a:gd name="T4" fmla="*/ 0 w 80"/>
              <a:gd name="T5" fmla="*/ 10 h 63"/>
              <a:gd name="T6" fmla="*/ 10 w 80"/>
              <a:gd name="T7" fmla="*/ 0 h 63"/>
              <a:gd name="T8" fmla="*/ 80 w 80"/>
              <a:gd name="T9" fmla="*/ 24 h 63"/>
              <a:gd name="T10" fmla="*/ 70 w 80"/>
              <a:gd name="T11" fmla="*/ 33 h 63"/>
              <a:gd name="T12" fmla="*/ 57 w 80"/>
              <a:gd name="T13" fmla="*/ 28 h 63"/>
              <a:gd name="T14" fmla="*/ 40 w 80"/>
              <a:gd name="T15" fmla="*/ 43 h 63"/>
              <a:gd name="T16" fmla="*/ 48 w 80"/>
              <a:gd name="T17" fmla="*/ 54 h 63"/>
              <a:gd name="T18" fmla="*/ 33 w 80"/>
              <a:gd name="T19" fmla="*/ 34 h 63"/>
              <a:gd name="T20" fmla="*/ 44 w 80"/>
              <a:gd name="T21" fmla="*/ 24 h 63"/>
              <a:gd name="T22" fmla="*/ 17 w 80"/>
              <a:gd name="T23" fmla="*/ 14 h 63"/>
              <a:gd name="T24" fmla="*/ 17 w 80"/>
              <a:gd name="T25" fmla="*/ 14 h 63"/>
              <a:gd name="T26" fmla="*/ 33 w 80"/>
              <a:gd name="T27"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63">
                <a:moveTo>
                  <a:pt x="48" y="54"/>
                </a:moveTo>
                <a:lnTo>
                  <a:pt x="39" y="63"/>
                </a:lnTo>
                <a:lnTo>
                  <a:pt x="0" y="10"/>
                </a:lnTo>
                <a:lnTo>
                  <a:pt x="10" y="0"/>
                </a:lnTo>
                <a:lnTo>
                  <a:pt x="80" y="24"/>
                </a:lnTo>
                <a:lnTo>
                  <a:pt x="70" y="33"/>
                </a:lnTo>
                <a:lnTo>
                  <a:pt x="57" y="28"/>
                </a:lnTo>
                <a:lnTo>
                  <a:pt x="40" y="43"/>
                </a:lnTo>
                <a:lnTo>
                  <a:pt x="48" y="54"/>
                </a:lnTo>
                <a:close/>
                <a:moveTo>
                  <a:pt x="33" y="34"/>
                </a:moveTo>
                <a:lnTo>
                  <a:pt x="44" y="24"/>
                </a:lnTo>
                <a:lnTo>
                  <a:pt x="17" y="14"/>
                </a:lnTo>
                <a:lnTo>
                  <a:pt x="17" y="14"/>
                </a:lnTo>
                <a:lnTo>
                  <a:pt x="3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13" name="Freeform 309"/>
          <p:cNvSpPr>
            <a:spLocks/>
          </p:cNvSpPr>
          <p:nvPr/>
        </p:nvSpPr>
        <p:spPr bwMode="auto">
          <a:xfrm>
            <a:off x="2087563" y="1495425"/>
            <a:ext cx="142875" cy="114300"/>
          </a:xfrm>
          <a:custGeom>
            <a:avLst/>
            <a:gdLst>
              <a:gd name="T0" fmla="*/ 27 w 90"/>
              <a:gd name="T1" fmla="*/ 8 h 72"/>
              <a:gd name="T2" fmla="*/ 35 w 90"/>
              <a:gd name="T3" fmla="*/ 0 h 72"/>
              <a:gd name="T4" fmla="*/ 90 w 90"/>
              <a:gd name="T5" fmla="*/ 38 h 72"/>
              <a:gd name="T6" fmla="*/ 80 w 90"/>
              <a:gd name="T7" fmla="*/ 47 h 72"/>
              <a:gd name="T8" fmla="*/ 24 w 90"/>
              <a:gd name="T9" fmla="*/ 37 h 72"/>
              <a:gd name="T10" fmla="*/ 24 w 90"/>
              <a:gd name="T11" fmla="*/ 37 h 72"/>
              <a:gd name="T12" fmla="*/ 62 w 90"/>
              <a:gd name="T13" fmla="*/ 64 h 72"/>
              <a:gd name="T14" fmla="*/ 54 w 90"/>
              <a:gd name="T15" fmla="*/ 72 h 72"/>
              <a:gd name="T16" fmla="*/ 0 w 90"/>
              <a:gd name="T17" fmla="*/ 34 h 72"/>
              <a:gd name="T18" fmla="*/ 9 w 90"/>
              <a:gd name="T19" fmla="*/ 25 h 72"/>
              <a:gd name="T20" fmla="*/ 64 w 90"/>
              <a:gd name="T21" fmla="*/ 35 h 72"/>
              <a:gd name="T22" fmla="*/ 65 w 90"/>
              <a:gd name="T23" fmla="*/ 35 h 72"/>
              <a:gd name="T24" fmla="*/ 27 w 90"/>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27" y="8"/>
                </a:moveTo>
                <a:lnTo>
                  <a:pt x="35" y="0"/>
                </a:lnTo>
                <a:lnTo>
                  <a:pt x="90" y="38"/>
                </a:lnTo>
                <a:lnTo>
                  <a:pt x="80" y="47"/>
                </a:lnTo>
                <a:lnTo>
                  <a:pt x="24" y="37"/>
                </a:lnTo>
                <a:lnTo>
                  <a:pt x="24" y="37"/>
                </a:lnTo>
                <a:lnTo>
                  <a:pt x="62" y="64"/>
                </a:lnTo>
                <a:lnTo>
                  <a:pt x="54" y="72"/>
                </a:lnTo>
                <a:lnTo>
                  <a:pt x="0" y="34"/>
                </a:lnTo>
                <a:lnTo>
                  <a:pt x="9" y="25"/>
                </a:lnTo>
                <a:lnTo>
                  <a:pt x="64" y="35"/>
                </a:lnTo>
                <a:lnTo>
                  <a:pt x="65" y="35"/>
                </a:lnTo>
                <a:lnTo>
                  <a:pt x="2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14" name="Freeform 310"/>
          <p:cNvSpPr>
            <a:spLocks/>
          </p:cNvSpPr>
          <p:nvPr/>
        </p:nvSpPr>
        <p:spPr bwMode="auto">
          <a:xfrm>
            <a:off x="2171700" y="1439863"/>
            <a:ext cx="114300" cy="90487"/>
          </a:xfrm>
          <a:custGeom>
            <a:avLst/>
            <a:gdLst>
              <a:gd name="T0" fmla="*/ 35 w 72"/>
              <a:gd name="T1" fmla="*/ 12 h 57"/>
              <a:gd name="T2" fmla="*/ 32 w 72"/>
              <a:gd name="T3" fmla="*/ 11 h 57"/>
              <a:gd name="T4" fmla="*/ 29 w 72"/>
              <a:gd name="T5" fmla="*/ 11 h 57"/>
              <a:gd name="T6" fmla="*/ 25 w 72"/>
              <a:gd name="T7" fmla="*/ 11 h 57"/>
              <a:gd name="T8" fmla="*/ 20 w 72"/>
              <a:gd name="T9" fmla="*/ 13 h 57"/>
              <a:gd name="T10" fmla="*/ 17 w 72"/>
              <a:gd name="T11" fmla="*/ 16 h 57"/>
              <a:gd name="T12" fmla="*/ 15 w 72"/>
              <a:gd name="T13" fmla="*/ 19 h 57"/>
              <a:gd name="T14" fmla="*/ 14 w 72"/>
              <a:gd name="T15" fmla="*/ 23 h 57"/>
              <a:gd name="T16" fmla="*/ 15 w 72"/>
              <a:gd name="T17" fmla="*/ 28 h 57"/>
              <a:gd name="T18" fmla="*/ 19 w 72"/>
              <a:gd name="T19" fmla="*/ 33 h 57"/>
              <a:gd name="T20" fmla="*/ 26 w 72"/>
              <a:gd name="T21" fmla="*/ 39 h 57"/>
              <a:gd name="T22" fmla="*/ 32 w 72"/>
              <a:gd name="T23" fmla="*/ 43 h 57"/>
              <a:gd name="T24" fmla="*/ 37 w 72"/>
              <a:gd name="T25" fmla="*/ 45 h 57"/>
              <a:gd name="T26" fmla="*/ 43 w 72"/>
              <a:gd name="T27" fmla="*/ 46 h 57"/>
              <a:gd name="T28" fmla="*/ 49 w 72"/>
              <a:gd name="T29" fmla="*/ 45 h 57"/>
              <a:gd name="T30" fmla="*/ 54 w 72"/>
              <a:gd name="T31" fmla="*/ 43 h 57"/>
              <a:gd name="T32" fmla="*/ 57 w 72"/>
              <a:gd name="T33" fmla="*/ 40 h 57"/>
              <a:gd name="T34" fmla="*/ 58 w 72"/>
              <a:gd name="T35" fmla="*/ 37 h 57"/>
              <a:gd name="T36" fmla="*/ 59 w 72"/>
              <a:gd name="T37" fmla="*/ 34 h 57"/>
              <a:gd name="T38" fmla="*/ 58 w 72"/>
              <a:gd name="T39" fmla="*/ 31 h 57"/>
              <a:gd name="T40" fmla="*/ 56 w 72"/>
              <a:gd name="T41" fmla="*/ 27 h 57"/>
              <a:gd name="T42" fmla="*/ 64 w 72"/>
              <a:gd name="T43" fmla="*/ 17 h 57"/>
              <a:gd name="T44" fmla="*/ 69 w 72"/>
              <a:gd name="T45" fmla="*/ 22 h 57"/>
              <a:gd name="T46" fmla="*/ 71 w 72"/>
              <a:gd name="T47" fmla="*/ 28 h 57"/>
              <a:gd name="T48" fmla="*/ 72 w 72"/>
              <a:gd name="T49" fmla="*/ 35 h 57"/>
              <a:gd name="T50" fmla="*/ 71 w 72"/>
              <a:gd name="T51" fmla="*/ 41 h 57"/>
              <a:gd name="T52" fmla="*/ 67 w 72"/>
              <a:gd name="T53" fmla="*/ 47 h 57"/>
              <a:gd name="T54" fmla="*/ 60 w 72"/>
              <a:gd name="T55" fmla="*/ 52 h 57"/>
              <a:gd name="T56" fmla="*/ 52 w 72"/>
              <a:gd name="T57" fmla="*/ 56 h 57"/>
              <a:gd name="T58" fmla="*/ 43 w 72"/>
              <a:gd name="T59" fmla="*/ 57 h 57"/>
              <a:gd name="T60" fmla="*/ 34 w 72"/>
              <a:gd name="T61" fmla="*/ 56 h 57"/>
              <a:gd name="T62" fmla="*/ 23 w 72"/>
              <a:gd name="T63" fmla="*/ 52 h 57"/>
              <a:gd name="T64" fmla="*/ 13 w 72"/>
              <a:gd name="T65" fmla="*/ 45 h 57"/>
              <a:gd name="T66" fmla="*/ 5 w 72"/>
              <a:gd name="T67" fmla="*/ 38 h 57"/>
              <a:gd name="T68" fmla="*/ 1 w 72"/>
              <a:gd name="T69" fmla="*/ 30 h 57"/>
              <a:gd name="T70" fmla="*/ 0 w 72"/>
              <a:gd name="T71" fmla="*/ 22 h 57"/>
              <a:gd name="T72" fmla="*/ 3 w 72"/>
              <a:gd name="T73" fmla="*/ 15 h 57"/>
              <a:gd name="T74" fmla="*/ 8 w 72"/>
              <a:gd name="T75" fmla="*/ 9 h 57"/>
              <a:gd name="T76" fmla="*/ 15 w 72"/>
              <a:gd name="T77" fmla="*/ 3 h 57"/>
              <a:gd name="T78" fmla="*/ 23 w 72"/>
              <a:gd name="T79" fmla="*/ 0 h 57"/>
              <a:gd name="T80" fmla="*/ 31 w 72"/>
              <a:gd name="T81" fmla="*/ 0 h 57"/>
              <a:gd name="T82" fmla="*/ 38 w 72"/>
              <a:gd name="T83" fmla="*/ 1 h 57"/>
              <a:gd name="T84" fmla="*/ 44 w 72"/>
              <a:gd name="T85"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57">
                <a:moveTo>
                  <a:pt x="37" y="13"/>
                </a:moveTo>
                <a:lnTo>
                  <a:pt x="36" y="13"/>
                </a:lnTo>
                <a:lnTo>
                  <a:pt x="35" y="12"/>
                </a:lnTo>
                <a:lnTo>
                  <a:pt x="34" y="12"/>
                </a:lnTo>
                <a:lnTo>
                  <a:pt x="33" y="12"/>
                </a:lnTo>
                <a:lnTo>
                  <a:pt x="32" y="11"/>
                </a:lnTo>
                <a:lnTo>
                  <a:pt x="31" y="11"/>
                </a:lnTo>
                <a:lnTo>
                  <a:pt x="30" y="11"/>
                </a:lnTo>
                <a:lnTo>
                  <a:pt x="29" y="11"/>
                </a:lnTo>
                <a:lnTo>
                  <a:pt x="27" y="11"/>
                </a:lnTo>
                <a:lnTo>
                  <a:pt x="26" y="11"/>
                </a:lnTo>
                <a:lnTo>
                  <a:pt x="25" y="11"/>
                </a:lnTo>
                <a:lnTo>
                  <a:pt x="23" y="12"/>
                </a:lnTo>
                <a:lnTo>
                  <a:pt x="22" y="13"/>
                </a:lnTo>
                <a:lnTo>
                  <a:pt x="20" y="13"/>
                </a:lnTo>
                <a:lnTo>
                  <a:pt x="19" y="14"/>
                </a:lnTo>
                <a:lnTo>
                  <a:pt x="18" y="16"/>
                </a:lnTo>
                <a:lnTo>
                  <a:pt x="17" y="16"/>
                </a:lnTo>
                <a:lnTo>
                  <a:pt x="16" y="17"/>
                </a:lnTo>
                <a:lnTo>
                  <a:pt x="15" y="18"/>
                </a:lnTo>
                <a:lnTo>
                  <a:pt x="15" y="19"/>
                </a:lnTo>
                <a:lnTo>
                  <a:pt x="14" y="21"/>
                </a:lnTo>
                <a:lnTo>
                  <a:pt x="14" y="22"/>
                </a:lnTo>
                <a:lnTo>
                  <a:pt x="14" y="23"/>
                </a:lnTo>
                <a:lnTo>
                  <a:pt x="14" y="25"/>
                </a:lnTo>
                <a:lnTo>
                  <a:pt x="15" y="26"/>
                </a:lnTo>
                <a:lnTo>
                  <a:pt x="15" y="28"/>
                </a:lnTo>
                <a:lnTo>
                  <a:pt x="16" y="30"/>
                </a:lnTo>
                <a:lnTo>
                  <a:pt x="17" y="31"/>
                </a:lnTo>
                <a:lnTo>
                  <a:pt x="19" y="33"/>
                </a:lnTo>
                <a:lnTo>
                  <a:pt x="21" y="35"/>
                </a:lnTo>
                <a:lnTo>
                  <a:pt x="23" y="37"/>
                </a:lnTo>
                <a:lnTo>
                  <a:pt x="26" y="39"/>
                </a:lnTo>
                <a:lnTo>
                  <a:pt x="28" y="40"/>
                </a:lnTo>
                <a:lnTo>
                  <a:pt x="30" y="41"/>
                </a:lnTo>
                <a:lnTo>
                  <a:pt x="32" y="43"/>
                </a:lnTo>
                <a:lnTo>
                  <a:pt x="33" y="43"/>
                </a:lnTo>
                <a:lnTo>
                  <a:pt x="35" y="44"/>
                </a:lnTo>
                <a:lnTo>
                  <a:pt x="37" y="45"/>
                </a:lnTo>
                <a:lnTo>
                  <a:pt x="39" y="45"/>
                </a:lnTo>
                <a:lnTo>
                  <a:pt x="41" y="46"/>
                </a:lnTo>
                <a:lnTo>
                  <a:pt x="43" y="46"/>
                </a:lnTo>
                <a:lnTo>
                  <a:pt x="45" y="46"/>
                </a:lnTo>
                <a:lnTo>
                  <a:pt x="47" y="46"/>
                </a:lnTo>
                <a:lnTo>
                  <a:pt x="49" y="45"/>
                </a:lnTo>
                <a:lnTo>
                  <a:pt x="50" y="45"/>
                </a:lnTo>
                <a:lnTo>
                  <a:pt x="52" y="44"/>
                </a:lnTo>
                <a:lnTo>
                  <a:pt x="54" y="43"/>
                </a:lnTo>
                <a:lnTo>
                  <a:pt x="55" y="42"/>
                </a:lnTo>
                <a:lnTo>
                  <a:pt x="56" y="41"/>
                </a:lnTo>
                <a:lnTo>
                  <a:pt x="57" y="40"/>
                </a:lnTo>
                <a:lnTo>
                  <a:pt x="57" y="39"/>
                </a:lnTo>
                <a:lnTo>
                  <a:pt x="58" y="38"/>
                </a:lnTo>
                <a:lnTo>
                  <a:pt x="58" y="37"/>
                </a:lnTo>
                <a:lnTo>
                  <a:pt x="59" y="36"/>
                </a:lnTo>
                <a:lnTo>
                  <a:pt x="59" y="35"/>
                </a:lnTo>
                <a:lnTo>
                  <a:pt x="59" y="34"/>
                </a:lnTo>
                <a:lnTo>
                  <a:pt x="59" y="33"/>
                </a:lnTo>
                <a:lnTo>
                  <a:pt x="59" y="32"/>
                </a:lnTo>
                <a:lnTo>
                  <a:pt x="58" y="31"/>
                </a:lnTo>
                <a:lnTo>
                  <a:pt x="58" y="30"/>
                </a:lnTo>
                <a:lnTo>
                  <a:pt x="57" y="29"/>
                </a:lnTo>
                <a:lnTo>
                  <a:pt x="56" y="27"/>
                </a:lnTo>
                <a:lnTo>
                  <a:pt x="56" y="26"/>
                </a:lnTo>
                <a:lnTo>
                  <a:pt x="55" y="25"/>
                </a:lnTo>
                <a:lnTo>
                  <a:pt x="64" y="17"/>
                </a:lnTo>
                <a:lnTo>
                  <a:pt x="66" y="19"/>
                </a:lnTo>
                <a:lnTo>
                  <a:pt x="67" y="20"/>
                </a:lnTo>
                <a:lnTo>
                  <a:pt x="69" y="22"/>
                </a:lnTo>
                <a:lnTo>
                  <a:pt x="70" y="24"/>
                </a:lnTo>
                <a:lnTo>
                  <a:pt x="71" y="26"/>
                </a:lnTo>
                <a:lnTo>
                  <a:pt x="71" y="28"/>
                </a:lnTo>
                <a:lnTo>
                  <a:pt x="72" y="31"/>
                </a:lnTo>
                <a:lnTo>
                  <a:pt x="72" y="33"/>
                </a:lnTo>
                <a:lnTo>
                  <a:pt x="72" y="35"/>
                </a:lnTo>
                <a:lnTo>
                  <a:pt x="72" y="37"/>
                </a:lnTo>
                <a:lnTo>
                  <a:pt x="72" y="39"/>
                </a:lnTo>
                <a:lnTo>
                  <a:pt x="71" y="41"/>
                </a:lnTo>
                <a:lnTo>
                  <a:pt x="70" y="43"/>
                </a:lnTo>
                <a:lnTo>
                  <a:pt x="68" y="45"/>
                </a:lnTo>
                <a:lnTo>
                  <a:pt x="67" y="47"/>
                </a:lnTo>
                <a:lnTo>
                  <a:pt x="65" y="49"/>
                </a:lnTo>
                <a:lnTo>
                  <a:pt x="63" y="51"/>
                </a:lnTo>
                <a:lnTo>
                  <a:pt x="60" y="52"/>
                </a:lnTo>
                <a:lnTo>
                  <a:pt x="58" y="54"/>
                </a:lnTo>
                <a:lnTo>
                  <a:pt x="55" y="55"/>
                </a:lnTo>
                <a:lnTo>
                  <a:pt x="52" y="56"/>
                </a:lnTo>
                <a:lnTo>
                  <a:pt x="49" y="57"/>
                </a:lnTo>
                <a:lnTo>
                  <a:pt x="46" y="57"/>
                </a:lnTo>
                <a:lnTo>
                  <a:pt x="43" y="57"/>
                </a:lnTo>
                <a:lnTo>
                  <a:pt x="40" y="57"/>
                </a:lnTo>
                <a:lnTo>
                  <a:pt x="37" y="57"/>
                </a:lnTo>
                <a:lnTo>
                  <a:pt x="34" y="56"/>
                </a:lnTo>
                <a:lnTo>
                  <a:pt x="30" y="55"/>
                </a:lnTo>
                <a:lnTo>
                  <a:pt x="27" y="54"/>
                </a:lnTo>
                <a:lnTo>
                  <a:pt x="23" y="52"/>
                </a:lnTo>
                <a:lnTo>
                  <a:pt x="20" y="50"/>
                </a:lnTo>
                <a:lnTo>
                  <a:pt x="16" y="48"/>
                </a:lnTo>
                <a:lnTo>
                  <a:pt x="13" y="45"/>
                </a:lnTo>
                <a:lnTo>
                  <a:pt x="10" y="43"/>
                </a:lnTo>
                <a:lnTo>
                  <a:pt x="7" y="40"/>
                </a:lnTo>
                <a:lnTo>
                  <a:pt x="5" y="38"/>
                </a:lnTo>
                <a:lnTo>
                  <a:pt x="4" y="35"/>
                </a:lnTo>
                <a:lnTo>
                  <a:pt x="2" y="32"/>
                </a:lnTo>
                <a:lnTo>
                  <a:pt x="1" y="30"/>
                </a:lnTo>
                <a:lnTo>
                  <a:pt x="1" y="27"/>
                </a:lnTo>
                <a:lnTo>
                  <a:pt x="0" y="25"/>
                </a:lnTo>
                <a:lnTo>
                  <a:pt x="0" y="22"/>
                </a:lnTo>
                <a:lnTo>
                  <a:pt x="1" y="20"/>
                </a:lnTo>
                <a:lnTo>
                  <a:pt x="2" y="18"/>
                </a:lnTo>
                <a:lnTo>
                  <a:pt x="3" y="15"/>
                </a:lnTo>
                <a:lnTo>
                  <a:pt x="4" y="13"/>
                </a:lnTo>
                <a:lnTo>
                  <a:pt x="6" y="11"/>
                </a:lnTo>
                <a:lnTo>
                  <a:pt x="8" y="9"/>
                </a:lnTo>
                <a:lnTo>
                  <a:pt x="10" y="6"/>
                </a:lnTo>
                <a:lnTo>
                  <a:pt x="13" y="5"/>
                </a:lnTo>
                <a:lnTo>
                  <a:pt x="15" y="3"/>
                </a:lnTo>
                <a:lnTo>
                  <a:pt x="18" y="2"/>
                </a:lnTo>
                <a:lnTo>
                  <a:pt x="21" y="1"/>
                </a:lnTo>
                <a:lnTo>
                  <a:pt x="23" y="0"/>
                </a:lnTo>
                <a:lnTo>
                  <a:pt x="26" y="0"/>
                </a:lnTo>
                <a:lnTo>
                  <a:pt x="29" y="0"/>
                </a:lnTo>
                <a:lnTo>
                  <a:pt x="31" y="0"/>
                </a:lnTo>
                <a:lnTo>
                  <a:pt x="34" y="0"/>
                </a:lnTo>
                <a:lnTo>
                  <a:pt x="36" y="0"/>
                </a:lnTo>
                <a:lnTo>
                  <a:pt x="38" y="1"/>
                </a:lnTo>
                <a:lnTo>
                  <a:pt x="40" y="2"/>
                </a:lnTo>
                <a:lnTo>
                  <a:pt x="42" y="2"/>
                </a:lnTo>
                <a:lnTo>
                  <a:pt x="44" y="3"/>
                </a:lnTo>
                <a:lnTo>
                  <a:pt x="46" y="4"/>
                </a:lnTo>
                <a:lnTo>
                  <a:pt x="3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15" name="Freeform 311"/>
          <p:cNvSpPr>
            <a:spLocks/>
          </p:cNvSpPr>
          <p:nvPr/>
        </p:nvSpPr>
        <p:spPr bwMode="auto">
          <a:xfrm>
            <a:off x="2225675" y="1403350"/>
            <a:ext cx="101600" cy="74613"/>
          </a:xfrm>
          <a:custGeom>
            <a:avLst/>
            <a:gdLst>
              <a:gd name="T0" fmla="*/ 64 w 64"/>
              <a:gd name="T1" fmla="*/ 38 h 47"/>
              <a:gd name="T2" fmla="*/ 55 w 64"/>
              <a:gd name="T3" fmla="*/ 47 h 47"/>
              <a:gd name="T4" fmla="*/ 0 w 64"/>
              <a:gd name="T5" fmla="*/ 9 h 47"/>
              <a:gd name="T6" fmla="*/ 10 w 64"/>
              <a:gd name="T7" fmla="*/ 0 h 47"/>
              <a:gd name="T8" fmla="*/ 64 w 64"/>
              <a:gd name="T9" fmla="*/ 38 h 47"/>
            </a:gdLst>
            <a:ahLst/>
            <a:cxnLst>
              <a:cxn ang="0">
                <a:pos x="T0" y="T1"/>
              </a:cxn>
              <a:cxn ang="0">
                <a:pos x="T2" y="T3"/>
              </a:cxn>
              <a:cxn ang="0">
                <a:pos x="T4" y="T5"/>
              </a:cxn>
              <a:cxn ang="0">
                <a:pos x="T6" y="T7"/>
              </a:cxn>
              <a:cxn ang="0">
                <a:pos x="T8" y="T9"/>
              </a:cxn>
            </a:cxnLst>
            <a:rect l="0" t="0" r="r" b="b"/>
            <a:pathLst>
              <a:path w="64" h="47">
                <a:moveTo>
                  <a:pt x="64" y="38"/>
                </a:moveTo>
                <a:lnTo>
                  <a:pt x="55" y="47"/>
                </a:lnTo>
                <a:lnTo>
                  <a:pt x="0" y="9"/>
                </a:lnTo>
                <a:lnTo>
                  <a:pt x="10" y="0"/>
                </a:lnTo>
                <a:lnTo>
                  <a:pt x="6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16" name="Freeform 312"/>
          <p:cNvSpPr>
            <a:spLocks noEditPoints="1"/>
          </p:cNvSpPr>
          <p:nvPr/>
        </p:nvSpPr>
        <p:spPr bwMode="auto">
          <a:xfrm>
            <a:off x="2273300" y="1355725"/>
            <a:ext cx="128588" cy="100013"/>
          </a:xfrm>
          <a:custGeom>
            <a:avLst/>
            <a:gdLst>
              <a:gd name="T0" fmla="*/ 49 w 81"/>
              <a:gd name="T1" fmla="*/ 54 h 63"/>
              <a:gd name="T2" fmla="*/ 39 w 81"/>
              <a:gd name="T3" fmla="*/ 63 h 63"/>
              <a:gd name="T4" fmla="*/ 0 w 81"/>
              <a:gd name="T5" fmla="*/ 10 h 63"/>
              <a:gd name="T6" fmla="*/ 11 w 81"/>
              <a:gd name="T7" fmla="*/ 0 h 63"/>
              <a:gd name="T8" fmla="*/ 81 w 81"/>
              <a:gd name="T9" fmla="*/ 24 h 63"/>
              <a:gd name="T10" fmla="*/ 71 w 81"/>
              <a:gd name="T11" fmla="*/ 33 h 63"/>
              <a:gd name="T12" fmla="*/ 57 w 81"/>
              <a:gd name="T13" fmla="*/ 28 h 63"/>
              <a:gd name="T14" fmla="*/ 41 w 81"/>
              <a:gd name="T15" fmla="*/ 43 h 63"/>
              <a:gd name="T16" fmla="*/ 49 w 81"/>
              <a:gd name="T17" fmla="*/ 54 h 63"/>
              <a:gd name="T18" fmla="*/ 34 w 81"/>
              <a:gd name="T19" fmla="*/ 34 h 63"/>
              <a:gd name="T20" fmla="*/ 45 w 81"/>
              <a:gd name="T21" fmla="*/ 24 h 63"/>
              <a:gd name="T22" fmla="*/ 18 w 81"/>
              <a:gd name="T23" fmla="*/ 14 h 63"/>
              <a:gd name="T24" fmla="*/ 18 w 81"/>
              <a:gd name="T25" fmla="*/ 14 h 63"/>
              <a:gd name="T26" fmla="*/ 34 w 81"/>
              <a:gd name="T27"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63">
                <a:moveTo>
                  <a:pt x="49" y="54"/>
                </a:moveTo>
                <a:lnTo>
                  <a:pt x="39" y="63"/>
                </a:lnTo>
                <a:lnTo>
                  <a:pt x="0" y="10"/>
                </a:lnTo>
                <a:lnTo>
                  <a:pt x="11" y="0"/>
                </a:lnTo>
                <a:lnTo>
                  <a:pt x="81" y="24"/>
                </a:lnTo>
                <a:lnTo>
                  <a:pt x="71" y="33"/>
                </a:lnTo>
                <a:lnTo>
                  <a:pt x="57" y="28"/>
                </a:lnTo>
                <a:lnTo>
                  <a:pt x="41" y="43"/>
                </a:lnTo>
                <a:lnTo>
                  <a:pt x="49" y="54"/>
                </a:lnTo>
                <a:close/>
                <a:moveTo>
                  <a:pt x="34" y="34"/>
                </a:moveTo>
                <a:lnTo>
                  <a:pt x="45" y="24"/>
                </a:lnTo>
                <a:lnTo>
                  <a:pt x="18" y="14"/>
                </a:lnTo>
                <a:lnTo>
                  <a:pt x="18" y="14"/>
                </a:lnTo>
                <a:lnTo>
                  <a:pt x="3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17" name="Freeform 313"/>
          <p:cNvSpPr>
            <a:spLocks/>
          </p:cNvSpPr>
          <p:nvPr/>
        </p:nvSpPr>
        <p:spPr bwMode="auto">
          <a:xfrm>
            <a:off x="2324100" y="1309688"/>
            <a:ext cx="136525" cy="74612"/>
          </a:xfrm>
          <a:custGeom>
            <a:avLst/>
            <a:gdLst>
              <a:gd name="T0" fmla="*/ 54 w 86"/>
              <a:gd name="T1" fmla="*/ 31 h 47"/>
              <a:gd name="T2" fmla="*/ 76 w 86"/>
              <a:gd name="T3" fmla="*/ 11 h 47"/>
              <a:gd name="T4" fmla="*/ 86 w 86"/>
              <a:gd name="T5" fmla="*/ 18 h 47"/>
              <a:gd name="T6" fmla="*/ 55 w 86"/>
              <a:gd name="T7" fmla="*/ 47 h 47"/>
              <a:gd name="T8" fmla="*/ 0 w 86"/>
              <a:gd name="T9" fmla="*/ 9 h 47"/>
              <a:gd name="T10" fmla="*/ 9 w 86"/>
              <a:gd name="T11" fmla="*/ 0 h 47"/>
              <a:gd name="T12" fmla="*/ 54 w 86"/>
              <a:gd name="T13" fmla="*/ 31 h 47"/>
            </a:gdLst>
            <a:ahLst/>
            <a:cxnLst>
              <a:cxn ang="0">
                <a:pos x="T0" y="T1"/>
              </a:cxn>
              <a:cxn ang="0">
                <a:pos x="T2" y="T3"/>
              </a:cxn>
              <a:cxn ang="0">
                <a:pos x="T4" y="T5"/>
              </a:cxn>
              <a:cxn ang="0">
                <a:pos x="T6" y="T7"/>
              </a:cxn>
              <a:cxn ang="0">
                <a:pos x="T8" y="T9"/>
              </a:cxn>
              <a:cxn ang="0">
                <a:pos x="T10" y="T11"/>
              </a:cxn>
              <a:cxn ang="0">
                <a:pos x="T12" y="T13"/>
              </a:cxn>
            </a:cxnLst>
            <a:rect l="0" t="0" r="r" b="b"/>
            <a:pathLst>
              <a:path w="86" h="47">
                <a:moveTo>
                  <a:pt x="54" y="31"/>
                </a:moveTo>
                <a:lnTo>
                  <a:pt x="76" y="11"/>
                </a:lnTo>
                <a:lnTo>
                  <a:pt x="86" y="18"/>
                </a:lnTo>
                <a:lnTo>
                  <a:pt x="55" y="47"/>
                </a:lnTo>
                <a:lnTo>
                  <a:pt x="0" y="9"/>
                </a:lnTo>
                <a:lnTo>
                  <a:pt x="9" y="0"/>
                </a:lnTo>
                <a:lnTo>
                  <a:pt x="5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18" name="Freeform 314"/>
          <p:cNvSpPr>
            <a:spLocks noEditPoints="1"/>
          </p:cNvSpPr>
          <p:nvPr/>
        </p:nvSpPr>
        <p:spPr bwMode="auto">
          <a:xfrm>
            <a:off x="2071688" y="1733550"/>
            <a:ext cx="144462" cy="104775"/>
          </a:xfrm>
          <a:custGeom>
            <a:avLst/>
            <a:gdLst>
              <a:gd name="T0" fmla="*/ 24 w 91"/>
              <a:gd name="T1" fmla="*/ 5 h 66"/>
              <a:gd name="T2" fmla="*/ 31 w 91"/>
              <a:gd name="T3" fmla="*/ 1 h 66"/>
              <a:gd name="T4" fmla="*/ 37 w 91"/>
              <a:gd name="T5" fmla="*/ 0 h 66"/>
              <a:gd name="T6" fmla="*/ 43 w 91"/>
              <a:gd name="T7" fmla="*/ 1 h 66"/>
              <a:gd name="T8" fmla="*/ 47 w 91"/>
              <a:gd name="T9" fmla="*/ 2 h 66"/>
              <a:gd name="T10" fmla="*/ 51 w 91"/>
              <a:gd name="T11" fmla="*/ 4 h 66"/>
              <a:gd name="T12" fmla="*/ 54 w 91"/>
              <a:gd name="T13" fmla="*/ 7 h 66"/>
              <a:gd name="T14" fmla="*/ 56 w 91"/>
              <a:gd name="T15" fmla="*/ 10 h 66"/>
              <a:gd name="T16" fmla="*/ 57 w 91"/>
              <a:gd name="T17" fmla="*/ 12 h 66"/>
              <a:gd name="T18" fmla="*/ 58 w 91"/>
              <a:gd name="T19" fmla="*/ 16 h 66"/>
              <a:gd name="T20" fmla="*/ 57 w 91"/>
              <a:gd name="T21" fmla="*/ 19 h 66"/>
              <a:gd name="T22" fmla="*/ 59 w 91"/>
              <a:gd name="T23" fmla="*/ 19 h 66"/>
              <a:gd name="T24" fmla="*/ 62 w 91"/>
              <a:gd name="T25" fmla="*/ 18 h 66"/>
              <a:gd name="T26" fmla="*/ 65 w 91"/>
              <a:gd name="T27" fmla="*/ 18 h 66"/>
              <a:gd name="T28" fmla="*/ 69 w 91"/>
              <a:gd name="T29" fmla="*/ 20 h 66"/>
              <a:gd name="T30" fmla="*/ 73 w 91"/>
              <a:gd name="T31" fmla="*/ 22 h 66"/>
              <a:gd name="T32" fmla="*/ 78 w 91"/>
              <a:gd name="T33" fmla="*/ 25 h 66"/>
              <a:gd name="T34" fmla="*/ 81 w 91"/>
              <a:gd name="T35" fmla="*/ 28 h 66"/>
              <a:gd name="T36" fmla="*/ 84 w 91"/>
              <a:gd name="T37" fmla="*/ 29 h 66"/>
              <a:gd name="T38" fmla="*/ 86 w 91"/>
              <a:gd name="T39" fmla="*/ 30 h 66"/>
              <a:gd name="T40" fmla="*/ 88 w 91"/>
              <a:gd name="T41" fmla="*/ 30 h 66"/>
              <a:gd name="T42" fmla="*/ 89 w 91"/>
              <a:gd name="T43" fmla="*/ 30 h 66"/>
              <a:gd name="T44" fmla="*/ 80 w 91"/>
              <a:gd name="T45" fmla="*/ 40 h 66"/>
              <a:gd name="T46" fmla="*/ 78 w 91"/>
              <a:gd name="T47" fmla="*/ 39 h 66"/>
              <a:gd name="T48" fmla="*/ 76 w 91"/>
              <a:gd name="T49" fmla="*/ 38 h 66"/>
              <a:gd name="T50" fmla="*/ 74 w 91"/>
              <a:gd name="T51" fmla="*/ 37 h 66"/>
              <a:gd name="T52" fmla="*/ 71 w 91"/>
              <a:gd name="T53" fmla="*/ 36 h 66"/>
              <a:gd name="T54" fmla="*/ 69 w 91"/>
              <a:gd name="T55" fmla="*/ 34 h 66"/>
              <a:gd name="T56" fmla="*/ 65 w 91"/>
              <a:gd name="T57" fmla="*/ 31 h 66"/>
              <a:gd name="T58" fmla="*/ 62 w 91"/>
              <a:gd name="T59" fmla="*/ 30 h 66"/>
              <a:gd name="T60" fmla="*/ 58 w 91"/>
              <a:gd name="T61" fmla="*/ 29 h 66"/>
              <a:gd name="T62" fmla="*/ 56 w 91"/>
              <a:gd name="T63" fmla="*/ 30 h 66"/>
              <a:gd name="T64" fmla="*/ 52 w 91"/>
              <a:gd name="T65" fmla="*/ 32 h 66"/>
              <a:gd name="T66" fmla="*/ 63 w 91"/>
              <a:gd name="T67" fmla="*/ 57 h 66"/>
              <a:gd name="T68" fmla="*/ 43 w 91"/>
              <a:gd name="T69" fmla="*/ 26 h 66"/>
              <a:gd name="T70" fmla="*/ 45 w 91"/>
              <a:gd name="T71" fmla="*/ 23 h 66"/>
              <a:gd name="T72" fmla="*/ 47 w 91"/>
              <a:gd name="T73" fmla="*/ 21 h 66"/>
              <a:gd name="T74" fmla="*/ 47 w 91"/>
              <a:gd name="T75" fmla="*/ 19 h 66"/>
              <a:gd name="T76" fmla="*/ 46 w 91"/>
              <a:gd name="T77" fmla="*/ 16 h 66"/>
              <a:gd name="T78" fmla="*/ 44 w 91"/>
              <a:gd name="T79" fmla="*/ 14 h 66"/>
              <a:gd name="T80" fmla="*/ 42 w 91"/>
              <a:gd name="T81" fmla="*/ 13 h 66"/>
              <a:gd name="T82" fmla="*/ 40 w 91"/>
              <a:gd name="T83" fmla="*/ 12 h 66"/>
              <a:gd name="T84" fmla="*/ 37 w 91"/>
              <a:gd name="T85" fmla="*/ 12 h 66"/>
              <a:gd name="T86" fmla="*/ 34 w 91"/>
              <a:gd name="T87" fmla="*/ 12 h 66"/>
              <a:gd name="T88" fmla="*/ 31 w 91"/>
              <a:gd name="T89" fmla="*/ 13 h 66"/>
              <a:gd name="T90" fmla="*/ 18 w 91"/>
              <a:gd name="T91"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66">
                <a:moveTo>
                  <a:pt x="0" y="28"/>
                </a:moveTo>
                <a:lnTo>
                  <a:pt x="22" y="7"/>
                </a:lnTo>
                <a:lnTo>
                  <a:pt x="24" y="5"/>
                </a:lnTo>
                <a:lnTo>
                  <a:pt x="26" y="3"/>
                </a:lnTo>
                <a:lnTo>
                  <a:pt x="28" y="2"/>
                </a:lnTo>
                <a:lnTo>
                  <a:pt x="31" y="1"/>
                </a:lnTo>
                <a:lnTo>
                  <a:pt x="33" y="1"/>
                </a:lnTo>
                <a:lnTo>
                  <a:pt x="35" y="0"/>
                </a:lnTo>
                <a:lnTo>
                  <a:pt x="37" y="0"/>
                </a:lnTo>
                <a:lnTo>
                  <a:pt x="39" y="0"/>
                </a:lnTo>
                <a:lnTo>
                  <a:pt x="41" y="0"/>
                </a:lnTo>
                <a:lnTo>
                  <a:pt x="43" y="1"/>
                </a:lnTo>
                <a:lnTo>
                  <a:pt x="44" y="1"/>
                </a:lnTo>
                <a:lnTo>
                  <a:pt x="46" y="2"/>
                </a:lnTo>
                <a:lnTo>
                  <a:pt x="47" y="2"/>
                </a:lnTo>
                <a:lnTo>
                  <a:pt x="49" y="3"/>
                </a:lnTo>
                <a:lnTo>
                  <a:pt x="50" y="4"/>
                </a:lnTo>
                <a:lnTo>
                  <a:pt x="51" y="4"/>
                </a:lnTo>
                <a:lnTo>
                  <a:pt x="52" y="5"/>
                </a:lnTo>
                <a:lnTo>
                  <a:pt x="53" y="6"/>
                </a:lnTo>
                <a:lnTo>
                  <a:pt x="54" y="7"/>
                </a:lnTo>
                <a:lnTo>
                  <a:pt x="55" y="8"/>
                </a:lnTo>
                <a:lnTo>
                  <a:pt x="55" y="9"/>
                </a:lnTo>
                <a:lnTo>
                  <a:pt x="56" y="10"/>
                </a:lnTo>
                <a:lnTo>
                  <a:pt x="57" y="10"/>
                </a:lnTo>
                <a:lnTo>
                  <a:pt x="57" y="12"/>
                </a:lnTo>
                <a:lnTo>
                  <a:pt x="57" y="12"/>
                </a:lnTo>
                <a:lnTo>
                  <a:pt x="58" y="14"/>
                </a:lnTo>
                <a:lnTo>
                  <a:pt x="58" y="14"/>
                </a:lnTo>
                <a:lnTo>
                  <a:pt x="58" y="16"/>
                </a:lnTo>
                <a:lnTo>
                  <a:pt x="58" y="17"/>
                </a:lnTo>
                <a:lnTo>
                  <a:pt x="58" y="18"/>
                </a:lnTo>
                <a:lnTo>
                  <a:pt x="57" y="19"/>
                </a:lnTo>
                <a:lnTo>
                  <a:pt x="57" y="20"/>
                </a:lnTo>
                <a:lnTo>
                  <a:pt x="58" y="19"/>
                </a:lnTo>
                <a:lnTo>
                  <a:pt x="59" y="19"/>
                </a:lnTo>
                <a:lnTo>
                  <a:pt x="60" y="19"/>
                </a:lnTo>
                <a:lnTo>
                  <a:pt x="61" y="18"/>
                </a:lnTo>
                <a:lnTo>
                  <a:pt x="62" y="18"/>
                </a:lnTo>
                <a:lnTo>
                  <a:pt x="63" y="18"/>
                </a:lnTo>
                <a:lnTo>
                  <a:pt x="64" y="18"/>
                </a:lnTo>
                <a:lnTo>
                  <a:pt x="65" y="18"/>
                </a:lnTo>
                <a:lnTo>
                  <a:pt x="66" y="19"/>
                </a:lnTo>
                <a:lnTo>
                  <a:pt x="67" y="19"/>
                </a:lnTo>
                <a:lnTo>
                  <a:pt x="69" y="20"/>
                </a:lnTo>
                <a:lnTo>
                  <a:pt x="70" y="20"/>
                </a:lnTo>
                <a:lnTo>
                  <a:pt x="71" y="21"/>
                </a:lnTo>
                <a:lnTo>
                  <a:pt x="73" y="22"/>
                </a:lnTo>
                <a:lnTo>
                  <a:pt x="75" y="23"/>
                </a:lnTo>
                <a:lnTo>
                  <a:pt x="77" y="24"/>
                </a:lnTo>
                <a:lnTo>
                  <a:pt x="78" y="25"/>
                </a:lnTo>
                <a:lnTo>
                  <a:pt x="79" y="26"/>
                </a:lnTo>
                <a:lnTo>
                  <a:pt x="80" y="27"/>
                </a:lnTo>
                <a:lnTo>
                  <a:pt x="81" y="28"/>
                </a:lnTo>
                <a:lnTo>
                  <a:pt x="82" y="28"/>
                </a:lnTo>
                <a:lnTo>
                  <a:pt x="83" y="29"/>
                </a:lnTo>
                <a:lnTo>
                  <a:pt x="84" y="29"/>
                </a:lnTo>
                <a:lnTo>
                  <a:pt x="85" y="30"/>
                </a:lnTo>
                <a:lnTo>
                  <a:pt x="85" y="30"/>
                </a:lnTo>
                <a:lnTo>
                  <a:pt x="86" y="30"/>
                </a:lnTo>
                <a:lnTo>
                  <a:pt x="87" y="30"/>
                </a:lnTo>
                <a:lnTo>
                  <a:pt x="87" y="30"/>
                </a:lnTo>
                <a:lnTo>
                  <a:pt x="88" y="30"/>
                </a:lnTo>
                <a:lnTo>
                  <a:pt x="88" y="30"/>
                </a:lnTo>
                <a:lnTo>
                  <a:pt x="89" y="30"/>
                </a:lnTo>
                <a:lnTo>
                  <a:pt x="89" y="30"/>
                </a:lnTo>
                <a:lnTo>
                  <a:pt x="91" y="31"/>
                </a:lnTo>
                <a:lnTo>
                  <a:pt x="81" y="40"/>
                </a:lnTo>
                <a:lnTo>
                  <a:pt x="80" y="40"/>
                </a:lnTo>
                <a:lnTo>
                  <a:pt x="79" y="40"/>
                </a:lnTo>
                <a:lnTo>
                  <a:pt x="79" y="40"/>
                </a:lnTo>
                <a:lnTo>
                  <a:pt x="78" y="39"/>
                </a:lnTo>
                <a:lnTo>
                  <a:pt x="77" y="39"/>
                </a:lnTo>
                <a:lnTo>
                  <a:pt x="77" y="39"/>
                </a:lnTo>
                <a:lnTo>
                  <a:pt x="76" y="38"/>
                </a:lnTo>
                <a:lnTo>
                  <a:pt x="75" y="38"/>
                </a:lnTo>
                <a:lnTo>
                  <a:pt x="75" y="38"/>
                </a:lnTo>
                <a:lnTo>
                  <a:pt x="74" y="37"/>
                </a:lnTo>
                <a:lnTo>
                  <a:pt x="73" y="37"/>
                </a:lnTo>
                <a:lnTo>
                  <a:pt x="72" y="36"/>
                </a:lnTo>
                <a:lnTo>
                  <a:pt x="71" y="36"/>
                </a:lnTo>
                <a:lnTo>
                  <a:pt x="71" y="35"/>
                </a:lnTo>
                <a:lnTo>
                  <a:pt x="70" y="34"/>
                </a:lnTo>
                <a:lnTo>
                  <a:pt x="69" y="34"/>
                </a:lnTo>
                <a:lnTo>
                  <a:pt x="67" y="33"/>
                </a:lnTo>
                <a:lnTo>
                  <a:pt x="66" y="32"/>
                </a:lnTo>
                <a:lnTo>
                  <a:pt x="65" y="31"/>
                </a:lnTo>
                <a:lnTo>
                  <a:pt x="64" y="30"/>
                </a:lnTo>
                <a:lnTo>
                  <a:pt x="63" y="30"/>
                </a:lnTo>
                <a:lnTo>
                  <a:pt x="62" y="30"/>
                </a:lnTo>
                <a:lnTo>
                  <a:pt x="61" y="29"/>
                </a:lnTo>
                <a:lnTo>
                  <a:pt x="59" y="29"/>
                </a:lnTo>
                <a:lnTo>
                  <a:pt x="58" y="29"/>
                </a:lnTo>
                <a:lnTo>
                  <a:pt x="58" y="29"/>
                </a:lnTo>
                <a:lnTo>
                  <a:pt x="57" y="29"/>
                </a:lnTo>
                <a:lnTo>
                  <a:pt x="56" y="30"/>
                </a:lnTo>
                <a:lnTo>
                  <a:pt x="54" y="30"/>
                </a:lnTo>
                <a:lnTo>
                  <a:pt x="53" y="31"/>
                </a:lnTo>
                <a:lnTo>
                  <a:pt x="52" y="32"/>
                </a:lnTo>
                <a:lnTo>
                  <a:pt x="51" y="33"/>
                </a:lnTo>
                <a:lnTo>
                  <a:pt x="42" y="42"/>
                </a:lnTo>
                <a:lnTo>
                  <a:pt x="63" y="57"/>
                </a:lnTo>
                <a:lnTo>
                  <a:pt x="54" y="66"/>
                </a:lnTo>
                <a:lnTo>
                  <a:pt x="0" y="28"/>
                </a:lnTo>
                <a:close/>
                <a:moveTo>
                  <a:pt x="43" y="26"/>
                </a:moveTo>
                <a:lnTo>
                  <a:pt x="44" y="25"/>
                </a:lnTo>
                <a:lnTo>
                  <a:pt x="45" y="24"/>
                </a:lnTo>
                <a:lnTo>
                  <a:pt x="45" y="23"/>
                </a:lnTo>
                <a:lnTo>
                  <a:pt x="46" y="22"/>
                </a:lnTo>
                <a:lnTo>
                  <a:pt x="46" y="22"/>
                </a:lnTo>
                <a:lnTo>
                  <a:pt x="47" y="21"/>
                </a:lnTo>
                <a:lnTo>
                  <a:pt x="47" y="20"/>
                </a:lnTo>
                <a:lnTo>
                  <a:pt x="47" y="19"/>
                </a:lnTo>
                <a:lnTo>
                  <a:pt x="47" y="19"/>
                </a:lnTo>
                <a:lnTo>
                  <a:pt x="47" y="18"/>
                </a:lnTo>
                <a:lnTo>
                  <a:pt x="46" y="17"/>
                </a:lnTo>
                <a:lnTo>
                  <a:pt x="46" y="16"/>
                </a:lnTo>
                <a:lnTo>
                  <a:pt x="45" y="16"/>
                </a:lnTo>
                <a:lnTo>
                  <a:pt x="45" y="15"/>
                </a:lnTo>
                <a:lnTo>
                  <a:pt x="44" y="14"/>
                </a:lnTo>
                <a:lnTo>
                  <a:pt x="43" y="14"/>
                </a:lnTo>
                <a:lnTo>
                  <a:pt x="42" y="13"/>
                </a:lnTo>
                <a:lnTo>
                  <a:pt x="42" y="13"/>
                </a:lnTo>
                <a:lnTo>
                  <a:pt x="41" y="12"/>
                </a:lnTo>
                <a:lnTo>
                  <a:pt x="40" y="12"/>
                </a:lnTo>
                <a:lnTo>
                  <a:pt x="40" y="12"/>
                </a:lnTo>
                <a:lnTo>
                  <a:pt x="39" y="12"/>
                </a:lnTo>
                <a:lnTo>
                  <a:pt x="38" y="12"/>
                </a:lnTo>
                <a:lnTo>
                  <a:pt x="37" y="12"/>
                </a:lnTo>
                <a:lnTo>
                  <a:pt x="36" y="12"/>
                </a:lnTo>
                <a:lnTo>
                  <a:pt x="35" y="12"/>
                </a:lnTo>
                <a:lnTo>
                  <a:pt x="34" y="12"/>
                </a:lnTo>
                <a:lnTo>
                  <a:pt x="33" y="12"/>
                </a:lnTo>
                <a:lnTo>
                  <a:pt x="32" y="13"/>
                </a:lnTo>
                <a:lnTo>
                  <a:pt x="31" y="13"/>
                </a:lnTo>
                <a:lnTo>
                  <a:pt x="30" y="14"/>
                </a:lnTo>
                <a:lnTo>
                  <a:pt x="29" y="15"/>
                </a:lnTo>
                <a:lnTo>
                  <a:pt x="18" y="26"/>
                </a:lnTo>
                <a:lnTo>
                  <a:pt x="33" y="36"/>
                </a:lnTo>
                <a:lnTo>
                  <a:pt x="4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19" name="Freeform 315"/>
          <p:cNvSpPr>
            <a:spLocks/>
          </p:cNvSpPr>
          <p:nvPr/>
        </p:nvSpPr>
        <p:spPr bwMode="auto">
          <a:xfrm>
            <a:off x="2141538" y="1662113"/>
            <a:ext cx="138112" cy="109537"/>
          </a:xfrm>
          <a:custGeom>
            <a:avLst/>
            <a:gdLst>
              <a:gd name="T0" fmla="*/ 42 w 87"/>
              <a:gd name="T1" fmla="*/ 7 h 69"/>
              <a:gd name="T2" fmla="*/ 18 w 87"/>
              <a:gd name="T3" fmla="*/ 29 h 69"/>
              <a:gd name="T4" fmla="*/ 30 w 87"/>
              <a:gd name="T5" fmla="*/ 37 h 69"/>
              <a:gd name="T6" fmla="*/ 51 w 87"/>
              <a:gd name="T7" fmla="*/ 17 h 69"/>
              <a:gd name="T8" fmla="*/ 61 w 87"/>
              <a:gd name="T9" fmla="*/ 23 h 69"/>
              <a:gd name="T10" fmla="*/ 39 w 87"/>
              <a:gd name="T11" fmla="*/ 44 h 69"/>
              <a:gd name="T12" fmla="*/ 54 w 87"/>
              <a:gd name="T13" fmla="*/ 53 h 69"/>
              <a:gd name="T14" fmla="*/ 78 w 87"/>
              <a:gd name="T15" fmla="*/ 30 h 69"/>
              <a:gd name="T16" fmla="*/ 87 w 87"/>
              <a:gd name="T17" fmla="*/ 37 h 69"/>
              <a:gd name="T18" fmla="*/ 54 w 87"/>
              <a:gd name="T19" fmla="*/ 69 h 69"/>
              <a:gd name="T20" fmla="*/ 0 w 87"/>
              <a:gd name="T21" fmla="*/ 31 h 69"/>
              <a:gd name="T22" fmla="*/ 32 w 87"/>
              <a:gd name="T23" fmla="*/ 0 h 69"/>
              <a:gd name="T24" fmla="*/ 42 w 87"/>
              <a:gd name="T25"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69">
                <a:moveTo>
                  <a:pt x="42" y="7"/>
                </a:moveTo>
                <a:lnTo>
                  <a:pt x="18" y="29"/>
                </a:lnTo>
                <a:lnTo>
                  <a:pt x="30" y="37"/>
                </a:lnTo>
                <a:lnTo>
                  <a:pt x="51" y="17"/>
                </a:lnTo>
                <a:lnTo>
                  <a:pt x="61" y="23"/>
                </a:lnTo>
                <a:lnTo>
                  <a:pt x="39" y="44"/>
                </a:lnTo>
                <a:lnTo>
                  <a:pt x="54" y="53"/>
                </a:lnTo>
                <a:lnTo>
                  <a:pt x="78" y="30"/>
                </a:lnTo>
                <a:lnTo>
                  <a:pt x="87" y="37"/>
                </a:lnTo>
                <a:lnTo>
                  <a:pt x="54" y="69"/>
                </a:lnTo>
                <a:lnTo>
                  <a:pt x="0" y="31"/>
                </a:lnTo>
                <a:lnTo>
                  <a:pt x="32" y="0"/>
                </a:lnTo>
                <a:lnTo>
                  <a:pt x="4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20" name="Freeform 316"/>
          <p:cNvSpPr>
            <a:spLocks noEditPoints="1"/>
          </p:cNvSpPr>
          <p:nvPr/>
        </p:nvSpPr>
        <p:spPr bwMode="auto">
          <a:xfrm>
            <a:off x="2205038" y="1609725"/>
            <a:ext cx="101600" cy="100013"/>
          </a:xfrm>
          <a:custGeom>
            <a:avLst/>
            <a:gdLst>
              <a:gd name="T0" fmla="*/ 55 w 64"/>
              <a:gd name="T1" fmla="*/ 63 h 63"/>
              <a:gd name="T2" fmla="*/ 20 w 64"/>
              <a:gd name="T3" fmla="*/ 6 h 63"/>
              <a:gd name="T4" fmla="*/ 24 w 64"/>
              <a:gd name="T5" fmla="*/ 3 h 63"/>
              <a:gd name="T6" fmla="*/ 27 w 64"/>
              <a:gd name="T7" fmla="*/ 1 h 63"/>
              <a:gd name="T8" fmla="*/ 31 w 64"/>
              <a:gd name="T9" fmla="*/ 0 h 63"/>
              <a:gd name="T10" fmla="*/ 35 w 64"/>
              <a:gd name="T11" fmla="*/ 0 h 63"/>
              <a:gd name="T12" fmla="*/ 39 w 64"/>
              <a:gd name="T13" fmla="*/ 0 h 63"/>
              <a:gd name="T14" fmla="*/ 43 w 64"/>
              <a:gd name="T15" fmla="*/ 1 h 63"/>
              <a:gd name="T16" fmla="*/ 47 w 64"/>
              <a:gd name="T17" fmla="*/ 3 h 63"/>
              <a:gd name="T18" fmla="*/ 51 w 64"/>
              <a:gd name="T19" fmla="*/ 5 h 63"/>
              <a:gd name="T20" fmla="*/ 53 w 64"/>
              <a:gd name="T21" fmla="*/ 7 h 63"/>
              <a:gd name="T22" fmla="*/ 56 w 64"/>
              <a:gd name="T23" fmla="*/ 9 h 63"/>
              <a:gd name="T24" fmla="*/ 58 w 64"/>
              <a:gd name="T25" fmla="*/ 12 h 63"/>
              <a:gd name="T26" fmla="*/ 59 w 64"/>
              <a:gd name="T27" fmla="*/ 15 h 63"/>
              <a:gd name="T28" fmla="*/ 60 w 64"/>
              <a:gd name="T29" fmla="*/ 18 h 63"/>
              <a:gd name="T30" fmla="*/ 60 w 64"/>
              <a:gd name="T31" fmla="*/ 22 h 63"/>
              <a:gd name="T32" fmla="*/ 58 w 64"/>
              <a:gd name="T33" fmla="*/ 26 h 63"/>
              <a:gd name="T34" fmla="*/ 55 w 64"/>
              <a:gd name="T35" fmla="*/ 31 h 63"/>
              <a:gd name="T36" fmla="*/ 64 w 64"/>
              <a:gd name="T37" fmla="*/ 54 h 63"/>
              <a:gd name="T38" fmla="*/ 45 w 64"/>
              <a:gd name="T39" fmla="*/ 25 h 63"/>
              <a:gd name="T40" fmla="*/ 46 w 64"/>
              <a:gd name="T41" fmla="*/ 22 h 63"/>
              <a:gd name="T42" fmla="*/ 47 w 64"/>
              <a:gd name="T43" fmla="*/ 20 h 63"/>
              <a:gd name="T44" fmla="*/ 46 w 64"/>
              <a:gd name="T45" fmla="*/ 19 h 63"/>
              <a:gd name="T46" fmla="*/ 46 w 64"/>
              <a:gd name="T47" fmla="*/ 17 h 63"/>
              <a:gd name="T48" fmla="*/ 45 w 64"/>
              <a:gd name="T49" fmla="*/ 16 h 63"/>
              <a:gd name="T50" fmla="*/ 43 w 64"/>
              <a:gd name="T51" fmla="*/ 15 h 63"/>
              <a:gd name="T52" fmla="*/ 42 w 64"/>
              <a:gd name="T53" fmla="*/ 14 h 63"/>
              <a:gd name="T54" fmla="*/ 41 w 64"/>
              <a:gd name="T55" fmla="*/ 13 h 63"/>
              <a:gd name="T56" fmla="*/ 39 w 64"/>
              <a:gd name="T57" fmla="*/ 12 h 63"/>
              <a:gd name="T58" fmla="*/ 37 w 64"/>
              <a:gd name="T59" fmla="*/ 11 h 63"/>
              <a:gd name="T60" fmla="*/ 35 w 64"/>
              <a:gd name="T61" fmla="*/ 11 h 63"/>
              <a:gd name="T62" fmla="*/ 33 w 64"/>
              <a:gd name="T63" fmla="*/ 12 h 63"/>
              <a:gd name="T64" fmla="*/ 31 w 64"/>
              <a:gd name="T65" fmla="*/ 12 h 63"/>
              <a:gd name="T66" fmla="*/ 29 w 64"/>
              <a:gd name="T67" fmla="*/ 13 h 63"/>
              <a:gd name="T68" fmla="*/ 27 w 64"/>
              <a:gd name="T69" fmla="*/ 15 h 63"/>
              <a:gd name="T70" fmla="*/ 19 w 64"/>
              <a:gd name="T71" fmla="*/ 23 h 63"/>
              <a:gd name="T72" fmla="*/ 43 w 64"/>
              <a:gd name="T7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3">
                <a:moveTo>
                  <a:pt x="64" y="54"/>
                </a:moveTo>
                <a:lnTo>
                  <a:pt x="55" y="63"/>
                </a:lnTo>
                <a:lnTo>
                  <a:pt x="0" y="25"/>
                </a:lnTo>
                <a:lnTo>
                  <a:pt x="20" y="6"/>
                </a:lnTo>
                <a:lnTo>
                  <a:pt x="22" y="4"/>
                </a:lnTo>
                <a:lnTo>
                  <a:pt x="24" y="3"/>
                </a:lnTo>
                <a:lnTo>
                  <a:pt x="25" y="2"/>
                </a:lnTo>
                <a:lnTo>
                  <a:pt x="27" y="1"/>
                </a:lnTo>
                <a:lnTo>
                  <a:pt x="29" y="1"/>
                </a:lnTo>
                <a:lnTo>
                  <a:pt x="31" y="0"/>
                </a:lnTo>
                <a:lnTo>
                  <a:pt x="33" y="0"/>
                </a:lnTo>
                <a:lnTo>
                  <a:pt x="35" y="0"/>
                </a:lnTo>
                <a:lnTo>
                  <a:pt x="37" y="0"/>
                </a:lnTo>
                <a:lnTo>
                  <a:pt x="39" y="0"/>
                </a:lnTo>
                <a:lnTo>
                  <a:pt x="41" y="0"/>
                </a:lnTo>
                <a:lnTo>
                  <a:pt x="43" y="1"/>
                </a:lnTo>
                <a:lnTo>
                  <a:pt x="45" y="2"/>
                </a:lnTo>
                <a:lnTo>
                  <a:pt x="47" y="3"/>
                </a:lnTo>
                <a:lnTo>
                  <a:pt x="49" y="4"/>
                </a:lnTo>
                <a:lnTo>
                  <a:pt x="51" y="5"/>
                </a:lnTo>
                <a:lnTo>
                  <a:pt x="52" y="6"/>
                </a:lnTo>
                <a:lnTo>
                  <a:pt x="53" y="7"/>
                </a:lnTo>
                <a:lnTo>
                  <a:pt x="55" y="8"/>
                </a:lnTo>
                <a:lnTo>
                  <a:pt x="56" y="9"/>
                </a:lnTo>
                <a:lnTo>
                  <a:pt x="57" y="10"/>
                </a:lnTo>
                <a:lnTo>
                  <a:pt x="58" y="12"/>
                </a:lnTo>
                <a:lnTo>
                  <a:pt x="59" y="13"/>
                </a:lnTo>
                <a:lnTo>
                  <a:pt x="59" y="15"/>
                </a:lnTo>
                <a:lnTo>
                  <a:pt x="60" y="17"/>
                </a:lnTo>
                <a:lnTo>
                  <a:pt x="60" y="18"/>
                </a:lnTo>
                <a:lnTo>
                  <a:pt x="60" y="20"/>
                </a:lnTo>
                <a:lnTo>
                  <a:pt x="60" y="22"/>
                </a:lnTo>
                <a:lnTo>
                  <a:pt x="59" y="24"/>
                </a:lnTo>
                <a:lnTo>
                  <a:pt x="58" y="26"/>
                </a:lnTo>
                <a:lnTo>
                  <a:pt x="57" y="28"/>
                </a:lnTo>
                <a:lnTo>
                  <a:pt x="55" y="31"/>
                </a:lnTo>
                <a:lnTo>
                  <a:pt x="44" y="41"/>
                </a:lnTo>
                <a:lnTo>
                  <a:pt x="64" y="54"/>
                </a:lnTo>
                <a:close/>
                <a:moveTo>
                  <a:pt x="43" y="26"/>
                </a:moveTo>
                <a:lnTo>
                  <a:pt x="45" y="25"/>
                </a:lnTo>
                <a:lnTo>
                  <a:pt x="45" y="24"/>
                </a:lnTo>
                <a:lnTo>
                  <a:pt x="46" y="22"/>
                </a:lnTo>
                <a:lnTo>
                  <a:pt x="46" y="22"/>
                </a:lnTo>
                <a:lnTo>
                  <a:pt x="47" y="20"/>
                </a:lnTo>
                <a:lnTo>
                  <a:pt x="47" y="20"/>
                </a:lnTo>
                <a:lnTo>
                  <a:pt x="46" y="19"/>
                </a:lnTo>
                <a:lnTo>
                  <a:pt x="46" y="18"/>
                </a:lnTo>
                <a:lnTo>
                  <a:pt x="46" y="17"/>
                </a:lnTo>
                <a:lnTo>
                  <a:pt x="45" y="16"/>
                </a:lnTo>
                <a:lnTo>
                  <a:pt x="45" y="16"/>
                </a:lnTo>
                <a:lnTo>
                  <a:pt x="44" y="15"/>
                </a:lnTo>
                <a:lnTo>
                  <a:pt x="43" y="15"/>
                </a:lnTo>
                <a:lnTo>
                  <a:pt x="43" y="14"/>
                </a:lnTo>
                <a:lnTo>
                  <a:pt x="42" y="14"/>
                </a:lnTo>
                <a:lnTo>
                  <a:pt x="42" y="14"/>
                </a:lnTo>
                <a:lnTo>
                  <a:pt x="41" y="13"/>
                </a:lnTo>
                <a:lnTo>
                  <a:pt x="40" y="12"/>
                </a:lnTo>
                <a:lnTo>
                  <a:pt x="39" y="12"/>
                </a:lnTo>
                <a:lnTo>
                  <a:pt x="38" y="12"/>
                </a:lnTo>
                <a:lnTo>
                  <a:pt x="37" y="11"/>
                </a:lnTo>
                <a:lnTo>
                  <a:pt x="36" y="11"/>
                </a:lnTo>
                <a:lnTo>
                  <a:pt x="35" y="11"/>
                </a:lnTo>
                <a:lnTo>
                  <a:pt x="34" y="11"/>
                </a:lnTo>
                <a:lnTo>
                  <a:pt x="33" y="12"/>
                </a:lnTo>
                <a:lnTo>
                  <a:pt x="32" y="12"/>
                </a:lnTo>
                <a:lnTo>
                  <a:pt x="31" y="12"/>
                </a:lnTo>
                <a:lnTo>
                  <a:pt x="30" y="13"/>
                </a:lnTo>
                <a:lnTo>
                  <a:pt x="29" y="13"/>
                </a:lnTo>
                <a:lnTo>
                  <a:pt x="28" y="14"/>
                </a:lnTo>
                <a:lnTo>
                  <a:pt x="27" y="15"/>
                </a:lnTo>
                <a:lnTo>
                  <a:pt x="26" y="16"/>
                </a:lnTo>
                <a:lnTo>
                  <a:pt x="19" y="23"/>
                </a:lnTo>
                <a:lnTo>
                  <a:pt x="35" y="34"/>
                </a:lnTo>
                <a:lnTo>
                  <a:pt x="4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21" name="Freeform 317"/>
          <p:cNvSpPr>
            <a:spLocks noEditPoints="1"/>
          </p:cNvSpPr>
          <p:nvPr/>
        </p:nvSpPr>
        <p:spPr bwMode="auto">
          <a:xfrm>
            <a:off x="2286000" y="1543050"/>
            <a:ext cx="115888" cy="92075"/>
          </a:xfrm>
          <a:custGeom>
            <a:avLst/>
            <a:gdLst>
              <a:gd name="T0" fmla="*/ 11 w 73"/>
              <a:gd name="T1" fmla="*/ 7 h 58"/>
              <a:gd name="T2" fmla="*/ 17 w 73"/>
              <a:gd name="T3" fmla="*/ 3 h 58"/>
              <a:gd name="T4" fmla="*/ 25 w 73"/>
              <a:gd name="T5" fmla="*/ 0 h 58"/>
              <a:gd name="T6" fmla="*/ 36 w 73"/>
              <a:gd name="T7" fmla="*/ 0 h 58"/>
              <a:gd name="T8" fmla="*/ 48 w 73"/>
              <a:gd name="T9" fmla="*/ 4 h 58"/>
              <a:gd name="T10" fmla="*/ 62 w 73"/>
              <a:gd name="T11" fmla="*/ 12 h 58"/>
              <a:gd name="T12" fmla="*/ 70 w 73"/>
              <a:gd name="T13" fmla="*/ 22 h 58"/>
              <a:gd name="T14" fmla="*/ 73 w 73"/>
              <a:gd name="T15" fmla="*/ 31 h 58"/>
              <a:gd name="T16" fmla="*/ 72 w 73"/>
              <a:gd name="T17" fmla="*/ 39 h 58"/>
              <a:gd name="T18" fmla="*/ 69 w 73"/>
              <a:gd name="T19" fmla="*/ 45 h 58"/>
              <a:gd name="T20" fmla="*/ 65 w 73"/>
              <a:gd name="T21" fmla="*/ 49 h 58"/>
              <a:gd name="T22" fmla="*/ 61 w 73"/>
              <a:gd name="T23" fmla="*/ 53 h 58"/>
              <a:gd name="T24" fmla="*/ 54 w 73"/>
              <a:gd name="T25" fmla="*/ 56 h 58"/>
              <a:gd name="T26" fmla="*/ 44 w 73"/>
              <a:gd name="T27" fmla="*/ 58 h 58"/>
              <a:gd name="T28" fmla="*/ 33 w 73"/>
              <a:gd name="T29" fmla="*/ 57 h 58"/>
              <a:gd name="T30" fmla="*/ 20 w 73"/>
              <a:gd name="T31" fmla="*/ 52 h 58"/>
              <a:gd name="T32" fmla="*/ 7 w 73"/>
              <a:gd name="T33" fmla="*/ 42 h 58"/>
              <a:gd name="T34" fmla="*/ 1 w 73"/>
              <a:gd name="T35" fmla="*/ 33 h 58"/>
              <a:gd name="T36" fmla="*/ 0 w 73"/>
              <a:gd name="T37" fmla="*/ 25 h 58"/>
              <a:gd name="T38" fmla="*/ 2 w 73"/>
              <a:gd name="T39" fmla="*/ 17 h 58"/>
              <a:gd name="T40" fmla="*/ 5 w 73"/>
              <a:gd name="T41" fmla="*/ 11 h 58"/>
              <a:gd name="T42" fmla="*/ 56 w 73"/>
              <a:gd name="T43" fmla="*/ 42 h 58"/>
              <a:gd name="T44" fmla="*/ 58 w 73"/>
              <a:gd name="T45" fmla="*/ 39 h 58"/>
              <a:gd name="T46" fmla="*/ 59 w 73"/>
              <a:gd name="T47" fmla="*/ 35 h 58"/>
              <a:gd name="T48" fmla="*/ 59 w 73"/>
              <a:gd name="T49" fmla="*/ 31 h 58"/>
              <a:gd name="T50" fmla="*/ 57 w 73"/>
              <a:gd name="T51" fmla="*/ 25 h 58"/>
              <a:gd name="T52" fmla="*/ 51 w 73"/>
              <a:gd name="T53" fmla="*/ 20 h 58"/>
              <a:gd name="T54" fmla="*/ 43 w 73"/>
              <a:gd name="T55" fmla="*/ 14 h 58"/>
              <a:gd name="T56" fmla="*/ 35 w 73"/>
              <a:gd name="T57" fmla="*/ 12 h 58"/>
              <a:gd name="T58" fmla="*/ 29 w 73"/>
              <a:gd name="T59" fmla="*/ 11 h 58"/>
              <a:gd name="T60" fmla="*/ 24 w 73"/>
              <a:gd name="T61" fmla="*/ 12 h 58"/>
              <a:gd name="T62" fmla="*/ 20 w 73"/>
              <a:gd name="T63" fmla="*/ 14 h 58"/>
              <a:gd name="T64" fmla="*/ 16 w 73"/>
              <a:gd name="T65" fmla="*/ 17 h 58"/>
              <a:gd name="T66" fmla="*/ 14 w 73"/>
              <a:gd name="T67" fmla="*/ 20 h 58"/>
              <a:gd name="T68" fmla="*/ 13 w 73"/>
              <a:gd name="T69" fmla="*/ 24 h 58"/>
              <a:gd name="T70" fmla="*/ 14 w 73"/>
              <a:gd name="T71" fmla="*/ 29 h 58"/>
              <a:gd name="T72" fmla="*/ 18 w 73"/>
              <a:gd name="T73" fmla="*/ 35 h 58"/>
              <a:gd name="T74" fmla="*/ 25 w 73"/>
              <a:gd name="T75" fmla="*/ 40 h 58"/>
              <a:gd name="T76" fmla="*/ 33 w 73"/>
              <a:gd name="T77" fmla="*/ 45 h 58"/>
              <a:gd name="T78" fmla="*/ 40 w 73"/>
              <a:gd name="T79" fmla="*/ 47 h 58"/>
              <a:gd name="T80" fmla="*/ 46 w 73"/>
              <a:gd name="T81" fmla="*/ 47 h 58"/>
              <a:gd name="T82" fmla="*/ 51 w 73"/>
              <a:gd name="T83" fmla="*/ 46 h 58"/>
              <a:gd name="T84" fmla="*/ 55 w 73"/>
              <a:gd name="T85"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58">
                <a:moveTo>
                  <a:pt x="8" y="9"/>
                </a:moveTo>
                <a:lnTo>
                  <a:pt x="9" y="8"/>
                </a:lnTo>
                <a:lnTo>
                  <a:pt x="11" y="7"/>
                </a:lnTo>
                <a:lnTo>
                  <a:pt x="12" y="5"/>
                </a:lnTo>
                <a:lnTo>
                  <a:pt x="14" y="4"/>
                </a:lnTo>
                <a:lnTo>
                  <a:pt x="17" y="3"/>
                </a:lnTo>
                <a:lnTo>
                  <a:pt x="19" y="2"/>
                </a:lnTo>
                <a:lnTo>
                  <a:pt x="22" y="1"/>
                </a:lnTo>
                <a:lnTo>
                  <a:pt x="25" y="0"/>
                </a:lnTo>
                <a:lnTo>
                  <a:pt x="29" y="0"/>
                </a:lnTo>
                <a:lnTo>
                  <a:pt x="32" y="0"/>
                </a:lnTo>
                <a:lnTo>
                  <a:pt x="36" y="0"/>
                </a:lnTo>
                <a:lnTo>
                  <a:pt x="40" y="1"/>
                </a:lnTo>
                <a:lnTo>
                  <a:pt x="44" y="2"/>
                </a:lnTo>
                <a:lnTo>
                  <a:pt x="48" y="4"/>
                </a:lnTo>
                <a:lnTo>
                  <a:pt x="53" y="6"/>
                </a:lnTo>
                <a:lnTo>
                  <a:pt x="58" y="9"/>
                </a:lnTo>
                <a:lnTo>
                  <a:pt x="62" y="12"/>
                </a:lnTo>
                <a:lnTo>
                  <a:pt x="66" y="16"/>
                </a:lnTo>
                <a:lnTo>
                  <a:pt x="68" y="19"/>
                </a:lnTo>
                <a:lnTo>
                  <a:pt x="70" y="22"/>
                </a:lnTo>
                <a:lnTo>
                  <a:pt x="72" y="25"/>
                </a:lnTo>
                <a:lnTo>
                  <a:pt x="73" y="28"/>
                </a:lnTo>
                <a:lnTo>
                  <a:pt x="73" y="31"/>
                </a:lnTo>
                <a:lnTo>
                  <a:pt x="73" y="34"/>
                </a:lnTo>
                <a:lnTo>
                  <a:pt x="73" y="36"/>
                </a:lnTo>
                <a:lnTo>
                  <a:pt x="72" y="39"/>
                </a:lnTo>
                <a:lnTo>
                  <a:pt x="71" y="41"/>
                </a:lnTo>
                <a:lnTo>
                  <a:pt x="70" y="43"/>
                </a:lnTo>
                <a:lnTo>
                  <a:pt x="69" y="45"/>
                </a:lnTo>
                <a:lnTo>
                  <a:pt x="67" y="46"/>
                </a:lnTo>
                <a:lnTo>
                  <a:pt x="66" y="48"/>
                </a:lnTo>
                <a:lnTo>
                  <a:pt x="65" y="49"/>
                </a:lnTo>
                <a:lnTo>
                  <a:pt x="64" y="50"/>
                </a:lnTo>
                <a:lnTo>
                  <a:pt x="62" y="51"/>
                </a:lnTo>
                <a:lnTo>
                  <a:pt x="61" y="53"/>
                </a:lnTo>
                <a:lnTo>
                  <a:pt x="59" y="54"/>
                </a:lnTo>
                <a:lnTo>
                  <a:pt x="56" y="55"/>
                </a:lnTo>
                <a:lnTo>
                  <a:pt x="54" y="56"/>
                </a:lnTo>
                <a:lnTo>
                  <a:pt x="51" y="57"/>
                </a:lnTo>
                <a:lnTo>
                  <a:pt x="48" y="58"/>
                </a:lnTo>
                <a:lnTo>
                  <a:pt x="44" y="58"/>
                </a:lnTo>
                <a:lnTo>
                  <a:pt x="41" y="58"/>
                </a:lnTo>
                <a:lnTo>
                  <a:pt x="37" y="58"/>
                </a:lnTo>
                <a:lnTo>
                  <a:pt x="33" y="57"/>
                </a:lnTo>
                <a:lnTo>
                  <a:pt x="29" y="56"/>
                </a:lnTo>
                <a:lnTo>
                  <a:pt x="25" y="54"/>
                </a:lnTo>
                <a:lnTo>
                  <a:pt x="20" y="52"/>
                </a:lnTo>
                <a:lnTo>
                  <a:pt x="15" y="49"/>
                </a:lnTo>
                <a:lnTo>
                  <a:pt x="11" y="46"/>
                </a:lnTo>
                <a:lnTo>
                  <a:pt x="7" y="42"/>
                </a:lnTo>
                <a:lnTo>
                  <a:pt x="5" y="39"/>
                </a:lnTo>
                <a:lnTo>
                  <a:pt x="3" y="36"/>
                </a:lnTo>
                <a:lnTo>
                  <a:pt x="1" y="33"/>
                </a:lnTo>
                <a:lnTo>
                  <a:pt x="0" y="30"/>
                </a:lnTo>
                <a:lnTo>
                  <a:pt x="0" y="27"/>
                </a:lnTo>
                <a:lnTo>
                  <a:pt x="0" y="25"/>
                </a:lnTo>
                <a:lnTo>
                  <a:pt x="0" y="22"/>
                </a:lnTo>
                <a:lnTo>
                  <a:pt x="1" y="19"/>
                </a:lnTo>
                <a:lnTo>
                  <a:pt x="2" y="17"/>
                </a:lnTo>
                <a:lnTo>
                  <a:pt x="3" y="15"/>
                </a:lnTo>
                <a:lnTo>
                  <a:pt x="4" y="13"/>
                </a:lnTo>
                <a:lnTo>
                  <a:pt x="5" y="11"/>
                </a:lnTo>
                <a:lnTo>
                  <a:pt x="7" y="10"/>
                </a:lnTo>
                <a:lnTo>
                  <a:pt x="8" y="9"/>
                </a:lnTo>
                <a:close/>
                <a:moveTo>
                  <a:pt x="56" y="42"/>
                </a:moveTo>
                <a:lnTo>
                  <a:pt x="56" y="41"/>
                </a:lnTo>
                <a:lnTo>
                  <a:pt x="57" y="40"/>
                </a:lnTo>
                <a:lnTo>
                  <a:pt x="58" y="39"/>
                </a:lnTo>
                <a:lnTo>
                  <a:pt x="59" y="38"/>
                </a:lnTo>
                <a:lnTo>
                  <a:pt x="59" y="37"/>
                </a:lnTo>
                <a:lnTo>
                  <a:pt x="59" y="35"/>
                </a:lnTo>
                <a:lnTo>
                  <a:pt x="60" y="34"/>
                </a:lnTo>
                <a:lnTo>
                  <a:pt x="60" y="32"/>
                </a:lnTo>
                <a:lnTo>
                  <a:pt x="59" y="31"/>
                </a:lnTo>
                <a:lnTo>
                  <a:pt x="59" y="29"/>
                </a:lnTo>
                <a:lnTo>
                  <a:pt x="58" y="27"/>
                </a:lnTo>
                <a:lnTo>
                  <a:pt x="57" y="25"/>
                </a:lnTo>
                <a:lnTo>
                  <a:pt x="55" y="24"/>
                </a:lnTo>
                <a:lnTo>
                  <a:pt x="53" y="22"/>
                </a:lnTo>
                <a:lnTo>
                  <a:pt x="51" y="20"/>
                </a:lnTo>
                <a:lnTo>
                  <a:pt x="48" y="18"/>
                </a:lnTo>
                <a:lnTo>
                  <a:pt x="46" y="16"/>
                </a:lnTo>
                <a:lnTo>
                  <a:pt x="43" y="14"/>
                </a:lnTo>
                <a:lnTo>
                  <a:pt x="40" y="13"/>
                </a:lnTo>
                <a:lnTo>
                  <a:pt x="38" y="12"/>
                </a:lnTo>
                <a:lnTo>
                  <a:pt x="35" y="12"/>
                </a:lnTo>
                <a:lnTo>
                  <a:pt x="33" y="11"/>
                </a:lnTo>
                <a:lnTo>
                  <a:pt x="31" y="11"/>
                </a:lnTo>
                <a:lnTo>
                  <a:pt x="29" y="11"/>
                </a:lnTo>
                <a:lnTo>
                  <a:pt x="27" y="11"/>
                </a:lnTo>
                <a:lnTo>
                  <a:pt x="25" y="11"/>
                </a:lnTo>
                <a:lnTo>
                  <a:pt x="24" y="12"/>
                </a:lnTo>
                <a:lnTo>
                  <a:pt x="22" y="13"/>
                </a:lnTo>
                <a:lnTo>
                  <a:pt x="21" y="13"/>
                </a:lnTo>
                <a:lnTo>
                  <a:pt x="20" y="14"/>
                </a:lnTo>
                <a:lnTo>
                  <a:pt x="19" y="15"/>
                </a:lnTo>
                <a:lnTo>
                  <a:pt x="17" y="16"/>
                </a:lnTo>
                <a:lnTo>
                  <a:pt x="16" y="17"/>
                </a:lnTo>
                <a:lnTo>
                  <a:pt x="16" y="18"/>
                </a:lnTo>
                <a:lnTo>
                  <a:pt x="15" y="19"/>
                </a:lnTo>
                <a:lnTo>
                  <a:pt x="14" y="20"/>
                </a:lnTo>
                <a:lnTo>
                  <a:pt x="14" y="21"/>
                </a:lnTo>
                <a:lnTo>
                  <a:pt x="13" y="23"/>
                </a:lnTo>
                <a:lnTo>
                  <a:pt x="13" y="24"/>
                </a:lnTo>
                <a:lnTo>
                  <a:pt x="13" y="26"/>
                </a:lnTo>
                <a:lnTo>
                  <a:pt x="14" y="28"/>
                </a:lnTo>
                <a:lnTo>
                  <a:pt x="14" y="29"/>
                </a:lnTo>
                <a:lnTo>
                  <a:pt x="15" y="31"/>
                </a:lnTo>
                <a:lnTo>
                  <a:pt x="16" y="33"/>
                </a:lnTo>
                <a:lnTo>
                  <a:pt x="18" y="35"/>
                </a:lnTo>
                <a:lnTo>
                  <a:pt x="20" y="37"/>
                </a:lnTo>
                <a:lnTo>
                  <a:pt x="22" y="39"/>
                </a:lnTo>
                <a:lnTo>
                  <a:pt x="25" y="40"/>
                </a:lnTo>
                <a:lnTo>
                  <a:pt x="27" y="42"/>
                </a:lnTo>
                <a:lnTo>
                  <a:pt x="30" y="44"/>
                </a:lnTo>
                <a:lnTo>
                  <a:pt x="33" y="45"/>
                </a:lnTo>
                <a:lnTo>
                  <a:pt x="35" y="46"/>
                </a:lnTo>
                <a:lnTo>
                  <a:pt x="37" y="46"/>
                </a:lnTo>
                <a:lnTo>
                  <a:pt x="40" y="47"/>
                </a:lnTo>
                <a:lnTo>
                  <a:pt x="42" y="47"/>
                </a:lnTo>
                <a:lnTo>
                  <a:pt x="44" y="47"/>
                </a:lnTo>
                <a:lnTo>
                  <a:pt x="46" y="47"/>
                </a:lnTo>
                <a:lnTo>
                  <a:pt x="47" y="47"/>
                </a:lnTo>
                <a:lnTo>
                  <a:pt x="49" y="46"/>
                </a:lnTo>
                <a:lnTo>
                  <a:pt x="51" y="46"/>
                </a:lnTo>
                <a:lnTo>
                  <a:pt x="52" y="45"/>
                </a:lnTo>
                <a:lnTo>
                  <a:pt x="53" y="44"/>
                </a:lnTo>
                <a:lnTo>
                  <a:pt x="55" y="43"/>
                </a:lnTo>
                <a:lnTo>
                  <a:pt x="5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22" name="Freeform 318"/>
          <p:cNvSpPr>
            <a:spLocks noEditPoints="1"/>
          </p:cNvSpPr>
          <p:nvPr/>
        </p:nvSpPr>
        <p:spPr bwMode="auto">
          <a:xfrm>
            <a:off x="2346325" y="1471613"/>
            <a:ext cx="144463" cy="104775"/>
          </a:xfrm>
          <a:custGeom>
            <a:avLst/>
            <a:gdLst>
              <a:gd name="T0" fmla="*/ 24 w 91"/>
              <a:gd name="T1" fmla="*/ 5 h 66"/>
              <a:gd name="T2" fmla="*/ 31 w 91"/>
              <a:gd name="T3" fmla="*/ 1 h 66"/>
              <a:gd name="T4" fmla="*/ 37 w 91"/>
              <a:gd name="T5" fmla="*/ 0 h 66"/>
              <a:gd name="T6" fmla="*/ 43 w 91"/>
              <a:gd name="T7" fmla="*/ 1 h 66"/>
              <a:gd name="T8" fmla="*/ 48 w 91"/>
              <a:gd name="T9" fmla="*/ 3 h 66"/>
              <a:gd name="T10" fmla="*/ 51 w 91"/>
              <a:gd name="T11" fmla="*/ 5 h 66"/>
              <a:gd name="T12" fmla="*/ 54 w 91"/>
              <a:gd name="T13" fmla="*/ 7 h 66"/>
              <a:gd name="T14" fmla="*/ 56 w 91"/>
              <a:gd name="T15" fmla="*/ 10 h 66"/>
              <a:gd name="T16" fmla="*/ 58 w 91"/>
              <a:gd name="T17" fmla="*/ 13 h 66"/>
              <a:gd name="T18" fmla="*/ 58 w 91"/>
              <a:gd name="T19" fmla="*/ 16 h 66"/>
              <a:gd name="T20" fmla="*/ 58 w 91"/>
              <a:gd name="T21" fmla="*/ 19 h 66"/>
              <a:gd name="T22" fmla="*/ 59 w 91"/>
              <a:gd name="T23" fmla="*/ 19 h 66"/>
              <a:gd name="T24" fmla="*/ 62 w 91"/>
              <a:gd name="T25" fmla="*/ 19 h 66"/>
              <a:gd name="T26" fmla="*/ 65 w 91"/>
              <a:gd name="T27" fmla="*/ 19 h 66"/>
              <a:gd name="T28" fmla="*/ 69 w 91"/>
              <a:gd name="T29" fmla="*/ 20 h 66"/>
              <a:gd name="T30" fmla="*/ 73 w 91"/>
              <a:gd name="T31" fmla="*/ 22 h 66"/>
              <a:gd name="T32" fmla="*/ 78 w 91"/>
              <a:gd name="T33" fmla="*/ 25 h 66"/>
              <a:gd name="T34" fmla="*/ 82 w 91"/>
              <a:gd name="T35" fmla="*/ 28 h 66"/>
              <a:gd name="T36" fmla="*/ 84 w 91"/>
              <a:gd name="T37" fmla="*/ 29 h 66"/>
              <a:gd name="T38" fmla="*/ 86 w 91"/>
              <a:gd name="T39" fmla="*/ 30 h 66"/>
              <a:gd name="T40" fmla="*/ 88 w 91"/>
              <a:gd name="T41" fmla="*/ 31 h 66"/>
              <a:gd name="T42" fmla="*/ 89 w 91"/>
              <a:gd name="T43" fmla="*/ 30 h 66"/>
              <a:gd name="T44" fmla="*/ 80 w 91"/>
              <a:gd name="T45" fmla="*/ 41 h 66"/>
              <a:gd name="T46" fmla="*/ 78 w 91"/>
              <a:gd name="T47" fmla="*/ 40 h 66"/>
              <a:gd name="T48" fmla="*/ 76 w 91"/>
              <a:gd name="T49" fmla="*/ 39 h 66"/>
              <a:gd name="T50" fmla="*/ 74 w 91"/>
              <a:gd name="T51" fmla="*/ 38 h 66"/>
              <a:gd name="T52" fmla="*/ 72 w 91"/>
              <a:gd name="T53" fmla="*/ 36 h 66"/>
              <a:gd name="T54" fmla="*/ 69 w 91"/>
              <a:gd name="T55" fmla="*/ 34 h 66"/>
              <a:gd name="T56" fmla="*/ 65 w 91"/>
              <a:gd name="T57" fmla="*/ 31 h 66"/>
              <a:gd name="T58" fmla="*/ 62 w 91"/>
              <a:gd name="T59" fmla="*/ 30 h 66"/>
              <a:gd name="T60" fmla="*/ 59 w 91"/>
              <a:gd name="T61" fmla="*/ 29 h 66"/>
              <a:gd name="T62" fmla="*/ 56 w 91"/>
              <a:gd name="T63" fmla="*/ 30 h 66"/>
              <a:gd name="T64" fmla="*/ 53 w 91"/>
              <a:gd name="T65" fmla="*/ 33 h 66"/>
              <a:gd name="T66" fmla="*/ 63 w 91"/>
              <a:gd name="T67" fmla="*/ 58 h 66"/>
              <a:gd name="T68" fmla="*/ 44 w 91"/>
              <a:gd name="T69" fmla="*/ 26 h 66"/>
              <a:gd name="T70" fmla="*/ 46 w 91"/>
              <a:gd name="T71" fmla="*/ 24 h 66"/>
              <a:gd name="T72" fmla="*/ 47 w 91"/>
              <a:gd name="T73" fmla="*/ 21 h 66"/>
              <a:gd name="T74" fmla="*/ 47 w 91"/>
              <a:gd name="T75" fmla="*/ 19 h 66"/>
              <a:gd name="T76" fmla="*/ 46 w 91"/>
              <a:gd name="T77" fmla="*/ 17 h 66"/>
              <a:gd name="T78" fmla="*/ 44 w 91"/>
              <a:gd name="T79" fmla="*/ 15 h 66"/>
              <a:gd name="T80" fmla="*/ 42 w 91"/>
              <a:gd name="T81" fmla="*/ 13 h 66"/>
              <a:gd name="T82" fmla="*/ 40 w 91"/>
              <a:gd name="T83" fmla="*/ 13 h 66"/>
              <a:gd name="T84" fmla="*/ 37 w 91"/>
              <a:gd name="T85" fmla="*/ 12 h 66"/>
              <a:gd name="T86" fmla="*/ 34 w 91"/>
              <a:gd name="T87" fmla="*/ 12 h 66"/>
              <a:gd name="T88" fmla="*/ 31 w 91"/>
              <a:gd name="T89" fmla="*/ 14 h 66"/>
              <a:gd name="T90" fmla="*/ 18 w 91"/>
              <a:gd name="T91"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66">
                <a:moveTo>
                  <a:pt x="0" y="28"/>
                </a:moveTo>
                <a:lnTo>
                  <a:pt x="22" y="7"/>
                </a:lnTo>
                <a:lnTo>
                  <a:pt x="24" y="5"/>
                </a:lnTo>
                <a:lnTo>
                  <a:pt x="26" y="3"/>
                </a:lnTo>
                <a:lnTo>
                  <a:pt x="28" y="2"/>
                </a:lnTo>
                <a:lnTo>
                  <a:pt x="31" y="1"/>
                </a:lnTo>
                <a:lnTo>
                  <a:pt x="33" y="1"/>
                </a:lnTo>
                <a:lnTo>
                  <a:pt x="35" y="1"/>
                </a:lnTo>
                <a:lnTo>
                  <a:pt x="37" y="0"/>
                </a:lnTo>
                <a:lnTo>
                  <a:pt x="39" y="0"/>
                </a:lnTo>
                <a:lnTo>
                  <a:pt x="41" y="1"/>
                </a:lnTo>
                <a:lnTo>
                  <a:pt x="43" y="1"/>
                </a:lnTo>
                <a:lnTo>
                  <a:pt x="45" y="1"/>
                </a:lnTo>
                <a:lnTo>
                  <a:pt x="46" y="2"/>
                </a:lnTo>
                <a:lnTo>
                  <a:pt x="48" y="3"/>
                </a:lnTo>
                <a:lnTo>
                  <a:pt x="49" y="3"/>
                </a:lnTo>
                <a:lnTo>
                  <a:pt x="50" y="4"/>
                </a:lnTo>
                <a:lnTo>
                  <a:pt x="51" y="5"/>
                </a:lnTo>
                <a:lnTo>
                  <a:pt x="52" y="5"/>
                </a:lnTo>
                <a:lnTo>
                  <a:pt x="53" y="6"/>
                </a:lnTo>
                <a:lnTo>
                  <a:pt x="54" y="7"/>
                </a:lnTo>
                <a:lnTo>
                  <a:pt x="55" y="8"/>
                </a:lnTo>
                <a:lnTo>
                  <a:pt x="56" y="9"/>
                </a:lnTo>
                <a:lnTo>
                  <a:pt x="56" y="10"/>
                </a:lnTo>
                <a:lnTo>
                  <a:pt x="57" y="11"/>
                </a:lnTo>
                <a:lnTo>
                  <a:pt x="57" y="12"/>
                </a:lnTo>
                <a:lnTo>
                  <a:pt x="58" y="13"/>
                </a:lnTo>
                <a:lnTo>
                  <a:pt x="58" y="14"/>
                </a:lnTo>
                <a:lnTo>
                  <a:pt x="58" y="15"/>
                </a:lnTo>
                <a:lnTo>
                  <a:pt x="58" y="16"/>
                </a:lnTo>
                <a:lnTo>
                  <a:pt x="58" y="17"/>
                </a:lnTo>
                <a:lnTo>
                  <a:pt x="58" y="18"/>
                </a:lnTo>
                <a:lnTo>
                  <a:pt x="58" y="19"/>
                </a:lnTo>
                <a:lnTo>
                  <a:pt x="57" y="20"/>
                </a:lnTo>
                <a:lnTo>
                  <a:pt x="58" y="20"/>
                </a:lnTo>
                <a:lnTo>
                  <a:pt x="59" y="19"/>
                </a:lnTo>
                <a:lnTo>
                  <a:pt x="60" y="19"/>
                </a:lnTo>
                <a:lnTo>
                  <a:pt x="61" y="19"/>
                </a:lnTo>
                <a:lnTo>
                  <a:pt x="62" y="19"/>
                </a:lnTo>
                <a:lnTo>
                  <a:pt x="63" y="19"/>
                </a:lnTo>
                <a:lnTo>
                  <a:pt x="64" y="19"/>
                </a:lnTo>
                <a:lnTo>
                  <a:pt x="65" y="19"/>
                </a:lnTo>
                <a:lnTo>
                  <a:pt x="66" y="19"/>
                </a:lnTo>
                <a:lnTo>
                  <a:pt x="67" y="19"/>
                </a:lnTo>
                <a:lnTo>
                  <a:pt x="69" y="20"/>
                </a:lnTo>
                <a:lnTo>
                  <a:pt x="70" y="21"/>
                </a:lnTo>
                <a:lnTo>
                  <a:pt x="71" y="21"/>
                </a:lnTo>
                <a:lnTo>
                  <a:pt x="73" y="22"/>
                </a:lnTo>
                <a:lnTo>
                  <a:pt x="75" y="23"/>
                </a:lnTo>
                <a:lnTo>
                  <a:pt x="77" y="25"/>
                </a:lnTo>
                <a:lnTo>
                  <a:pt x="78" y="25"/>
                </a:lnTo>
                <a:lnTo>
                  <a:pt x="79" y="26"/>
                </a:lnTo>
                <a:lnTo>
                  <a:pt x="80" y="27"/>
                </a:lnTo>
                <a:lnTo>
                  <a:pt x="82" y="28"/>
                </a:lnTo>
                <a:lnTo>
                  <a:pt x="82" y="29"/>
                </a:lnTo>
                <a:lnTo>
                  <a:pt x="83" y="29"/>
                </a:lnTo>
                <a:lnTo>
                  <a:pt x="84" y="29"/>
                </a:lnTo>
                <a:lnTo>
                  <a:pt x="85" y="30"/>
                </a:lnTo>
                <a:lnTo>
                  <a:pt x="86" y="30"/>
                </a:lnTo>
                <a:lnTo>
                  <a:pt x="86" y="30"/>
                </a:lnTo>
                <a:lnTo>
                  <a:pt x="87" y="31"/>
                </a:lnTo>
                <a:lnTo>
                  <a:pt x="87" y="31"/>
                </a:lnTo>
                <a:lnTo>
                  <a:pt x="88" y="31"/>
                </a:lnTo>
                <a:lnTo>
                  <a:pt x="88" y="31"/>
                </a:lnTo>
                <a:lnTo>
                  <a:pt x="89" y="30"/>
                </a:lnTo>
                <a:lnTo>
                  <a:pt x="89" y="30"/>
                </a:lnTo>
                <a:lnTo>
                  <a:pt x="91" y="31"/>
                </a:lnTo>
                <a:lnTo>
                  <a:pt x="81" y="41"/>
                </a:lnTo>
                <a:lnTo>
                  <a:pt x="80" y="41"/>
                </a:lnTo>
                <a:lnTo>
                  <a:pt x="80" y="40"/>
                </a:lnTo>
                <a:lnTo>
                  <a:pt x="79" y="40"/>
                </a:lnTo>
                <a:lnTo>
                  <a:pt x="78" y="40"/>
                </a:lnTo>
                <a:lnTo>
                  <a:pt x="78" y="39"/>
                </a:lnTo>
                <a:lnTo>
                  <a:pt x="77" y="39"/>
                </a:lnTo>
                <a:lnTo>
                  <a:pt x="76" y="39"/>
                </a:lnTo>
                <a:lnTo>
                  <a:pt x="76" y="38"/>
                </a:lnTo>
                <a:lnTo>
                  <a:pt x="75" y="38"/>
                </a:lnTo>
                <a:lnTo>
                  <a:pt x="74" y="38"/>
                </a:lnTo>
                <a:lnTo>
                  <a:pt x="73" y="37"/>
                </a:lnTo>
                <a:lnTo>
                  <a:pt x="73" y="37"/>
                </a:lnTo>
                <a:lnTo>
                  <a:pt x="72" y="36"/>
                </a:lnTo>
                <a:lnTo>
                  <a:pt x="71" y="35"/>
                </a:lnTo>
                <a:lnTo>
                  <a:pt x="70" y="35"/>
                </a:lnTo>
                <a:lnTo>
                  <a:pt x="69" y="34"/>
                </a:lnTo>
                <a:lnTo>
                  <a:pt x="67" y="33"/>
                </a:lnTo>
                <a:lnTo>
                  <a:pt x="66" y="32"/>
                </a:lnTo>
                <a:lnTo>
                  <a:pt x="65" y="31"/>
                </a:lnTo>
                <a:lnTo>
                  <a:pt x="64" y="31"/>
                </a:lnTo>
                <a:lnTo>
                  <a:pt x="63" y="30"/>
                </a:lnTo>
                <a:lnTo>
                  <a:pt x="62" y="30"/>
                </a:lnTo>
                <a:lnTo>
                  <a:pt x="61" y="30"/>
                </a:lnTo>
                <a:lnTo>
                  <a:pt x="60" y="29"/>
                </a:lnTo>
                <a:lnTo>
                  <a:pt x="59" y="29"/>
                </a:lnTo>
                <a:lnTo>
                  <a:pt x="58" y="30"/>
                </a:lnTo>
                <a:lnTo>
                  <a:pt x="57" y="30"/>
                </a:lnTo>
                <a:lnTo>
                  <a:pt x="56" y="30"/>
                </a:lnTo>
                <a:lnTo>
                  <a:pt x="55" y="31"/>
                </a:lnTo>
                <a:lnTo>
                  <a:pt x="54" y="32"/>
                </a:lnTo>
                <a:lnTo>
                  <a:pt x="53" y="33"/>
                </a:lnTo>
                <a:lnTo>
                  <a:pt x="51" y="34"/>
                </a:lnTo>
                <a:lnTo>
                  <a:pt x="42" y="43"/>
                </a:lnTo>
                <a:lnTo>
                  <a:pt x="63" y="58"/>
                </a:lnTo>
                <a:lnTo>
                  <a:pt x="54" y="66"/>
                </a:lnTo>
                <a:lnTo>
                  <a:pt x="0" y="28"/>
                </a:lnTo>
                <a:close/>
                <a:moveTo>
                  <a:pt x="44" y="26"/>
                </a:moveTo>
                <a:lnTo>
                  <a:pt x="44" y="25"/>
                </a:lnTo>
                <a:lnTo>
                  <a:pt x="45" y="24"/>
                </a:lnTo>
                <a:lnTo>
                  <a:pt x="46" y="24"/>
                </a:lnTo>
                <a:lnTo>
                  <a:pt x="46" y="23"/>
                </a:lnTo>
                <a:lnTo>
                  <a:pt x="47" y="22"/>
                </a:lnTo>
                <a:lnTo>
                  <a:pt x="47" y="21"/>
                </a:lnTo>
                <a:lnTo>
                  <a:pt x="47" y="21"/>
                </a:lnTo>
                <a:lnTo>
                  <a:pt x="47" y="20"/>
                </a:lnTo>
                <a:lnTo>
                  <a:pt x="47" y="19"/>
                </a:lnTo>
                <a:lnTo>
                  <a:pt x="47" y="18"/>
                </a:lnTo>
                <a:lnTo>
                  <a:pt x="47" y="18"/>
                </a:lnTo>
                <a:lnTo>
                  <a:pt x="46" y="17"/>
                </a:lnTo>
                <a:lnTo>
                  <a:pt x="46" y="16"/>
                </a:lnTo>
                <a:lnTo>
                  <a:pt x="45" y="16"/>
                </a:lnTo>
                <a:lnTo>
                  <a:pt x="44" y="15"/>
                </a:lnTo>
                <a:lnTo>
                  <a:pt x="43" y="14"/>
                </a:lnTo>
                <a:lnTo>
                  <a:pt x="43" y="14"/>
                </a:lnTo>
                <a:lnTo>
                  <a:pt x="42" y="13"/>
                </a:lnTo>
                <a:lnTo>
                  <a:pt x="41" y="13"/>
                </a:lnTo>
                <a:lnTo>
                  <a:pt x="40" y="13"/>
                </a:lnTo>
                <a:lnTo>
                  <a:pt x="40" y="13"/>
                </a:lnTo>
                <a:lnTo>
                  <a:pt x="39" y="12"/>
                </a:lnTo>
                <a:lnTo>
                  <a:pt x="38" y="12"/>
                </a:lnTo>
                <a:lnTo>
                  <a:pt x="37" y="12"/>
                </a:lnTo>
                <a:lnTo>
                  <a:pt x="36" y="12"/>
                </a:lnTo>
                <a:lnTo>
                  <a:pt x="35" y="12"/>
                </a:lnTo>
                <a:lnTo>
                  <a:pt x="34" y="12"/>
                </a:lnTo>
                <a:lnTo>
                  <a:pt x="33" y="13"/>
                </a:lnTo>
                <a:lnTo>
                  <a:pt x="32" y="13"/>
                </a:lnTo>
                <a:lnTo>
                  <a:pt x="31" y="14"/>
                </a:lnTo>
                <a:lnTo>
                  <a:pt x="30" y="14"/>
                </a:lnTo>
                <a:lnTo>
                  <a:pt x="29" y="15"/>
                </a:lnTo>
                <a:lnTo>
                  <a:pt x="18" y="26"/>
                </a:lnTo>
                <a:lnTo>
                  <a:pt x="33" y="36"/>
                </a:lnTo>
                <a:lnTo>
                  <a:pt x="4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23" name="Freeform 319"/>
          <p:cNvSpPr>
            <a:spLocks/>
          </p:cNvSpPr>
          <p:nvPr/>
        </p:nvSpPr>
        <p:spPr bwMode="auto">
          <a:xfrm>
            <a:off x="2409825" y="1401763"/>
            <a:ext cx="122238" cy="93662"/>
          </a:xfrm>
          <a:custGeom>
            <a:avLst/>
            <a:gdLst>
              <a:gd name="T0" fmla="*/ 77 w 77"/>
              <a:gd name="T1" fmla="*/ 51 h 59"/>
              <a:gd name="T2" fmla="*/ 68 w 77"/>
              <a:gd name="T3" fmla="*/ 59 h 59"/>
              <a:gd name="T4" fmla="*/ 23 w 77"/>
              <a:gd name="T5" fmla="*/ 28 h 59"/>
              <a:gd name="T6" fmla="*/ 10 w 77"/>
              <a:gd name="T7" fmla="*/ 41 h 59"/>
              <a:gd name="T8" fmla="*/ 0 w 77"/>
              <a:gd name="T9" fmla="*/ 34 h 59"/>
              <a:gd name="T10" fmla="*/ 36 w 77"/>
              <a:gd name="T11" fmla="*/ 0 h 59"/>
              <a:gd name="T12" fmla="*/ 45 w 77"/>
              <a:gd name="T13" fmla="*/ 6 h 59"/>
              <a:gd name="T14" fmla="*/ 32 w 77"/>
              <a:gd name="T15" fmla="*/ 19 h 59"/>
              <a:gd name="T16" fmla="*/ 77 w 77"/>
              <a:gd name="T1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9">
                <a:moveTo>
                  <a:pt x="77" y="51"/>
                </a:moveTo>
                <a:lnTo>
                  <a:pt x="68" y="59"/>
                </a:lnTo>
                <a:lnTo>
                  <a:pt x="23" y="28"/>
                </a:lnTo>
                <a:lnTo>
                  <a:pt x="10" y="41"/>
                </a:lnTo>
                <a:lnTo>
                  <a:pt x="0" y="34"/>
                </a:lnTo>
                <a:lnTo>
                  <a:pt x="36" y="0"/>
                </a:lnTo>
                <a:lnTo>
                  <a:pt x="45" y="6"/>
                </a:lnTo>
                <a:lnTo>
                  <a:pt x="32" y="19"/>
                </a:lnTo>
                <a:lnTo>
                  <a:pt x="77"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24" name="Freeform 320"/>
          <p:cNvSpPr>
            <a:spLocks/>
          </p:cNvSpPr>
          <p:nvPr/>
        </p:nvSpPr>
        <p:spPr bwMode="auto">
          <a:xfrm>
            <a:off x="2473325" y="1381125"/>
            <a:ext cx="101600" cy="74613"/>
          </a:xfrm>
          <a:custGeom>
            <a:avLst/>
            <a:gdLst>
              <a:gd name="T0" fmla="*/ 64 w 64"/>
              <a:gd name="T1" fmla="*/ 38 h 47"/>
              <a:gd name="T2" fmla="*/ 55 w 64"/>
              <a:gd name="T3" fmla="*/ 47 h 47"/>
              <a:gd name="T4" fmla="*/ 0 w 64"/>
              <a:gd name="T5" fmla="*/ 8 h 47"/>
              <a:gd name="T6" fmla="*/ 10 w 64"/>
              <a:gd name="T7" fmla="*/ 0 h 47"/>
              <a:gd name="T8" fmla="*/ 64 w 64"/>
              <a:gd name="T9" fmla="*/ 38 h 47"/>
            </a:gdLst>
            <a:ahLst/>
            <a:cxnLst>
              <a:cxn ang="0">
                <a:pos x="T0" y="T1"/>
              </a:cxn>
              <a:cxn ang="0">
                <a:pos x="T2" y="T3"/>
              </a:cxn>
              <a:cxn ang="0">
                <a:pos x="T4" y="T5"/>
              </a:cxn>
              <a:cxn ang="0">
                <a:pos x="T6" y="T7"/>
              </a:cxn>
              <a:cxn ang="0">
                <a:pos x="T8" y="T9"/>
              </a:cxn>
            </a:cxnLst>
            <a:rect l="0" t="0" r="r" b="b"/>
            <a:pathLst>
              <a:path w="64" h="47">
                <a:moveTo>
                  <a:pt x="64" y="38"/>
                </a:moveTo>
                <a:lnTo>
                  <a:pt x="55" y="47"/>
                </a:lnTo>
                <a:lnTo>
                  <a:pt x="0" y="8"/>
                </a:lnTo>
                <a:lnTo>
                  <a:pt x="10" y="0"/>
                </a:lnTo>
                <a:lnTo>
                  <a:pt x="6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25" name="Freeform 321"/>
          <p:cNvSpPr>
            <a:spLocks/>
          </p:cNvSpPr>
          <p:nvPr/>
        </p:nvSpPr>
        <p:spPr bwMode="auto">
          <a:xfrm>
            <a:off x="2501900" y="1314450"/>
            <a:ext cx="142875" cy="114300"/>
          </a:xfrm>
          <a:custGeom>
            <a:avLst/>
            <a:gdLst>
              <a:gd name="T0" fmla="*/ 27 w 90"/>
              <a:gd name="T1" fmla="*/ 8 h 72"/>
              <a:gd name="T2" fmla="*/ 35 w 90"/>
              <a:gd name="T3" fmla="*/ 0 h 72"/>
              <a:gd name="T4" fmla="*/ 90 w 90"/>
              <a:gd name="T5" fmla="*/ 38 h 72"/>
              <a:gd name="T6" fmla="*/ 81 w 90"/>
              <a:gd name="T7" fmla="*/ 47 h 72"/>
              <a:gd name="T8" fmla="*/ 24 w 90"/>
              <a:gd name="T9" fmla="*/ 37 h 72"/>
              <a:gd name="T10" fmla="*/ 24 w 90"/>
              <a:gd name="T11" fmla="*/ 37 h 72"/>
              <a:gd name="T12" fmla="*/ 63 w 90"/>
              <a:gd name="T13" fmla="*/ 64 h 72"/>
              <a:gd name="T14" fmla="*/ 54 w 90"/>
              <a:gd name="T15" fmla="*/ 72 h 72"/>
              <a:gd name="T16" fmla="*/ 0 w 90"/>
              <a:gd name="T17" fmla="*/ 34 h 72"/>
              <a:gd name="T18" fmla="*/ 9 w 90"/>
              <a:gd name="T19" fmla="*/ 25 h 72"/>
              <a:gd name="T20" fmla="*/ 65 w 90"/>
              <a:gd name="T21" fmla="*/ 35 h 72"/>
              <a:gd name="T22" fmla="*/ 65 w 90"/>
              <a:gd name="T23" fmla="*/ 35 h 72"/>
              <a:gd name="T24" fmla="*/ 27 w 90"/>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27" y="8"/>
                </a:moveTo>
                <a:lnTo>
                  <a:pt x="35" y="0"/>
                </a:lnTo>
                <a:lnTo>
                  <a:pt x="90" y="38"/>
                </a:lnTo>
                <a:lnTo>
                  <a:pt x="81" y="47"/>
                </a:lnTo>
                <a:lnTo>
                  <a:pt x="24" y="37"/>
                </a:lnTo>
                <a:lnTo>
                  <a:pt x="24" y="37"/>
                </a:lnTo>
                <a:lnTo>
                  <a:pt x="63" y="64"/>
                </a:lnTo>
                <a:lnTo>
                  <a:pt x="54" y="72"/>
                </a:lnTo>
                <a:lnTo>
                  <a:pt x="0" y="34"/>
                </a:lnTo>
                <a:lnTo>
                  <a:pt x="9" y="25"/>
                </a:lnTo>
                <a:lnTo>
                  <a:pt x="65" y="35"/>
                </a:lnTo>
                <a:lnTo>
                  <a:pt x="65" y="35"/>
                </a:lnTo>
                <a:lnTo>
                  <a:pt x="2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26" name="Freeform 322"/>
          <p:cNvSpPr>
            <a:spLocks/>
          </p:cNvSpPr>
          <p:nvPr/>
        </p:nvSpPr>
        <p:spPr bwMode="auto">
          <a:xfrm>
            <a:off x="2587625" y="1255713"/>
            <a:ext cx="133350" cy="93662"/>
          </a:xfrm>
          <a:custGeom>
            <a:avLst/>
            <a:gdLst>
              <a:gd name="T0" fmla="*/ 84 w 84"/>
              <a:gd name="T1" fmla="*/ 30 h 59"/>
              <a:gd name="T2" fmla="*/ 70 w 84"/>
              <a:gd name="T3" fmla="*/ 32 h 59"/>
              <a:gd name="T4" fmla="*/ 70 w 84"/>
              <a:gd name="T5" fmla="*/ 35 h 59"/>
              <a:gd name="T6" fmla="*/ 70 w 84"/>
              <a:gd name="T7" fmla="*/ 39 h 59"/>
              <a:gd name="T8" fmla="*/ 70 w 84"/>
              <a:gd name="T9" fmla="*/ 42 h 59"/>
              <a:gd name="T10" fmla="*/ 68 w 84"/>
              <a:gd name="T11" fmla="*/ 46 h 59"/>
              <a:gd name="T12" fmla="*/ 64 w 84"/>
              <a:gd name="T13" fmla="*/ 50 h 59"/>
              <a:gd name="T14" fmla="*/ 58 w 84"/>
              <a:gd name="T15" fmla="*/ 55 h 59"/>
              <a:gd name="T16" fmla="*/ 49 w 84"/>
              <a:gd name="T17" fmla="*/ 58 h 59"/>
              <a:gd name="T18" fmla="*/ 40 w 84"/>
              <a:gd name="T19" fmla="*/ 59 h 59"/>
              <a:gd name="T20" fmla="*/ 30 w 84"/>
              <a:gd name="T21" fmla="*/ 57 h 59"/>
              <a:gd name="T22" fmla="*/ 19 w 84"/>
              <a:gd name="T23" fmla="*/ 52 h 59"/>
              <a:gd name="T24" fmla="*/ 10 w 84"/>
              <a:gd name="T25" fmla="*/ 45 h 59"/>
              <a:gd name="T26" fmla="*/ 4 w 84"/>
              <a:gd name="T27" fmla="*/ 38 h 59"/>
              <a:gd name="T28" fmla="*/ 1 w 84"/>
              <a:gd name="T29" fmla="*/ 31 h 59"/>
              <a:gd name="T30" fmla="*/ 0 w 84"/>
              <a:gd name="T31" fmla="*/ 22 h 59"/>
              <a:gd name="T32" fmla="*/ 4 w 84"/>
              <a:gd name="T33" fmla="*/ 14 h 59"/>
              <a:gd name="T34" fmla="*/ 11 w 84"/>
              <a:gd name="T35" fmla="*/ 7 h 59"/>
              <a:gd name="T36" fmla="*/ 19 w 84"/>
              <a:gd name="T37" fmla="*/ 2 h 59"/>
              <a:gd name="T38" fmla="*/ 27 w 84"/>
              <a:gd name="T39" fmla="*/ 0 h 59"/>
              <a:gd name="T40" fmla="*/ 34 w 84"/>
              <a:gd name="T41" fmla="*/ 0 h 59"/>
              <a:gd name="T42" fmla="*/ 41 w 84"/>
              <a:gd name="T43" fmla="*/ 1 h 59"/>
              <a:gd name="T44" fmla="*/ 46 w 84"/>
              <a:gd name="T45" fmla="*/ 4 h 59"/>
              <a:gd name="T46" fmla="*/ 36 w 84"/>
              <a:gd name="T47" fmla="*/ 12 h 59"/>
              <a:gd name="T48" fmla="*/ 33 w 84"/>
              <a:gd name="T49" fmla="*/ 11 h 59"/>
              <a:gd name="T50" fmla="*/ 29 w 84"/>
              <a:gd name="T51" fmla="*/ 11 h 59"/>
              <a:gd name="T52" fmla="*/ 25 w 84"/>
              <a:gd name="T53" fmla="*/ 11 h 59"/>
              <a:gd name="T54" fmla="*/ 21 w 84"/>
              <a:gd name="T55" fmla="*/ 13 h 59"/>
              <a:gd name="T56" fmla="*/ 17 w 84"/>
              <a:gd name="T57" fmla="*/ 16 h 59"/>
              <a:gd name="T58" fmla="*/ 15 w 84"/>
              <a:gd name="T59" fmla="*/ 20 h 59"/>
              <a:gd name="T60" fmla="*/ 14 w 84"/>
              <a:gd name="T61" fmla="*/ 25 h 59"/>
              <a:gd name="T62" fmla="*/ 15 w 84"/>
              <a:gd name="T63" fmla="*/ 30 h 59"/>
              <a:gd name="T64" fmla="*/ 19 w 84"/>
              <a:gd name="T65" fmla="*/ 35 h 59"/>
              <a:gd name="T66" fmla="*/ 25 w 84"/>
              <a:gd name="T67" fmla="*/ 41 h 59"/>
              <a:gd name="T68" fmla="*/ 33 w 84"/>
              <a:gd name="T69" fmla="*/ 45 h 59"/>
              <a:gd name="T70" fmla="*/ 40 w 84"/>
              <a:gd name="T71" fmla="*/ 47 h 59"/>
              <a:gd name="T72" fmla="*/ 46 w 84"/>
              <a:gd name="T73" fmla="*/ 47 h 59"/>
              <a:gd name="T74" fmla="*/ 51 w 84"/>
              <a:gd name="T75" fmla="*/ 46 h 59"/>
              <a:gd name="T76" fmla="*/ 55 w 84"/>
              <a:gd name="T77" fmla="*/ 43 h 59"/>
              <a:gd name="T78" fmla="*/ 58 w 84"/>
              <a:gd name="T79" fmla="*/ 41 h 59"/>
              <a:gd name="T80" fmla="*/ 59 w 84"/>
              <a:gd name="T81" fmla="*/ 38 h 59"/>
              <a:gd name="T82" fmla="*/ 60 w 84"/>
              <a:gd name="T83" fmla="*/ 35 h 59"/>
              <a:gd name="T84" fmla="*/ 60 w 84"/>
              <a:gd name="T85" fmla="*/ 31 h 59"/>
              <a:gd name="T86" fmla="*/ 58 w 84"/>
              <a:gd name="T87" fmla="*/ 27 h 59"/>
              <a:gd name="T88" fmla="*/ 45 w 84"/>
              <a:gd name="T89" fmla="*/ 3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59">
                <a:moveTo>
                  <a:pt x="36" y="27"/>
                </a:moveTo>
                <a:lnTo>
                  <a:pt x="54" y="9"/>
                </a:lnTo>
                <a:lnTo>
                  <a:pt x="84" y="30"/>
                </a:lnTo>
                <a:lnTo>
                  <a:pt x="78" y="35"/>
                </a:lnTo>
                <a:lnTo>
                  <a:pt x="70" y="32"/>
                </a:lnTo>
                <a:lnTo>
                  <a:pt x="70" y="32"/>
                </a:lnTo>
                <a:lnTo>
                  <a:pt x="70" y="33"/>
                </a:lnTo>
                <a:lnTo>
                  <a:pt x="70" y="34"/>
                </a:lnTo>
                <a:lnTo>
                  <a:pt x="70" y="35"/>
                </a:lnTo>
                <a:lnTo>
                  <a:pt x="70" y="36"/>
                </a:lnTo>
                <a:lnTo>
                  <a:pt x="71" y="37"/>
                </a:lnTo>
                <a:lnTo>
                  <a:pt x="70" y="39"/>
                </a:lnTo>
                <a:lnTo>
                  <a:pt x="70" y="40"/>
                </a:lnTo>
                <a:lnTo>
                  <a:pt x="70" y="41"/>
                </a:lnTo>
                <a:lnTo>
                  <a:pt x="70" y="42"/>
                </a:lnTo>
                <a:lnTo>
                  <a:pt x="69" y="44"/>
                </a:lnTo>
                <a:lnTo>
                  <a:pt x="69" y="45"/>
                </a:lnTo>
                <a:lnTo>
                  <a:pt x="68" y="46"/>
                </a:lnTo>
                <a:lnTo>
                  <a:pt x="67" y="48"/>
                </a:lnTo>
                <a:lnTo>
                  <a:pt x="66" y="49"/>
                </a:lnTo>
                <a:lnTo>
                  <a:pt x="64" y="50"/>
                </a:lnTo>
                <a:lnTo>
                  <a:pt x="62" y="52"/>
                </a:lnTo>
                <a:lnTo>
                  <a:pt x="60" y="54"/>
                </a:lnTo>
                <a:lnTo>
                  <a:pt x="58" y="55"/>
                </a:lnTo>
                <a:lnTo>
                  <a:pt x="55" y="56"/>
                </a:lnTo>
                <a:lnTo>
                  <a:pt x="52" y="57"/>
                </a:lnTo>
                <a:lnTo>
                  <a:pt x="49" y="58"/>
                </a:lnTo>
                <a:lnTo>
                  <a:pt x="46" y="59"/>
                </a:lnTo>
                <a:lnTo>
                  <a:pt x="43" y="59"/>
                </a:lnTo>
                <a:lnTo>
                  <a:pt x="40" y="59"/>
                </a:lnTo>
                <a:lnTo>
                  <a:pt x="37" y="58"/>
                </a:lnTo>
                <a:lnTo>
                  <a:pt x="33" y="58"/>
                </a:lnTo>
                <a:lnTo>
                  <a:pt x="30" y="57"/>
                </a:lnTo>
                <a:lnTo>
                  <a:pt x="26" y="55"/>
                </a:lnTo>
                <a:lnTo>
                  <a:pt x="23" y="54"/>
                </a:lnTo>
                <a:lnTo>
                  <a:pt x="19" y="52"/>
                </a:lnTo>
                <a:lnTo>
                  <a:pt x="16" y="50"/>
                </a:lnTo>
                <a:lnTo>
                  <a:pt x="13" y="48"/>
                </a:lnTo>
                <a:lnTo>
                  <a:pt x="10" y="45"/>
                </a:lnTo>
                <a:lnTo>
                  <a:pt x="8" y="43"/>
                </a:lnTo>
                <a:lnTo>
                  <a:pt x="6" y="41"/>
                </a:lnTo>
                <a:lnTo>
                  <a:pt x="4" y="38"/>
                </a:lnTo>
                <a:lnTo>
                  <a:pt x="3" y="36"/>
                </a:lnTo>
                <a:lnTo>
                  <a:pt x="2" y="33"/>
                </a:lnTo>
                <a:lnTo>
                  <a:pt x="1" y="31"/>
                </a:lnTo>
                <a:lnTo>
                  <a:pt x="0" y="28"/>
                </a:lnTo>
                <a:lnTo>
                  <a:pt x="0" y="25"/>
                </a:lnTo>
                <a:lnTo>
                  <a:pt x="0" y="22"/>
                </a:lnTo>
                <a:lnTo>
                  <a:pt x="1" y="20"/>
                </a:lnTo>
                <a:lnTo>
                  <a:pt x="2" y="17"/>
                </a:lnTo>
                <a:lnTo>
                  <a:pt x="4" y="14"/>
                </a:lnTo>
                <a:lnTo>
                  <a:pt x="6" y="12"/>
                </a:lnTo>
                <a:lnTo>
                  <a:pt x="8" y="9"/>
                </a:lnTo>
                <a:lnTo>
                  <a:pt x="11" y="7"/>
                </a:lnTo>
                <a:lnTo>
                  <a:pt x="13" y="5"/>
                </a:lnTo>
                <a:lnTo>
                  <a:pt x="16" y="3"/>
                </a:lnTo>
                <a:lnTo>
                  <a:pt x="19" y="2"/>
                </a:lnTo>
                <a:lnTo>
                  <a:pt x="21" y="1"/>
                </a:lnTo>
                <a:lnTo>
                  <a:pt x="24" y="0"/>
                </a:lnTo>
                <a:lnTo>
                  <a:pt x="27" y="0"/>
                </a:lnTo>
                <a:lnTo>
                  <a:pt x="29" y="0"/>
                </a:lnTo>
                <a:lnTo>
                  <a:pt x="32" y="0"/>
                </a:lnTo>
                <a:lnTo>
                  <a:pt x="34" y="0"/>
                </a:lnTo>
                <a:lnTo>
                  <a:pt x="36" y="0"/>
                </a:lnTo>
                <a:lnTo>
                  <a:pt x="39" y="1"/>
                </a:lnTo>
                <a:lnTo>
                  <a:pt x="41" y="1"/>
                </a:lnTo>
                <a:lnTo>
                  <a:pt x="43" y="2"/>
                </a:lnTo>
                <a:lnTo>
                  <a:pt x="44" y="3"/>
                </a:lnTo>
                <a:lnTo>
                  <a:pt x="46" y="4"/>
                </a:lnTo>
                <a:lnTo>
                  <a:pt x="37" y="12"/>
                </a:lnTo>
                <a:lnTo>
                  <a:pt x="36" y="12"/>
                </a:lnTo>
                <a:lnTo>
                  <a:pt x="36" y="12"/>
                </a:lnTo>
                <a:lnTo>
                  <a:pt x="35" y="11"/>
                </a:lnTo>
                <a:lnTo>
                  <a:pt x="34" y="11"/>
                </a:lnTo>
                <a:lnTo>
                  <a:pt x="33" y="11"/>
                </a:lnTo>
                <a:lnTo>
                  <a:pt x="32" y="11"/>
                </a:lnTo>
                <a:lnTo>
                  <a:pt x="30" y="11"/>
                </a:lnTo>
                <a:lnTo>
                  <a:pt x="29" y="11"/>
                </a:lnTo>
                <a:lnTo>
                  <a:pt x="28" y="11"/>
                </a:lnTo>
                <a:lnTo>
                  <a:pt x="26" y="11"/>
                </a:lnTo>
                <a:lnTo>
                  <a:pt x="25" y="11"/>
                </a:lnTo>
                <a:lnTo>
                  <a:pt x="24" y="12"/>
                </a:lnTo>
                <a:lnTo>
                  <a:pt x="22" y="12"/>
                </a:lnTo>
                <a:lnTo>
                  <a:pt x="21" y="13"/>
                </a:lnTo>
                <a:lnTo>
                  <a:pt x="19" y="14"/>
                </a:lnTo>
                <a:lnTo>
                  <a:pt x="18" y="15"/>
                </a:lnTo>
                <a:lnTo>
                  <a:pt x="17" y="16"/>
                </a:lnTo>
                <a:lnTo>
                  <a:pt x="16" y="18"/>
                </a:lnTo>
                <a:lnTo>
                  <a:pt x="15" y="19"/>
                </a:lnTo>
                <a:lnTo>
                  <a:pt x="15" y="20"/>
                </a:lnTo>
                <a:lnTo>
                  <a:pt x="14" y="22"/>
                </a:lnTo>
                <a:lnTo>
                  <a:pt x="14" y="23"/>
                </a:lnTo>
                <a:lnTo>
                  <a:pt x="14" y="25"/>
                </a:lnTo>
                <a:lnTo>
                  <a:pt x="14" y="27"/>
                </a:lnTo>
                <a:lnTo>
                  <a:pt x="14" y="28"/>
                </a:lnTo>
                <a:lnTo>
                  <a:pt x="15" y="30"/>
                </a:lnTo>
                <a:lnTo>
                  <a:pt x="16" y="32"/>
                </a:lnTo>
                <a:lnTo>
                  <a:pt x="17" y="34"/>
                </a:lnTo>
                <a:lnTo>
                  <a:pt x="19" y="35"/>
                </a:lnTo>
                <a:lnTo>
                  <a:pt x="21" y="37"/>
                </a:lnTo>
                <a:lnTo>
                  <a:pt x="23" y="39"/>
                </a:lnTo>
                <a:lnTo>
                  <a:pt x="25" y="41"/>
                </a:lnTo>
                <a:lnTo>
                  <a:pt x="28" y="42"/>
                </a:lnTo>
                <a:lnTo>
                  <a:pt x="31" y="44"/>
                </a:lnTo>
                <a:lnTo>
                  <a:pt x="33" y="45"/>
                </a:lnTo>
                <a:lnTo>
                  <a:pt x="35" y="46"/>
                </a:lnTo>
                <a:lnTo>
                  <a:pt x="38" y="47"/>
                </a:lnTo>
                <a:lnTo>
                  <a:pt x="40" y="47"/>
                </a:lnTo>
                <a:lnTo>
                  <a:pt x="42" y="48"/>
                </a:lnTo>
                <a:lnTo>
                  <a:pt x="44" y="47"/>
                </a:lnTo>
                <a:lnTo>
                  <a:pt x="46" y="47"/>
                </a:lnTo>
                <a:lnTo>
                  <a:pt x="48" y="47"/>
                </a:lnTo>
                <a:lnTo>
                  <a:pt x="50" y="46"/>
                </a:lnTo>
                <a:lnTo>
                  <a:pt x="51" y="46"/>
                </a:lnTo>
                <a:lnTo>
                  <a:pt x="53" y="45"/>
                </a:lnTo>
                <a:lnTo>
                  <a:pt x="54" y="44"/>
                </a:lnTo>
                <a:lnTo>
                  <a:pt x="55" y="43"/>
                </a:lnTo>
                <a:lnTo>
                  <a:pt x="57" y="42"/>
                </a:lnTo>
                <a:lnTo>
                  <a:pt x="57" y="41"/>
                </a:lnTo>
                <a:lnTo>
                  <a:pt x="58" y="41"/>
                </a:lnTo>
                <a:lnTo>
                  <a:pt x="58" y="40"/>
                </a:lnTo>
                <a:lnTo>
                  <a:pt x="59" y="39"/>
                </a:lnTo>
                <a:lnTo>
                  <a:pt x="59" y="38"/>
                </a:lnTo>
                <a:lnTo>
                  <a:pt x="59" y="38"/>
                </a:lnTo>
                <a:lnTo>
                  <a:pt x="60" y="36"/>
                </a:lnTo>
                <a:lnTo>
                  <a:pt x="60" y="35"/>
                </a:lnTo>
                <a:lnTo>
                  <a:pt x="60" y="34"/>
                </a:lnTo>
                <a:lnTo>
                  <a:pt x="60" y="33"/>
                </a:lnTo>
                <a:lnTo>
                  <a:pt x="60" y="31"/>
                </a:lnTo>
                <a:lnTo>
                  <a:pt x="60" y="30"/>
                </a:lnTo>
                <a:lnTo>
                  <a:pt x="59" y="28"/>
                </a:lnTo>
                <a:lnTo>
                  <a:pt x="58" y="27"/>
                </a:lnTo>
                <a:lnTo>
                  <a:pt x="57" y="25"/>
                </a:lnTo>
                <a:lnTo>
                  <a:pt x="55" y="23"/>
                </a:lnTo>
                <a:lnTo>
                  <a:pt x="45" y="33"/>
                </a:lnTo>
                <a:lnTo>
                  <a:pt x="3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27" name="Freeform 323"/>
          <p:cNvSpPr>
            <a:spLocks noEditPoints="1"/>
          </p:cNvSpPr>
          <p:nvPr/>
        </p:nvSpPr>
        <p:spPr bwMode="auto">
          <a:xfrm>
            <a:off x="1171575" y="1762125"/>
            <a:ext cx="115888" cy="93663"/>
          </a:xfrm>
          <a:custGeom>
            <a:avLst/>
            <a:gdLst>
              <a:gd name="T0" fmla="*/ 11 w 73"/>
              <a:gd name="T1" fmla="*/ 7 h 59"/>
              <a:gd name="T2" fmla="*/ 17 w 73"/>
              <a:gd name="T3" fmla="*/ 3 h 59"/>
              <a:gd name="T4" fmla="*/ 25 w 73"/>
              <a:gd name="T5" fmla="*/ 1 h 59"/>
              <a:gd name="T6" fmla="*/ 36 w 73"/>
              <a:gd name="T7" fmla="*/ 0 h 59"/>
              <a:gd name="T8" fmla="*/ 48 w 73"/>
              <a:gd name="T9" fmla="*/ 4 h 59"/>
              <a:gd name="T10" fmla="*/ 62 w 73"/>
              <a:gd name="T11" fmla="*/ 13 h 59"/>
              <a:gd name="T12" fmla="*/ 70 w 73"/>
              <a:gd name="T13" fmla="*/ 22 h 59"/>
              <a:gd name="T14" fmla="*/ 73 w 73"/>
              <a:gd name="T15" fmla="*/ 31 h 59"/>
              <a:gd name="T16" fmla="*/ 72 w 73"/>
              <a:gd name="T17" fmla="*/ 39 h 59"/>
              <a:gd name="T18" fmla="*/ 69 w 73"/>
              <a:gd name="T19" fmla="*/ 45 h 59"/>
              <a:gd name="T20" fmla="*/ 65 w 73"/>
              <a:gd name="T21" fmla="*/ 50 h 59"/>
              <a:gd name="T22" fmla="*/ 61 w 73"/>
              <a:gd name="T23" fmla="*/ 53 h 59"/>
              <a:gd name="T24" fmla="*/ 54 w 73"/>
              <a:gd name="T25" fmla="*/ 57 h 59"/>
              <a:gd name="T26" fmla="*/ 45 w 73"/>
              <a:gd name="T27" fmla="*/ 59 h 59"/>
              <a:gd name="T28" fmla="*/ 33 w 73"/>
              <a:gd name="T29" fmla="*/ 58 h 59"/>
              <a:gd name="T30" fmla="*/ 20 w 73"/>
              <a:gd name="T31" fmla="*/ 53 h 59"/>
              <a:gd name="T32" fmla="*/ 7 w 73"/>
              <a:gd name="T33" fmla="*/ 43 h 59"/>
              <a:gd name="T34" fmla="*/ 1 w 73"/>
              <a:gd name="T35" fmla="*/ 33 h 59"/>
              <a:gd name="T36" fmla="*/ 0 w 73"/>
              <a:gd name="T37" fmla="*/ 25 h 59"/>
              <a:gd name="T38" fmla="*/ 2 w 73"/>
              <a:gd name="T39" fmla="*/ 18 h 59"/>
              <a:gd name="T40" fmla="*/ 5 w 73"/>
              <a:gd name="T41" fmla="*/ 12 h 59"/>
              <a:gd name="T42" fmla="*/ 56 w 73"/>
              <a:gd name="T43" fmla="*/ 43 h 59"/>
              <a:gd name="T44" fmla="*/ 58 w 73"/>
              <a:gd name="T45" fmla="*/ 40 h 59"/>
              <a:gd name="T46" fmla="*/ 60 w 73"/>
              <a:gd name="T47" fmla="*/ 36 h 59"/>
              <a:gd name="T48" fmla="*/ 59 w 73"/>
              <a:gd name="T49" fmla="*/ 31 h 59"/>
              <a:gd name="T50" fmla="*/ 57 w 73"/>
              <a:gd name="T51" fmla="*/ 26 h 59"/>
              <a:gd name="T52" fmla="*/ 51 w 73"/>
              <a:gd name="T53" fmla="*/ 20 h 59"/>
              <a:gd name="T54" fmla="*/ 43 w 73"/>
              <a:gd name="T55" fmla="*/ 15 h 59"/>
              <a:gd name="T56" fmla="*/ 35 w 73"/>
              <a:gd name="T57" fmla="*/ 12 h 59"/>
              <a:gd name="T58" fmla="*/ 29 w 73"/>
              <a:gd name="T59" fmla="*/ 11 h 59"/>
              <a:gd name="T60" fmla="*/ 24 w 73"/>
              <a:gd name="T61" fmla="*/ 12 h 59"/>
              <a:gd name="T62" fmla="*/ 20 w 73"/>
              <a:gd name="T63" fmla="*/ 14 h 59"/>
              <a:gd name="T64" fmla="*/ 17 w 73"/>
              <a:gd name="T65" fmla="*/ 17 h 59"/>
              <a:gd name="T66" fmla="*/ 14 w 73"/>
              <a:gd name="T67" fmla="*/ 20 h 59"/>
              <a:gd name="T68" fmla="*/ 13 w 73"/>
              <a:gd name="T69" fmla="*/ 25 h 59"/>
              <a:gd name="T70" fmla="*/ 14 w 73"/>
              <a:gd name="T71" fmla="*/ 30 h 59"/>
              <a:gd name="T72" fmla="*/ 18 w 73"/>
              <a:gd name="T73" fmla="*/ 35 h 59"/>
              <a:gd name="T74" fmla="*/ 25 w 73"/>
              <a:gd name="T75" fmla="*/ 41 h 59"/>
              <a:gd name="T76" fmla="*/ 33 w 73"/>
              <a:gd name="T77" fmla="*/ 45 h 59"/>
              <a:gd name="T78" fmla="*/ 40 w 73"/>
              <a:gd name="T79" fmla="*/ 47 h 59"/>
              <a:gd name="T80" fmla="*/ 46 w 73"/>
              <a:gd name="T81" fmla="*/ 47 h 59"/>
              <a:gd name="T82" fmla="*/ 51 w 73"/>
              <a:gd name="T83" fmla="*/ 46 h 59"/>
              <a:gd name="T84" fmla="*/ 55 w 73"/>
              <a:gd name="T85"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59">
                <a:moveTo>
                  <a:pt x="8" y="10"/>
                </a:moveTo>
                <a:lnTo>
                  <a:pt x="9" y="8"/>
                </a:lnTo>
                <a:lnTo>
                  <a:pt x="11" y="7"/>
                </a:lnTo>
                <a:lnTo>
                  <a:pt x="12" y="6"/>
                </a:lnTo>
                <a:lnTo>
                  <a:pt x="15" y="5"/>
                </a:lnTo>
                <a:lnTo>
                  <a:pt x="17" y="3"/>
                </a:lnTo>
                <a:lnTo>
                  <a:pt x="19" y="2"/>
                </a:lnTo>
                <a:lnTo>
                  <a:pt x="22" y="1"/>
                </a:lnTo>
                <a:lnTo>
                  <a:pt x="25" y="1"/>
                </a:lnTo>
                <a:lnTo>
                  <a:pt x="29" y="0"/>
                </a:lnTo>
                <a:lnTo>
                  <a:pt x="32" y="0"/>
                </a:lnTo>
                <a:lnTo>
                  <a:pt x="36" y="0"/>
                </a:lnTo>
                <a:lnTo>
                  <a:pt x="40" y="1"/>
                </a:lnTo>
                <a:lnTo>
                  <a:pt x="44" y="2"/>
                </a:lnTo>
                <a:lnTo>
                  <a:pt x="48" y="4"/>
                </a:lnTo>
                <a:lnTo>
                  <a:pt x="53" y="6"/>
                </a:lnTo>
                <a:lnTo>
                  <a:pt x="58" y="10"/>
                </a:lnTo>
                <a:lnTo>
                  <a:pt x="62" y="13"/>
                </a:lnTo>
                <a:lnTo>
                  <a:pt x="66" y="16"/>
                </a:lnTo>
                <a:lnTo>
                  <a:pt x="68" y="19"/>
                </a:lnTo>
                <a:lnTo>
                  <a:pt x="70" y="22"/>
                </a:lnTo>
                <a:lnTo>
                  <a:pt x="72" y="26"/>
                </a:lnTo>
                <a:lnTo>
                  <a:pt x="73" y="29"/>
                </a:lnTo>
                <a:lnTo>
                  <a:pt x="73" y="31"/>
                </a:lnTo>
                <a:lnTo>
                  <a:pt x="73" y="34"/>
                </a:lnTo>
                <a:lnTo>
                  <a:pt x="73" y="37"/>
                </a:lnTo>
                <a:lnTo>
                  <a:pt x="72" y="39"/>
                </a:lnTo>
                <a:lnTo>
                  <a:pt x="71" y="41"/>
                </a:lnTo>
                <a:lnTo>
                  <a:pt x="70" y="43"/>
                </a:lnTo>
                <a:lnTo>
                  <a:pt x="69" y="45"/>
                </a:lnTo>
                <a:lnTo>
                  <a:pt x="68" y="47"/>
                </a:lnTo>
                <a:lnTo>
                  <a:pt x="66" y="48"/>
                </a:lnTo>
                <a:lnTo>
                  <a:pt x="65" y="50"/>
                </a:lnTo>
                <a:lnTo>
                  <a:pt x="64" y="51"/>
                </a:lnTo>
                <a:lnTo>
                  <a:pt x="62" y="52"/>
                </a:lnTo>
                <a:lnTo>
                  <a:pt x="61" y="53"/>
                </a:lnTo>
                <a:lnTo>
                  <a:pt x="59" y="54"/>
                </a:lnTo>
                <a:lnTo>
                  <a:pt x="56" y="56"/>
                </a:lnTo>
                <a:lnTo>
                  <a:pt x="54" y="57"/>
                </a:lnTo>
                <a:lnTo>
                  <a:pt x="51" y="58"/>
                </a:lnTo>
                <a:lnTo>
                  <a:pt x="48" y="58"/>
                </a:lnTo>
                <a:lnTo>
                  <a:pt x="45" y="59"/>
                </a:lnTo>
                <a:lnTo>
                  <a:pt x="41" y="59"/>
                </a:lnTo>
                <a:lnTo>
                  <a:pt x="37" y="59"/>
                </a:lnTo>
                <a:lnTo>
                  <a:pt x="33" y="58"/>
                </a:lnTo>
                <a:lnTo>
                  <a:pt x="29" y="57"/>
                </a:lnTo>
                <a:lnTo>
                  <a:pt x="25" y="55"/>
                </a:lnTo>
                <a:lnTo>
                  <a:pt x="20" y="53"/>
                </a:lnTo>
                <a:lnTo>
                  <a:pt x="16" y="50"/>
                </a:lnTo>
                <a:lnTo>
                  <a:pt x="11" y="46"/>
                </a:lnTo>
                <a:lnTo>
                  <a:pt x="7" y="43"/>
                </a:lnTo>
                <a:lnTo>
                  <a:pt x="5" y="40"/>
                </a:lnTo>
                <a:lnTo>
                  <a:pt x="3" y="36"/>
                </a:lnTo>
                <a:lnTo>
                  <a:pt x="1" y="33"/>
                </a:lnTo>
                <a:lnTo>
                  <a:pt x="0" y="30"/>
                </a:lnTo>
                <a:lnTo>
                  <a:pt x="0" y="28"/>
                </a:lnTo>
                <a:lnTo>
                  <a:pt x="0" y="25"/>
                </a:lnTo>
                <a:lnTo>
                  <a:pt x="0" y="22"/>
                </a:lnTo>
                <a:lnTo>
                  <a:pt x="1" y="20"/>
                </a:lnTo>
                <a:lnTo>
                  <a:pt x="2" y="18"/>
                </a:lnTo>
                <a:lnTo>
                  <a:pt x="3" y="16"/>
                </a:lnTo>
                <a:lnTo>
                  <a:pt x="4" y="14"/>
                </a:lnTo>
                <a:lnTo>
                  <a:pt x="5" y="12"/>
                </a:lnTo>
                <a:lnTo>
                  <a:pt x="7" y="11"/>
                </a:lnTo>
                <a:lnTo>
                  <a:pt x="8" y="10"/>
                </a:lnTo>
                <a:close/>
                <a:moveTo>
                  <a:pt x="56" y="43"/>
                </a:moveTo>
                <a:lnTo>
                  <a:pt x="57" y="42"/>
                </a:lnTo>
                <a:lnTo>
                  <a:pt x="57" y="41"/>
                </a:lnTo>
                <a:lnTo>
                  <a:pt x="58" y="40"/>
                </a:lnTo>
                <a:lnTo>
                  <a:pt x="59" y="39"/>
                </a:lnTo>
                <a:lnTo>
                  <a:pt x="59" y="37"/>
                </a:lnTo>
                <a:lnTo>
                  <a:pt x="60" y="36"/>
                </a:lnTo>
                <a:lnTo>
                  <a:pt x="60" y="34"/>
                </a:lnTo>
                <a:lnTo>
                  <a:pt x="60" y="33"/>
                </a:lnTo>
                <a:lnTo>
                  <a:pt x="59" y="31"/>
                </a:lnTo>
                <a:lnTo>
                  <a:pt x="59" y="29"/>
                </a:lnTo>
                <a:lnTo>
                  <a:pt x="58" y="28"/>
                </a:lnTo>
                <a:lnTo>
                  <a:pt x="57" y="26"/>
                </a:lnTo>
                <a:lnTo>
                  <a:pt x="55" y="24"/>
                </a:lnTo>
                <a:lnTo>
                  <a:pt x="53" y="22"/>
                </a:lnTo>
                <a:lnTo>
                  <a:pt x="51" y="20"/>
                </a:lnTo>
                <a:lnTo>
                  <a:pt x="49" y="18"/>
                </a:lnTo>
                <a:lnTo>
                  <a:pt x="46" y="16"/>
                </a:lnTo>
                <a:lnTo>
                  <a:pt x="43" y="15"/>
                </a:lnTo>
                <a:lnTo>
                  <a:pt x="40" y="14"/>
                </a:lnTo>
                <a:lnTo>
                  <a:pt x="38" y="13"/>
                </a:lnTo>
                <a:lnTo>
                  <a:pt x="35" y="12"/>
                </a:lnTo>
                <a:lnTo>
                  <a:pt x="33" y="12"/>
                </a:lnTo>
                <a:lnTo>
                  <a:pt x="31" y="11"/>
                </a:lnTo>
                <a:lnTo>
                  <a:pt x="29" y="11"/>
                </a:lnTo>
                <a:lnTo>
                  <a:pt x="27" y="12"/>
                </a:lnTo>
                <a:lnTo>
                  <a:pt x="25" y="12"/>
                </a:lnTo>
                <a:lnTo>
                  <a:pt x="24" y="12"/>
                </a:lnTo>
                <a:lnTo>
                  <a:pt x="22" y="13"/>
                </a:lnTo>
                <a:lnTo>
                  <a:pt x="21" y="14"/>
                </a:lnTo>
                <a:lnTo>
                  <a:pt x="20" y="14"/>
                </a:lnTo>
                <a:lnTo>
                  <a:pt x="18" y="15"/>
                </a:lnTo>
                <a:lnTo>
                  <a:pt x="18" y="16"/>
                </a:lnTo>
                <a:lnTo>
                  <a:pt x="17" y="17"/>
                </a:lnTo>
                <a:lnTo>
                  <a:pt x="16" y="18"/>
                </a:lnTo>
                <a:lnTo>
                  <a:pt x="15" y="19"/>
                </a:lnTo>
                <a:lnTo>
                  <a:pt x="14" y="20"/>
                </a:lnTo>
                <a:lnTo>
                  <a:pt x="14" y="22"/>
                </a:lnTo>
                <a:lnTo>
                  <a:pt x="14" y="23"/>
                </a:lnTo>
                <a:lnTo>
                  <a:pt x="13" y="25"/>
                </a:lnTo>
                <a:lnTo>
                  <a:pt x="14" y="26"/>
                </a:lnTo>
                <a:lnTo>
                  <a:pt x="14" y="28"/>
                </a:lnTo>
                <a:lnTo>
                  <a:pt x="14" y="30"/>
                </a:lnTo>
                <a:lnTo>
                  <a:pt x="15" y="31"/>
                </a:lnTo>
                <a:lnTo>
                  <a:pt x="16" y="33"/>
                </a:lnTo>
                <a:lnTo>
                  <a:pt x="18" y="35"/>
                </a:lnTo>
                <a:lnTo>
                  <a:pt x="20" y="37"/>
                </a:lnTo>
                <a:lnTo>
                  <a:pt x="22" y="39"/>
                </a:lnTo>
                <a:lnTo>
                  <a:pt x="25" y="41"/>
                </a:lnTo>
                <a:lnTo>
                  <a:pt x="27" y="43"/>
                </a:lnTo>
                <a:lnTo>
                  <a:pt x="30" y="44"/>
                </a:lnTo>
                <a:lnTo>
                  <a:pt x="33" y="45"/>
                </a:lnTo>
                <a:lnTo>
                  <a:pt x="35" y="46"/>
                </a:lnTo>
                <a:lnTo>
                  <a:pt x="38" y="47"/>
                </a:lnTo>
                <a:lnTo>
                  <a:pt x="40" y="47"/>
                </a:lnTo>
                <a:lnTo>
                  <a:pt x="42" y="48"/>
                </a:lnTo>
                <a:lnTo>
                  <a:pt x="44" y="48"/>
                </a:lnTo>
                <a:lnTo>
                  <a:pt x="46" y="47"/>
                </a:lnTo>
                <a:lnTo>
                  <a:pt x="48" y="47"/>
                </a:lnTo>
                <a:lnTo>
                  <a:pt x="49" y="47"/>
                </a:lnTo>
                <a:lnTo>
                  <a:pt x="51" y="46"/>
                </a:lnTo>
                <a:lnTo>
                  <a:pt x="52" y="45"/>
                </a:lnTo>
                <a:lnTo>
                  <a:pt x="54" y="45"/>
                </a:lnTo>
                <a:lnTo>
                  <a:pt x="55" y="44"/>
                </a:lnTo>
                <a:lnTo>
                  <a:pt x="5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28" name="Freeform 324"/>
          <p:cNvSpPr>
            <a:spLocks noEditPoints="1"/>
          </p:cNvSpPr>
          <p:nvPr/>
        </p:nvSpPr>
        <p:spPr bwMode="auto">
          <a:xfrm>
            <a:off x="1231900" y="1695450"/>
            <a:ext cx="100013" cy="101600"/>
          </a:xfrm>
          <a:custGeom>
            <a:avLst/>
            <a:gdLst>
              <a:gd name="T0" fmla="*/ 54 w 63"/>
              <a:gd name="T1" fmla="*/ 64 h 64"/>
              <a:gd name="T2" fmla="*/ 20 w 63"/>
              <a:gd name="T3" fmla="*/ 7 h 64"/>
              <a:gd name="T4" fmla="*/ 23 w 63"/>
              <a:gd name="T5" fmla="*/ 4 h 64"/>
              <a:gd name="T6" fmla="*/ 27 w 63"/>
              <a:gd name="T7" fmla="*/ 2 h 64"/>
              <a:gd name="T8" fmla="*/ 30 w 63"/>
              <a:gd name="T9" fmla="*/ 1 h 64"/>
              <a:gd name="T10" fmla="*/ 35 w 63"/>
              <a:gd name="T11" fmla="*/ 0 h 64"/>
              <a:gd name="T12" fmla="*/ 39 w 63"/>
              <a:gd name="T13" fmla="*/ 1 h 64"/>
              <a:gd name="T14" fmla="*/ 43 w 63"/>
              <a:gd name="T15" fmla="*/ 1 h 64"/>
              <a:gd name="T16" fmla="*/ 47 w 63"/>
              <a:gd name="T17" fmla="*/ 3 h 64"/>
              <a:gd name="T18" fmla="*/ 51 w 63"/>
              <a:gd name="T19" fmla="*/ 6 h 64"/>
              <a:gd name="T20" fmla="*/ 53 w 63"/>
              <a:gd name="T21" fmla="*/ 7 h 64"/>
              <a:gd name="T22" fmla="*/ 55 w 63"/>
              <a:gd name="T23" fmla="*/ 10 h 64"/>
              <a:gd name="T24" fmla="*/ 57 w 63"/>
              <a:gd name="T25" fmla="*/ 12 h 64"/>
              <a:gd name="T26" fmla="*/ 59 w 63"/>
              <a:gd name="T27" fmla="*/ 16 h 64"/>
              <a:gd name="T28" fmla="*/ 60 w 63"/>
              <a:gd name="T29" fmla="*/ 19 h 64"/>
              <a:gd name="T30" fmla="*/ 59 w 63"/>
              <a:gd name="T31" fmla="*/ 23 h 64"/>
              <a:gd name="T32" fmla="*/ 58 w 63"/>
              <a:gd name="T33" fmla="*/ 27 h 64"/>
              <a:gd name="T34" fmla="*/ 54 w 63"/>
              <a:gd name="T35" fmla="*/ 31 h 64"/>
              <a:gd name="T36" fmla="*/ 63 w 63"/>
              <a:gd name="T37" fmla="*/ 55 h 64"/>
              <a:gd name="T38" fmla="*/ 44 w 63"/>
              <a:gd name="T39" fmla="*/ 25 h 64"/>
              <a:gd name="T40" fmla="*/ 45 w 63"/>
              <a:gd name="T41" fmla="*/ 23 h 64"/>
              <a:gd name="T42" fmla="*/ 46 w 63"/>
              <a:gd name="T43" fmla="*/ 21 h 64"/>
              <a:gd name="T44" fmla="*/ 46 w 63"/>
              <a:gd name="T45" fmla="*/ 19 h 64"/>
              <a:gd name="T46" fmla="*/ 45 w 63"/>
              <a:gd name="T47" fmla="*/ 18 h 64"/>
              <a:gd name="T48" fmla="*/ 44 w 63"/>
              <a:gd name="T49" fmla="*/ 16 h 64"/>
              <a:gd name="T50" fmla="*/ 43 w 63"/>
              <a:gd name="T51" fmla="*/ 15 h 64"/>
              <a:gd name="T52" fmla="*/ 42 w 63"/>
              <a:gd name="T53" fmla="*/ 14 h 64"/>
              <a:gd name="T54" fmla="*/ 40 w 63"/>
              <a:gd name="T55" fmla="*/ 13 h 64"/>
              <a:gd name="T56" fmla="*/ 38 w 63"/>
              <a:gd name="T57" fmla="*/ 12 h 64"/>
              <a:gd name="T58" fmla="*/ 36 w 63"/>
              <a:gd name="T59" fmla="*/ 12 h 64"/>
              <a:gd name="T60" fmla="*/ 34 w 63"/>
              <a:gd name="T61" fmla="*/ 12 h 64"/>
              <a:gd name="T62" fmla="*/ 32 w 63"/>
              <a:gd name="T63" fmla="*/ 12 h 64"/>
              <a:gd name="T64" fmla="*/ 31 w 63"/>
              <a:gd name="T65" fmla="*/ 13 h 64"/>
              <a:gd name="T66" fmla="*/ 29 w 63"/>
              <a:gd name="T67" fmla="*/ 14 h 64"/>
              <a:gd name="T68" fmla="*/ 27 w 63"/>
              <a:gd name="T69" fmla="*/ 15 h 64"/>
              <a:gd name="T70" fmla="*/ 18 w 63"/>
              <a:gd name="T71" fmla="*/ 23 h 64"/>
              <a:gd name="T72" fmla="*/ 43 w 63"/>
              <a:gd name="T73"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64">
                <a:moveTo>
                  <a:pt x="63" y="55"/>
                </a:moveTo>
                <a:lnTo>
                  <a:pt x="54" y="64"/>
                </a:lnTo>
                <a:lnTo>
                  <a:pt x="0" y="26"/>
                </a:lnTo>
                <a:lnTo>
                  <a:pt x="20" y="7"/>
                </a:lnTo>
                <a:lnTo>
                  <a:pt x="21" y="5"/>
                </a:lnTo>
                <a:lnTo>
                  <a:pt x="23" y="4"/>
                </a:lnTo>
                <a:lnTo>
                  <a:pt x="25" y="3"/>
                </a:lnTo>
                <a:lnTo>
                  <a:pt x="27" y="2"/>
                </a:lnTo>
                <a:lnTo>
                  <a:pt x="29" y="1"/>
                </a:lnTo>
                <a:lnTo>
                  <a:pt x="30" y="1"/>
                </a:lnTo>
                <a:lnTo>
                  <a:pt x="32" y="0"/>
                </a:lnTo>
                <a:lnTo>
                  <a:pt x="35" y="0"/>
                </a:lnTo>
                <a:lnTo>
                  <a:pt x="37" y="0"/>
                </a:lnTo>
                <a:lnTo>
                  <a:pt x="39" y="1"/>
                </a:lnTo>
                <a:lnTo>
                  <a:pt x="41" y="1"/>
                </a:lnTo>
                <a:lnTo>
                  <a:pt x="43" y="1"/>
                </a:lnTo>
                <a:lnTo>
                  <a:pt x="45" y="2"/>
                </a:lnTo>
                <a:lnTo>
                  <a:pt x="47" y="3"/>
                </a:lnTo>
                <a:lnTo>
                  <a:pt x="49" y="4"/>
                </a:lnTo>
                <a:lnTo>
                  <a:pt x="51" y="6"/>
                </a:lnTo>
                <a:lnTo>
                  <a:pt x="52" y="6"/>
                </a:lnTo>
                <a:lnTo>
                  <a:pt x="53" y="7"/>
                </a:lnTo>
                <a:lnTo>
                  <a:pt x="54" y="8"/>
                </a:lnTo>
                <a:lnTo>
                  <a:pt x="55" y="10"/>
                </a:lnTo>
                <a:lnTo>
                  <a:pt x="56" y="11"/>
                </a:lnTo>
                <a:lnTo>
                  <a:pt x="57" y="12"/>
                </a:lnTo>
                <a:lnTo>
                  <a:pt x="58" y="14"/>
                </a:lnTo>
                <a:lnTo>
                  <a:pt x="59" y="16"/>
                </a:lnTo>
                <a:lnTo>
                  <a:pt x="59" y="17"/>
                </a:lnTo>
                <a:lnTo>
                  <a:pt x="60" y="19"/>
                </a:lnTo>
                <a:lnTo>
                  <a:pt x="60" y="21"/>
                </a:lnTo>
                <a:lnTo>
                  <a:pt x="59" y="23"/>
                </a:lnTo>
                <a:lnTo>
                  <a:pt x="59" y="25"/>
                </a:lnTo>
                <a:lnTo>
                  <a:pt x="58" y="27"/>
                </a:lnTo>
                <a:lnTo>
                  <a:pt x="56" y="29"/>
                </a:lnTo>
                <a:lnTo>
                  <a:pt x="54" y="31"/>
                </a:lnTo>
                <a:lnTo>
                  <a:pt x="44" y="41"/>
                </a:lnTo>
                <a:lnTo>
                  <a:pt x="63" y="55"/>
                </a:lnTo>
                <a:close/>
                <a:moveTo>
                  <a:pt x="43" y="27"/>
                </a:moveTo>
                <a:lnTo>
                  <a:pt x="44" y="25"/>
                </a:lnTo>
                <a:lnTo>
                  <a:pt x="45" y="24"/>
                </a:lnTo>
                <a:lnTo>
                  <a:pt x="45" y="23"/>
                </a:lnTo>
                <a:lnTo>
                  <a:pt x="46" y="22"/>
                </a:lnTo>
                <a:lnTo>
                  <a:pt x="46" y="21"/>
                </a:lnTo>
                <a:lnTo>
                  <a:pt x="46" y="20"/>
                </a:lnTo>
                <a:lnTo>
                  <a:pt x="46" y="19"/>
                </a:lnTo>
                <a:lnTo>
                  <a:pt x="45" y="18"/>
                </a:lnTo>
                <a:lnTo>
                  <a:pt x="45" y="18"/>
                </a:lnTo>
                <a:lnTo>
                  <a:pt x="45" y="17"/>
                </a:lnTo>
                <a:lnTo>
                  <a:pt x="44" y="16"/>
                </a:lnTo>
                <a:lnTo>
                  <a:pt x="43" y="16"/>
                </a:lnTo>
                <a:lnTo>
                  <a:pt x="43" y="15"/>
                </a:lnTo>
                <a:lnTo>
                  <a:pt x="42" y="15"/>
                </a:lnTo>
                <a:lnTo>
                  <a:pt x="42" y="14"/>
                </a:lnTo>
                <a:lnTo>
                  <a:pt x="41" y="14"/>
                </a:lnTo>
                <a:lnTo>
                  <a:pt x="40" y="13"/>
                </a:lnTo>
                <a:lnTo>
                  <a:pt x="39" y="13"/>
                </a:lnTo>
                <a:lnTo>
                  <a:pt x="38" y="12"/>
                </a:lnTo>
                <a:lnTo>
                  <a:pt x="37" y="12"/>
                </a:lnTo>
                <a:lnTo>
                  <a:pt x="36" y="12"/>
                </a:lnTo>
                <a:lnTo>
                  <a:pt x="35" y="12"/>
                </a:lnTo>
                <a:lnTo>
                  <a:pt x="34" y="12"/>
                </a:lnTo>
                <a:lnTo>
                  <a:pt x="34" y="12"/>
                </a:lnTo>
                <a:lnTo>
                  <a:pt x="32" y="12"/>
                </a:lnTo>
                <a:lnTo>
                  <a:pt x="32" y="12"/>
                </a:lnTo>
                <a:lnTo>
                  <a:pt x="31" y="13"/>
                </a:lnTo>
                <a:lnTo>
                  <a:pt x="30" y="13"/>
                </a:lnTo>
                <a:lnTo>
                  <a:pt x="29" y="14"/>
                </a:lnTo>
                <a:lnTo>
                  <a:pt x="28" y="15"/>
                </a:lnTo>
                <a:lnTo>
                  <a:pt x="27" y="15"/>
                </a:lnTo>
                <a:lnTo>
                  <a:pt x="26" y="17"/>
                </a:lnTo>
                <a:lnTo>
                  <a:pt x="18" y="23"/>
                </a:lnTo>
                <a:lnTo>
                  <a:pt x="34" y="35"/>
                </a:lnTo>
                <a:lnTo>
                  <a:pt x="4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29" name="Freeform 325"/>
          <p:cNvSpPr>
            <a:spLocks/>
          </p:cNvSpPr>
          <p:nvPr/>
        </p:nvSpPr>
        <p:spPr bwMode="auto">
          <a:xfrm>
            <a:off x="1296988" y="1625600"/>
            <a:ext cx="138112" cy="109538"/>
          </a:xfrm>
          <a:custGeom>
            <a:avLst/>
            <a:gdLst>
              <a:gd name="T0" fmla="*/ 41 w 87"/>
              <a:gd name="T1" fmla="*/ 7 h 69"/>
              <a:gd name="T2" fmla="*/ 18 w 87"/>
              <a:gd name="T3" fmla="*/ 29 h 69"/>
              <a:gd name="T4" fmla="*/ 30 w 87"/>
              <a:gd name="T5" fmla="*/ 37 h 69"/>
              <a:gd name="T6" fmla="*/ 51 w 87"/>
              <a:gd name="T7" fmla="*/ 17 h 69"/>
              <a:gd name="T8" fmla="*/ 61 w 87"/>
              <a:gd name="T9" fmla="*/ 23 h 69"/>
              <a:gd name="T10" fmla="*/ 39 w 87"/>
              <a:gd name="T11" fmla="*/ 44 h 69"/>
              <a:gd name="T12" fmla="*/ 53 w 87"/>
              <a:gd name="T13" fmla="*/ 54 h 69"/>
              <a:gd name="T14" fmla="*/ 78 w 87"/>
              <a:gd name="T15" fmla="*/ 30 h 69"/>
              <a:gd name="T16" fmla="*/ 87 w 87"/>
              <a:gd name="T17" fmla="*/ 37 h 69"/>
              <a:gd name="T18" fmla="*/ 54 w 87"/>
              <a:gd name="T19" fmla="*/ 69 h 69"/>
              <a:gd name="T20" fmla="*/ 0 w 87"/>
              <a:gd name="T21" fmla="*/ 31 h 69"/>
              <a:gd name="T22" fmla="*/ 32 w 87"/>
              <a:gd name="T23" fmla="*/ 0 h 69"/>
              <a:gd name="T24" fmla="*/ 41 w 87"/>
              <a:gd name="T25"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69">
                <a:moveTo>
                  <a:pt x="41" y="7"/>
                </a:moveTo>
                <a:lnTo>
                  <a:pt x="18" y="29"/>
                </a:lnTo>
                <a:lnTo>
                  <a:pt x="30" y="37"/>
                </a:lnTo>
                <a:lnTo>
                  <a:pt x="51" y="17"/>
                </a:lnTo>
                <a:lnTo>
                  <a:pt x="61" y="23"/>
                </a:lnTo>
                <a:lnTo>
                  <a:pt x="39" y="44"/>
                </a:lnTo>
                <a:lnTo>
                  <a:pt x="53" y="54"/>
                </a:lnTo>
                <a:lnTo>
                  <a:pt x="78" y="30"/>
                </a:lnTo>
                <a:lnTo>
                  <a:pt x="87" y="37"/>
                </a:lnTo>
                <a:lnTo>
                  <a:pt x="54" y="69"/>
                </a:lnTo>
                <a:lnTo>
                  <a:pt x="0" y="31"/>
                </a:lnTo>
                <a:lnTo>
                  <a:pt x="32" y="0"/>
                </a:lnTo>
                <a:lnTo>
                  <a:pt x="4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30" name="Freeform 326"/>
          <p:cNvSpPr>
            <a:spLocks noEditPoints="1"/>
          </p:cNvSpPr>
          <p:nvPr/>
        </p:nvSpPr>
        <p:spPr bwMode="auto">
          <a:xfrm>
            <a:off x="1360488" y="1568450"/>
            <a:ext cx="146050" cy="104775"/>
          </a:xfrm>
          <a:custGeom>
            <a:avLst/>
            <a:gdLst>
              <a:gd name="T0" fmla="*/ 25 w 92"/>
              <a:gd name="T1" fmla="*/ 5 h 66"/>
              <a:gd name="T2" fmla="*/ 31 w 92"/>
              <a:gd name="T3" fmla="*/ 1 h 66"/>
              <a:gd name="T4" fmla="*/ 38 w 92"/>
              <a:gd name="T5" fmla="*/ 0 h 66"/>
              <a:gd name="T6" fmla="*/ 43 w 92"/>
              <a:gd name="T7" fmla="*/ 1 h 66"/>
              <a:gd name="T8" fmla="*/ 48 w 92"/>
              <a:gd name="T9" fmla="*/ 3 h 66"/>
              <a:gd name="T10" fmla="*/ 52 w 92"/>
              <a:gd name="T11" fmla="*/ 5 h 66"/>
              <a:gd name="T12" fmla="*/ 55 w 92"/>
              <a:gd name="T13" fmla="*/ 7 h 66"/>
              <a:gd name="T14" fmla="*/ 57 w 92"/>
              <a:gd name="T15" fmla="*/ 10 h 66"/>
              <a:gd name="T16" fmla="*/ 58 w 92"/>
              <a:gd name="T17" fmla="*/ 13 h 66"/>
              <a:gd name="T18" fmla="*/ 59 w 92"/>
              <a:gd name="T19" fmla="*/ 16 h 66"/>
              <a:gd name="T20" fmla="*/ 58 w 92"/>
              <a:gd name="T21" fmla="*/ 19 h 66"/>
              <a:gd name="T22" fmla="*/ 60 w 92"/>
              <a:gd name="T23" fmla="*/ 19 h 66"/>
              <a:gd name="T24" fmla="*/ 63 w 92"/>
              <a:gd name="T25" fmla="*/ 19 h 66"/>
              <a:gd name="T26" fmla="*/ 66 w 92"/>
              <a:gd name="T27" fmla="*/ 19 h 66"/>
              <a:gd name="T28" fmla="*/ 69 w 92"/>
              <a:gd name="T29" fmla="*/ 20 h 66"/>
              <a:gd name="T30" fmla="*/ 74 w 92"/>
              <a:gd name="T31" fmla="*/ 22 h 66"/>
              <a:gd name="T32" fmla="*/ 79 w 92"/>
              <a:gd name="T33" fmla="*/ 25 h 66"/>
              <a:gd name="T34" fmla="*/ 82 w 92"/>
              <a:gd name="T35" fmla="*/ 28 h 66"/>
              <a:gd name="T36" fmla="*/ 85 w 92"/>
              <a:gd name="T37" fmla="*/ 29 h 66"/>
              <a:gd name="T38" fmla="*/ 87 w 92"/>
              <a:gd name="T39" fmla="*/ 30 h 66"/>
              <a:gd name="T40" fmla="*/ 88 w 92"/>
              <a:gd name="T41" fmla="*/ 30 h 66"/>
              <a:gd name="T42" fmla="*/ 90 w 92"/>
              <a:gd name="T43" fmla="*/ 30 h 66"/>
              <a:gd name="T44" fmla="*/ 81 w 92"/>
              <a:gd name="T45" fmla="*/ 40 h 66"/>
              <a:gd name="T46" fmla="*/ 79 w 92"/>
              <a:gd name="T47" fmla="*/ 40 h 66"/>
              <a:gd name="T48" fmla="*/ 77 w 92"/>
              <a:gd name="T49" fmla="*/ 39 h 66"/>
              <a:gd name="T50" fmla="*/ 75 w 92"/>
              <a:gd name="T51" fmla="*/ 38 h 66"/>
              <a:gd name="T52" fmla="*/ 72 w 92"/>
              <a:gd name="T53" fmla="*/ 36 h 66"/>
              <a:gd name="T54" fmla="*/ 69 w 92"/>
              <a:gd name="T55" fmla="*/ 34 h 66"/>
              <a:gd name="T56" fmla="*/ 66 w 92"/>
              <a:gd name="T57" fmla="*/ 31 h 66"/>
              <a:gd name="T58" fmla="*/ 62 w 92"/>
              <a:gd name="T59" fmla="*/ 30 h 66"/>
              <a:gd name="T60" fmla="*/ 59 w 92"/>
              <a:gd name="T61" fmla="*/ 29 h 66"/>
              <a:gd name="T62" fmla="*/ 57 w 92"/>
              <a:gd name="T63" fmla="*/ 30 h 66"/>
              <a:gd name="T64" fmla="*/ 53 w 92"/>
              <a:gd name="T65" fmla="*/ 32 h 66"/>
              <a:gd name="T66" fmla="*/ 64 w 92"/>
              <a:gd name="T67" fmla="*/ 58 h 66"/>
              <a:gd name="T68" fmla="*/ 44 w 92"/>
              <a:gd name="T69" fmla="*/ 26 h 66"/>
              <a:gd name="T70" fmla="*/ 46 w 92"/>
              <a:gd name="T71" fmla="*/ 24 h 66"/>
              <a:gd name="T72" fmla="*/ 48 w 92"/>
              <a:gd name="T73" fmla="*/ 21 h 66"/>
              <a:gd name="T74" fmla="*/ 48 w 92"/>
              <a:gd name="T75" fmla="*/ 19 h 66"/>
              <a:gd name="T76" fmla="*/ 47 w 92"/>
              <a:gd name="T77" fmla="*/ 17 h 66"/>
              <a:gd name="T78" fmla="*/ 45 w 92"/>
              <a:gd name="T79" fmla="*/ 15 h 66"/>
              <a:gd name="T80" fmla="*/ 42 w 92"/>
              <a:gd name="T81" fmla="*/ 13 h 66"/>
              <a:gd name="T82" fmla="*/ 40 w 92"/>
              <a:gd name="T83" fmla="*/ 13 h 66"/>
              <a:gd name="T84" fmla="*/ 38 w 92"/>
              <a:gd name="T85" fmla="*/ 12 h 66"/>
              <a:gd name="T86" fmla="*/ 35 w 92"/>
              <a:gd name="T87" fmla="*/ 12 h 66"/>
              <a:gd name="T88" fmla="*/ 32 w 92"/>
              <a:gd name="T89" fmla="*/ 14 h 66"/>
              <a:gd name="T90" fmla="*/ 19 w 92"/>
              <a:gd name="T91"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66">
                <a:moveTo>
                  <a:pt x="0" y="28"/>
                </a:moveTo>
                <a:lnTo>
                  <a:pt x="23" y="7"/>
                </a:lnTo>
                <a:lnTo>
                  <a:pt x="25" y="5"/>
                </a:lnTo>
                <a:lnTo>
                  <a:pt x="27" y="3"/>
                </a:lnTo>
                <a:lnTo>
                  <a:pt x="29" y="2"/>
                </a:lnTo>
                <a:lnTo>
                  <a:pt x="31" y="1"/>
                </a:lnTo>
                <a:lnTo>
                  <a:pt x="33" y="1"/>
                </a:lnTo>
                <a:lnTo>
                  <a:pt x="36" y="0"/>
                </a:lnTo>
                <a:lnTo>
                  <a:pt x="38" y="0"/>
                </a:lnTo>
                <a:lnTo>
                  <a:pt x="40" y="0"/>
                </a:lnTo>
                <a:lnTo>
                  <a:pt x="42" y="1"/>
                </a:lnTo>
                <a:lnTo>
                  <a:pt x="43" y="1"/>
                </a:lnTo>
                <a:lnTo>
                  <a:pt x="45" y="1"/>
                </a:lnTo>
                <a:lnTo>
                  <a:pt x="47" y="2"/>
                </a:lnTo>
                <a:lnTo>
                  <a:pt x="48" y="3"/>
                </a:lnTo>
                <a:lnTo>
                  <a:pt x="50" y="3"/>
                </a:lnTo>
                <a:lnTo>
                  <a:pt x="51" y="4"/>
                </a:lnTo>
                <a:lnTo>
                  <a:pt x="52" y="5"/>
                </a:lnTo>
                <a:lnTo>
                  <a:pt x="53" y="5"/>
                </a:lnTo>
                <a:lnTo>
                  <a:pt x="54" y="6"/>
                </a:lnTo>
                <a:lnTo>
                  <a:pt x="55" y="7"/>
                </a:lnTo>
                <a:lnTo>
                  <a:pt x="56" y="8"/>
                </a:lnTo>
                <a:lnTo>
                  <a:pt x="56" y="9"/>
                </a:lnTo>
                <a:lnTo>
                  <a:pt x="57" y="10"/>
                </a:lnTo>
                <a:lnTo>
                  <a:pt x="58" y="11"/>
                </a:lnTo>
                <a:lnTo>
                  <a:pt x="58" y="12"/>
                </a:lnTo>
                <a:lnTo>
                  <a:pt x="58" y="13"/>
                </a:lnTo>
                <a:lnTo>
                  <a:pt x="59" y="14"/>
                </a:lnTo>
                <a:lnTo>
                  <a:pt x="59" y="15"/>
                </a:lnTo>
                <a:lnTo>
                  <a:pt x="59" y="16"/>
                </a:lnTo>
                <a:lnTo>
                  <a:pt x="59" y="17"/>
                </a:lnTo>
                <a:lnTo>
                  <a:pt x="59" y="18"/>
                </a:lnTo>
                <a:lnTo>
                  <a:pt x="58" y="19"/>
                </a:lnTo>
                <a:lnTo>
                  <a:pt x="58" y="20"/>
                </a:lnTo>
                <a:lnTo>
                  <a:pt x="59" y="20"/>
                </a:lnTo>
                <a:lnTo>
                  <a:pt x="60" y="19"/>
                </a:lnTo>
                <a:lnTo>
                  <a:pt x="61" y="19"/>
                </a:lnTo>
                <a:lnTo>
                  <a:pt x="62" y="19"/>
                </a:lnTo>
                <a:lnTo>
                  <a:pt x="63" y="19"/>
                </a:lnTo>
                <a:lnTo>
                  <a:pt x="64" y="19"/>
                </a:lnTo>
                <a:lnTo>
                  <a:pt x="65" y="19"/>
                </a:lnTo>
                <a:lnTo>
                  <a:pt x="66" y="19"/>
                </a:lnTo>
                <a:lnTo>
                  <a:pt x="67" y="19"/>
                </a:lnTo>
                <a:lnTo>
                  <a:pt x="68" y="19"/>
                </a:lnTo>
                <a:lnTo>
                  <a:pt x="69" y="20"/>
                </a:lnTo>
                <a:lnTo>
                  <a:pt x="71" y="21"/>
                </a:lnTo>
                <a:lnTo>
                  <a:pt x="72" y="21"/>
                </a:lnTo>
                <a:lnTo>
                  <a:pt x="74" y="22"/>
                </a:lnTo>
                <a:lnTo>
                  <a:pt x="75" y="23"/>
                </a:lnTo>
                <a:lnTo>
                  <a:pt x="77" y="24"/>
                </a:lnTo>
                <a:lnTo>
                  <a:pt x="79" y="25"/>
                </a:lnTo>
                <a:lnTo>
                  <a:pt x="80" y="26"/>
                </a:lnTo>
                <a:lnTo>
                  <a:pt x="81" y="27"/>
                </a:lnTo>
                <a:lnTo>
                  <a:pt x="82" y="28"/>
                </a:lnTo>
                <a:lnTo>
                  <a:pt x="83" y="28"/>
                </a:lnTo>
                <a:lnTo>
                  <a:pt x="84" y="29"/>
                </a:lnTo>
                <a:lnTo>
                  <a:pt x="85" y="29"/>
                </a:lnTo>
                <a:lnTo>
                  <a:pt x="86" y="30"/>
                </a:lnTo>
                <a:lnTo>
                  <a:pt x="86" y="30"/>
                </a:lnTo>
                <a:lnTo>
                  <a:pt x="87" y="30"/>
                </a:lnTo>
                <a:lnTo>
                  <a:pt x="87" y="30"/>
                </a:lnTo>
                <a:lnTo>
                  <a:pt x="88" y="30"/>
                </a:lnTo>
                <a:lnTo>
                  <a:pt x="88" y="30"/>
                </a:lnTo>
                <a:lnTo>
                  <a:pt x="89" y="30"/>
                </a:lnTo>
                <a:lnTo>
                  <a:pt x="89" y="30"/>
                </a:lnTo>
                <a:lnTo>
                  <a:pt x="90" y="30"/>
                </a:lnTo>
                <a:lnTo>
                  <a:pt x="92" y="31"/>
                </a:lnTo>
                <a:lnTo>
                  <a:pt x="81" y="41"/>
                </a:lnTo>
                <a:lnTo>
                  <a:pt x="81" y="40"/>
                </a:lnTo>
                <a:lnTo>
                  <a:pt x="80" y="40"/>
                </a:lnTo>
                <a:lnTo>
                  <a:pt x="80" y="40"/>
                </a:lnTo>
                <a:lnTo>
                  <a:pt x="79" y="40"/>
                </a:lnTo>
                <a:lnTo>
                  <a:pt x="78" y="39"/>
                </a:lnTo>
                <a:lnTo>
                  <a:pt x="78" y="39"/>
                </a:lnTo>
                <a:lnTo>
                  <a:pt x="77" y="39"/>
                </a:lnTo>
                <a:lnTo>
                  <a:pt x="76" y="38"/>
                </a:lnTo>
                <a:lnTo>
                  <a:pt x="76" y="38"/>
                </a:lnTo>
                <a:lnTo>
                  <a:pt x="75" y="38"/>
                </a:lnTo>
                <a:lnTo>
                  <a:pt x="74" y="37"/>
                </a:lnTo>
                <a:lnTo>
                  <a:pt x="73" y="36"/>
                </a:lnTo>
                <a:lnTo>
                  <a:pt x="72" y="36"/>
                </a:lnTo>
                <a:lnTo>
                  <a:pt x="71" y="35"/>
                </a:lnTo>
                <a:lnTo>
                  <a:pt x="70" y="35"/>
                </a:lnTo>
                <a:lnTo>
                  <a:pt x="69" y="34"/>
                </a:lnTo>
                <a:lnTo>
                  <a:pt x="68" y="33"/>
                </a:lnTo>
                <a:lnTo>
                  <a:pt x="67" y="32"/>
                </a:lnTo>
                <a:lnTo>
                  <a:pt x="66" y="31"/>
                </a:lnTo>
                <a:lnTo>
                  <a:pt x="64" y="31"/>
                </a:lnTo>
                <a:lnTo>
                  <a:pt x="63" y="30"/>
                </a:lnTo>
                <a:lnTo>
                  <a:pt x="62" y="30"/>
                </a:lnTo>
                <a:lnTo>
                  <a:pt x="61" y="30"/>
                </a:lnTo>
                <a:lnTo>
                  <a:pt x="60" y="29"/>
                </a:lnTo>
                <a:lnTo>
                  <a:pt x="59" y="29"/>
                </a:lnTo>
                <a:lnTo>
                  <a:pt x="59" y="30"/>
                </a:lnTo>
                <a:lnTo>
                  <a:pt x="58" y="30"/>
                </a:lnTo>
                <a:lnTo>
                  <a:pt x="57" y="30"/>
                </a:lnTo>
                <a:lnTo>
                  <a:pt x="55" y="31"/>
                </a:lnTo>
                <a:lnTo>
                  <a:pt x="54" y="32"/>
                </a:lnTo>
                <a:lnTo>
                  <a:pt x="53" y="32"/>
                </a:lnTo>
                <a:lnTo>
                  <a:pt x="52" y="34"/>
                </a:lnTo>
                <a:lnTo>
                  <a:pt x="42" y="43"/>
                </a:lnTo>
                <a:lnTo>
                  <a:pt x="64" y="58"/>
                </a:lnTo>
                <a:lnTo>
                  <a:pt x="55" y="66"/>
                </a:lnTo>
                <a:lnTo>
                  <a:pt x="0" y="28"/>
                </a:lnTo>
                <a:close/>
                <a:moveTo>
                  <a:pt x="44" y="26"/>
                </a:moveTo>
                <a:lnTo>
                  <a:pt x="45" y="25"/>
                </a:lnTo>
                <a:lnTo>
                  <a:pt x="46" y="24"/>
                </a:lnTo>
                <a:lnTo>
                  <a:pt x="46" y="24"/>
                </a:lnTo>
                <a:lnTo>
                  <a:pt x="47" y="23"/>
                </a:lnTo>
                <a:lnTo>
                  <a:pt x="47" y="22"/>
                </a:lnTo>
                <a:lnTo>
                  <a:pt x="48" y="21"/>
                </a:lnTo>
                <a:lnTo>
                  <a:pt x="48" y="21"/>
                </a:lnTo>
                <a:lnTo>
                  <a:pt x="48" y="20"/>
                </a:lnTo>
                <a:lnTo>
                  <a:pt x="48" y="19"/>
                </a:lnTo>
                <a:lnTo>
                  <a:pt x="47" y="18"/>
                </a:lnTo>
                <a:lnTo>
                  <a:pt x="47" y="18"/>
                </a:lnTo>
                <a:lnTo>
                  <a:pt x="47" y="17"/>
                </a:lnTo>
                <a:lnTo>
                  <a:pt x="46" y="16"/>
                </a:lnTo>
                <a:lnTo>
                  <a:pt x="46" y="16"/>
                </a:lnTo>
                <a:lnTo>
                  <a:pt x="45" y="15"/>
                </a:lnTo>
                <a:lnTo>
                  <a:pt x="44" y="14"/>
                </a:lnTo>
                <a:lnTo>
                  <a:pt x="43" y="14"/>
                </a:lnTo>
                <a:lnTo>
                  <a:pt x="42" y="13"/>
                </a:lnTo>
                <a:lnTo>
                  <a:pt x="42" y="13"/>
                </a:lnTo>
                <a:lnTo>
                  <a:pt x="41" y="13"/>
                </a:lnTo>
                <a:lnTo>
                  <a:pt x="40" y="13"/>
                </a:lnTo>
                <a:lnTo>
                  <a:pt x="39" y="12"/>
                </a:lnTo>
                <a:lnTo>
                  <a:pt x="39" y="12"/>
                </a:lnTo>
                <a:lnTo>
                  <a:pt x="38" y="12"/>
                </a:lnTo>
                <a:lnTo>
                  <a:pt x="37" y="12"/>
                </a:lnTo>
                <a:lnTo>
                  <a:pt x="36" y="12"/>
                </a:lnTo>
                <a:lnTo>
                  <a:pt x="35" y="12"/>
                </a:lnTo>
                <a:lnTo>
                  <a:pt x="34" y="13"/>
                </a:lnTo>
                <a:lnTo>
                  <a:pt x="33" y="13"/>
                </a:lnTo>
                <a:lnTo>
                  <a:pt x="32" y="14"/>
                </a:lnTo>
                <a:lnTo>
                  <a:pt x="31" y="14"/>
                </a:lnTo>
                <a:lnTo>
                  <a:pt x="30" y="15"/>
                </a:lnTo>
                <a:lnTo>
                  <a:pt x="19" y="26"/>
                </a:lnTo>
                <a:lnTo>
                  <a:pt x="33" y="36"/>
                </a:lnTo>
                <a:lnTo>
                  <a:pt x="4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31" name="Freeform 327"/>
          <p:cNvSpPr>
            <a:spLocks noEditPoints="1"/>
          </p:cNvSpPr>
          <p:nvPr/>
        </p:nvSpPr>
        <p:spPr bwMode="auto">
          <a:xfrm>
            <a:off x="1450975" y="1511300"/>
            <a:ext cx="127000" cy="100013"/>
          </a:xfrm>
          <a:custGeom>
            <a:avLst/>
            <a:gdLst>
              <a:gd name="T0" fmla="*/ 48 w 80"/>
              <a:gd name="T1" fmla="*/ 54 h 63"/>
              <a:gd name="T2" fmla="*/ 38 w 80"/>
              <a:gd name="T3" fmla="*/ 63 h 63"/>
              <a:gd name="T4" fmla="*/ 0 w 80"/>
              <a:gd name="T5" fmla="*/ 10 h 63"/>
              <a:gd name="T6" fmla="*/ 10 w 80"/>
              <a:gd name="T7" fmla="*/ 0 h 63"/>
              <a:gd name="T8" fmla="*/ 80 w 80"/>
              <a:gd name="T9" fmla="*/ 24 h 63"/>
              <a:gd name="T10" fmla="*/ 70 w 80"/>
              <a:gd name="T11" fmla="*/ 33 h 63"/>
              <a:gd name="T12" fmla="*/ 56 w 80"/>
              <a:gd name="T13" fmla="*/ 28 h 63"/>
              <a:gd name="T14" fmla="*/ 40 w 80"/>
              <a:gd name="T15" fmla="*/ 44 h 63"/>
              <a:gd name="T16" fmla="*/ 48 w 80"/>
              <a:gd name="T17" fmla="*/ 54 h 63"/>
              <a:gd name="T18" fmla="*/ 33 w 80"/>
              <a:gd name="T19" fmla="*/ 35 h 63"/>
              <a:gd name="T20" fmla="*/ 44 w 80"/>
              <a:gd name="T21" fmla="*/ 24 h 63"/>
              <a:gd name="T22" fmla="*/ 17 w 80"/>
              <a:gd name="T23" fmla="*/ 14 h 63"/>
              <a:gd name="T24" fmla="*/ 17 w 80"/>
              <a:gd name="T25" fmla="*/ 14 h 63"/>
              <a:gd name="T26" fmla="*/ 33 w 80"/>
              <a:gd name="T27"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63">
                <a:moveTo>
                  <a:pt x="48" y="54"/>
                </a:moveTo>
                <a:lnTo>
                  <a:pt x="38" y="63"/>
                </a:lnTo>
                <a:lnTo>
                  <a:pt x="0" y="10"/>
                </a:lnTo>
                <a:lnTo>
                  <a:pt x="10" y="0"/>
                </a:lnTo>
                <a:lnTo>
                  <a:pt x="80" y="24"/>
                </a:lnTo>
                <a:lnTo>
                  <a:pt x="70" y="33"/>
                </a:lnTo>
                <a:lnTo>
                  <a:pt x="56" y="28"/>
                </a:lnTo>
                <a:lnTo>
                  <a:pt x="40" y="44"/>
                </a:lnTo>
                <a:lnTo>
                  <a:pt x="48" y="54"/>
                </a:lnTo>
                <a:close/>
                <a:moveTo>
                  <a:pt x="33" y="35"/>
                </a:moveTo>
                <a:lnTo>
                  <a:pt x="44" y="24"/>
                </a:lnTo>
                <a:lnTo>
                  <a:pt x="17" y="14"/>
                </a:lnTo>
                <a:lnTo>
                  <a:pt x="17" y="14"/>
                </a:lnTo>
                <a:lnTo>
                  <a:pt x="3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32" name="Freeform 328"/>
          <p:cNvSpPr>
            <a:spLocks/>
          </p:cNvSpPr>
          <p:nvPr/>
        </p:nvSpPr>
        <p:spPr bwMode="auto">
          <a:xfrm>
            <a:off x="1495425" y="1431925"/>
            <a:ext cx="122238" cy="93663"/>
          </a:xfrm>
          <a:custGeom>
            <a:avLst/>
            <a:gdLst>
              <a:gd name="T0" fmla="*/ 77 w 77"/>
              <a:gd name="T1" fmla="*/ 50 h 59"/>
              <a:gd name="T2" fmla="*/ 68 w 77"/>
              <a:gd name="T3" fmla="*/ 59 h 59"/>
              <a:gd name="T4" fmla="*/ 23 w 77"/>
              <a:gd name="T5" fmla="*/ 28 h 59"/>
              <a:gd name="T6" fmla="*/ 9 w 77"/>
              <a:gd name="T7" fmla="*/ 41 h 59"/>
              <a:gd name="T8" fmla="*/ 0 w 77"/>
              <a:gd name="T9" fmla="*/ 34 h 59"/>
              <a:gd name="T10" fmla="*/ 36 w 77"/>
              <a:gd name="T11" fmla="*/ 0 h 59"/>
              <a:gd name="T12" fmla="*/ 45 w 77"/>
              <a:gd name="T13" fmla="*/ 7 h 59"/>
              <a:gd name="T14" fmla="*/ 32 w 77"/>
              <a:gd name="T15" fmla="*/ 19 h 59"/>
              <a:gd name="T16" fmla="*/ 77 w 77"/>
              <a:gd name="T1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59">
                <a:moveTo>
                  <a:pt x="77" y="50"/>
                </a:moveTo>
                <a:lnTo>
                  <a:pt x="68" y="59"/>
                </a:lnTo>
                <a:lnTo>
                  <a:pt x="23" y="28"/>
                </a:lnTo>
                <a:lnTo>
                  <a:pt x="9" y="41"/>
                </a:lnTo>
                <a:lnTo>
                  <a:pt x="0" y="34"/>
                </a:lnTo>
                <a:lnTo>
                  <a:pt x="36" y="0"/>
                </a:lnTo>
                <a:lnTo>
                  <a:pt x="45" y="7"/>
                </a:lnTo>
                <a:lnTo>
                  <a:pt x="32" y="19"/>
                </a:lnTo>
                <a:lnTo>
                  <a:pt x="7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33" name="Freeform 329"/>
          <p:cNvSpPr>
            <a:spLocks/>
          </p:cNvSpPr>
          <p:nvPr/>
        </p:nvSpPr>
        <p:spPr bwMode="auto">
          <a:xfrm>
            <a:off x="1558925" y="1411288"/>
            <a:ext cx="101600" cy="73025"/>
          </a:xfrm>
          <a:custGeom>
            <a:avLst/>
            <a:gdLst>
              <a:gd name="T0" fmla="*/ 64 w 64"/>
              <a:gd name="T1" fmla="*/ 38 h 46"/>
              <a:gd name="T2" fmla="*/ 55 w 64"/>
              <a:gd name="T3" fmla="*/ 46 h 46"/>
              <a:gd name="T4" fmla="*/ 0 w 64"/>
              <a:gd name="T5" fmla="*/ 8 h 46"/>
              <a:gd name="T6" fmla="*/ 9 w 64"/>
              <a:gd name="T7" fmla="*/ 0 h 46"/>
              <a:gd name="T8" fmla="*/ 64 w 64"/>
              <a:gd name="T9" fmla="*/ 38 h 46"/>
            </a:gdLst>
            <a:ahLst/>
            <a:cxnLst>
              <a:cxn ang="0">
                <a:pos x="T0" y="T1"/>
              </a:cxn>
              <a:cxn ang="0">
                <a:pos x="T2" y="T3"/>
              </a:cxn>
              <a:cxn ang="0">
                <a:pos x="T4" y="T5"/>
              </a:cxn>
              <a:cxn ang="0">
                <a:pos x="T6" y="T7"/>
              </a:cxn>
              <a:cxn ang="0">
                <a:pos x="T8" y="T9"/>
              </a:cxn>
            </a:cxnLst>
            <a:rect l="0" t="0" r="r" b="b"/>
            <a:pathLst>
              <a:path w="64" h="46">
                <a:moveTo>
                  <a:pt x="64" y="38"/>
                </a:moveTo>
                <a:lnTo>
                  <a:pt x="55" y="46"/>
                </a:lnTo>
                <a:lnTo>
                  <a:pt x="0" y="8"/>
                </a:lnTo>
                <a:lnTo>
                  <a:pt x="9" y="0"/>
                </a:lnTo>
                <a:lnTo>
                  <a:pt x="6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34" name="Freeform 330"/>
          <p:cNvSpPr>
            <a:spLocks noEditPoints="1"/>
          </p:cNvSpPr>
          <p:nvPr/>
        </p:nvSpPr>
        <p:spPr bwMode="auto">
          <a:xfrm>
            <a:off x="1603375" y="1352550"/>
            <a:ext cx="115888" cy="93663"/>
          </a:xfrm>
          <a:custGeom>
            <a:avLst/>
            <a:gdLst>
              <a:gd name="T0" fmla="*/ 10 w 73"/>
              <a:gd name="T1" fmla="*/ 7 h 59"/>
              <a:gd name="T2" fmla="*/ 17 w 73"/>
              <a:gd name="T3" fmla="*/ 3 h 59"/>
              <a:gd name="T4" fmla="*/ 25 w 73"/>
              <a:gd name="T5" fmla="*/ 1 h 59"/>
              <a:gd name="T6" fmla="*/ 36 w 73"/>
              <a:gd name="T7" fmla="*/ 0 h 59"/>
              <a:gd name="T8" fmla="*/ 48 w 73"/>
              <a:gd name="T9" fmla="*/ 4 h 59"/>
              <a:gd name="T10" fmla="*/ 62 w 73"/>
              <a:gd name="T11" fmla="*/ 13 h 59"/>
              <a:gd name="T12" fmla="*/ 70 w 73"/>
              <a:gd name="T13" fmla="*/ 22 h 59"/>
              <a:gd name="T14" fmla="*/ 73 w 73"/>
              <a:gd name="T15" fmla="*/ 31 h 59"/>
              <a:gd name="T16" fmla="*/ 72 w 73"/>
              <a:gd name="T17" fmla="*/ 39 h 59"/>
              <a:gd name="T18" fmla="*/ 68 w 73"/>
              <a:gd name="T19" fmla="*/ 45 h 59"/>
              <a:gd name="T20" fmla="*/ 65 w 73"/>
              <a:gd name="T21" fmla="*/ 49 h 59"/>
              <a:gd name="T22" fmla="*/ 60 w 73"/>
              <a:gd name="T23" fmla="*/ 53 h 59"/>
              <a:gd name="T24" fmla="*/ 53 w 73"/>
              <a:gd name="T25" fmla="*/ 56 h 59"/>
              <a:gd name="T26" fmla="*/ 44 w 73"/>
              <a:gd name="T27" fmla="*/ 59 h 59"/>
              <a:gd name="T28" fmla="*/ 33 w 73"/>
              <a:gd name="T29" fmla="*/ 58 h 59"/>
              <a:gd name="T30" fmla="*/ 20 w 73"/>
              <a:gd name="T31" fmla="*/ 52 h 59"/>
              <a:gd name="T32" fmla="*/ 7 w 73"/>
              <a:gd name="T33" fmla="*/ 43 h 59"/>
              <a:gd name="T34" fmla="*/ 1 w 73"/>
              <a:gd name="T35" fmla="*/ 33 h 59"/>
              <a:gd name="T36" fmla="*/ 0 w 73"/>
              <a:gd name="T37" fmla="*/ 25 h 59"/>
              <a:gd name="T38" fmla="*/ 2 w 73"/>
              <a:gd name="T39" fmla="*/ 18 h 59"/>
              <a:gd name="T40" fmla="*/ 5 w 73"/>
              <a:gd name="T41" fmla="*/ 12 h 59"/>
              <a:gd name="T42" fmla="*/ 55 w 73"/>
              <a:gd name="T43" fmla="*/ 43 h 59"/>
              <a:gd name="T44" fmla="*/ 58 w 73"/>
              <a:gd name="T45" fmla="*/ 39 h 59"/>
              <a:gd name="T46" fmla="*/ 59 w 73"/>
              <a:gd name="T47" fmla="*/ 35 h 59"/>
              <a:gd name="T48" fmla="*/ 59 w 73"/>
              <a:gd name="T49" fmla="*/ 31 h 59"/>
              <a:gd name="T50" fmla="*/ 56 w 73"/>
              <a:gd name="T51" fmla="*/ 26 h 59"/>
              <a:gd name="T52" fmla="*/ 51 w 73"/>
              <a:gd name="T53" fmla="*/ 20 h 59"/>
              <a:gd name="T54" fmla="*/ 43 w 73"/>
              <a:gd name="T55" fmla="*/ 15 h 59"/>
              <a:gd name="T56" fmla="*/ 35 w 73"/>
              <a:gd name="T57" fmla="*/ 12 h 59"/>
              <a:gd name="T58" fmla="*/ 29 w 73"/>
              <a:gd name="T59" fmla="*/ 11 h 59"/>
              <a:gd name="T60" fmla="*/ 23 w 73"/>
              <a:gd name="T61" fmla="*/ 12 h 59"/>
              <a:gd name="T62" fmla="*/ 19 w 73"/>
              <a:gd name="T63" fmla="*/ 14 h 59"/>
              <a:gd name="T64" fmla="*/ 16 w 73"/>
              <a:gd name="T65" fmla="*/ 17 h 59"/>
              <a:gd name="T66" fmla="*/ 14 w 73"/>
              <a:gd name="T67" fmla="*/ 20 h 59"/>
              <a:gd name="T68" fmla="*/ 13 w 73"/>
              <a:gd name="T69" fmla="*/ 25 h 59"/>
              <a:gd name="T70" fmla="*/ 14 w 73"/>
              <a:gd name="T71" fmla="*/ 30 h 59"/>
              <a:gd name="T72" fmla="*/ 18 w 73"/>
              <a:gd name="T73" fmla="*/ 35 h 59"/>
              <a:gd name="T74" fmla="*/ 24 w 73"/>
              <a:gd name="T75" fmla="*/ 41 h 59"/>
              <a:gd name="T76" fmla="*/ 32 w 73"/>
              <a:gd name="T77" fmla="*/ 45 h 59"/>
              <a:gd name="T78" fmla="*/ 39 w 73"/>
              <a:gd name="T79" fmla="*/ 47 h 59"/>
              <a:gd name="T80" fmla="*/ 45 w 73"/>
              <a:gd name="T81" fmla="*/ 47 h 59"/>
              <a:gd name="T82" fmla="*/ 51 w 73"/>
              <a:gd name="T83" fmla="*/ 46 h 59"/>
              <a:gd name="T84" fmla="*/ 54 w 73"/>
              <a:gd name="T85"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59">
                <a:moveTo>
                  <a:pt x="8" y="9"/>
                </a:moveTo>
                <a:lnTo>
                  <a:pt x="9" y="8"/>
                </a:lnTo>
                <a:lnTo>
                  <a:pt x="10" y="7"/>
                </a:lnTo>
                <a:lnTo>
                  <a:pt x="12" y="6"/>
                </a:lnTo>
                <a:lnTo>
                  <a:pt x="14" y="4"/>
                </a:lnTo>
                <a:lnTo>
                  <a:pt x="17" y="3"/>
                </a:lnTo>
                <a:lnTo>
                  <a:pt x="19" y="2"/>
                </a:lnTo>
                <a:lnTo>
                  <a:pt x="22" y="1"/>
                </a:lnTo>
                <a:lnTo>
                  <a:pt x="25" y="1"/>
                </a:lnTo>
                <a:lnTo>
                  <a:pt x="28" y="0"/>
                </a:lnTo>
                <a:lnTo>
                  <a:pt x="32" y="0"/>
                </a:lnTo>
                <a:lnTo>
                  <a:pt x="36" y="0"/>
                </a:lnTo>
                <a:lnTo>
                  <a:pt x="40" y="1"/>
                </a:lnTo>
                <a:lnTo>
                  <a:pt x="44" y="2"/>
                </a:lnTo>
                <a:lnTo>
                  <a:pt x="48" y="4"/>
                </a:lnTo>
                <a:lnTo>
                  <a:pt x="53" y="6"/>
                </a:lnTo>
                <a:lnTo>
                  <a:pt x="57" y="9"/>
                </a:lnTo>
                <a:lnTo>
                  <a:pt x="62" y="13"/>
                </a:lnTo>
                <a:lnTo>
                  <a:pt x="65" y="16"/>
                </a:lnTo>
                <a:lnTo>
                  <a:pt x="68" y="19"/>
                </a:lnTo>
                <a:lnTo>
                  <a:pt x="70" y="22"/>
                </a:lnTo>
                <a:lnTo>
                  <a:pt x="72" y="25"/>
                </a:lnTo>
                <a:lnTo>
                  <a:pt x="72" y="28"/>
                </a:lnTo>
                <a:lnTo>
                  <a:pt x="73" y="31"/>
                </a:lnTo>
                <a:lnTo>
                  <a:pt x="73" y="34"/>
                </a:lnTo>
                <a:lnTo>
                  <a:pt x="72" y="36"/>
                </a:lnTo>
                <a:lnTo>
                  <a:pt x="72" y="39"/>
                </a:lnTo>
                <a:lnTo>
                  <a:pt x="71" y="41"/>
                </a:lnTo>
                <a:lnTo>
                  <a:pt x="70" y="43"/>
                </a:lnTo>
                <a:lnTo>
                  <a:pt x="68" y="45"/>
                </a:lnTo>
                <a:lnTo>
                  <a:pt x="67" y="47"/>
                </a:lnTo>
                <a:lnTo>
                  <a:pt x="66" y="48"/>
                </a:lnTo>
                <a:lnTo>
                  <a:pt x="65" y="49"/>
                </a:lnTo>
                <a:lnTo>
                  <a:pt x="64" y="50"/>
                </a:lnTo>
                <a:lnTo>
                  <a:pt x="62" y="52"/>
                </a:lnTo>
                <a:lnTo>
                  <a:pt x="60" y="53"/>
                </a:lnTo>
                <a:lnTo>
                  <a:pt x="58" y="54"/>
                </a:lnTo>
                <a:lnTo>
                  <a:pt x="56" y="55"/>
                </a:lnTo>
                <a:lnTo>
                  <a:pt x="53" y="56"/>
                </a:lnTo>
                <a:lnTo>
                  <a:pt x="51" y="57"/>
                </a:lnTo>
                <a:lnTo>
                  <a:pt x="47" y="58"/>
                </a:lnTo>
                <a:lnTo>
                  <a:pt x="44" y="59"/>
                </a:lnTo>
                <a:lnTo>
                  <a:pt x="41" y="59"/>
                </a:lnTo>
                <a:lnTo>
                  <a:pt x="37" y="58"/>
                </a:lnTo>
                <a:lnTo>
                  <a:pt x="33" y="58"/>
                </a:lnTo>
                <a:lnTo>
                  <a:pt x="29" y="57"/>
                </a:lnTo>
                <a:lnTo>
                  <a:pt x="24" y="55"/>
                </a:lnTo>
                <a:lnTo>
                  <a:pt x="20" y="52"/>
                </a:lnTo>
                <a:lnTo>
                  <a:pt x="15" y="49"/>
                </a:lnTo>
                <a:lnTo>
                  <a:pt x="11" y="46"/>
                </a:lnTo>
                <a:lnTo>
                  <a:pt x="7" y="43"/>
                </a:lnTo>
                <a:lnTo>
                  <a:pt x="4" y="39"/>
                </a:lnTo>
                <a:lnTo>
                  <a:pt x="2" y="36"/>
                </a:lnTo>
                <a:lnTo>
                  <a:pt x="1" y="33"/>
                </a:lnTo>
                <a:lnTo>
                  <a:pt x="0" y="30"/>
                </a:lnTo>
                <a:lnTo>
                  <a:pt x="0" y="28"/>
                </a:lnTo>
                <a:lnTo>
                  <a:pt x="0" y="25"/>
                </a:lnTo>
                <a:lnTo>
                  <a:pt x="0" y="22"/>
                </a:lnTo>
                <a:lnTo>
                  <a:pt x="1" y="20"/>
                </a:lnTo>
                <a:lnTo>
                  <a:pt x="2" y="18"/>
                </a:lnTo>
                <a:lnTo>
                  <a:pt x="3" y="15"/>
                </a:lnTo>
                <a:lnTo>
                  <a:pt x="4" y="14"/>
                </a:lnTo>
                <a:lnTo>
                  <a:pt x="5" y="12"/>
                </a:lnTo>
                <a:lnTo>
                  <a:pt x="6" y="10"/>
                </a:lnTo>
                <a:lnTo>
                  <a:pt x="8" y="9"/>
                </a:lnTo>
                <a:close/>
                <a:moveTo>
                  <a:pt x="55" y="43"/>
                </a:moveTo>
                <a:lnTo>
                  <a:pt x="56" y="42"/>
                </a:lnTo>
                <a:lnTo>
                  <a:pt x="57" y="41"/>
                </a:lnTo>
                <a:lnTo>
                  <a:pt x="58" y="39"/>
                </a:lnTo>
                <a:lnTo>
                  <a:pt x="58" y="38"/>
                </a:lnTo>
                <a:lnTo>
                  <a:pt x="59" y="37"/>
                </a:lnTo>
                <a:lnTo>
                  <a:pt x="59" y="35"/>
                </a:lnTo>
                <a:lnTo>
                  <a:pt x="59" y="34"/>
                </a:lnTo>
                <a:lnTo>
                  <a:pt x="59" y="33"/>
                </a:lnTo>
                <a:lnTo>
                  <a:pt x="59" y="31"/>
                </a:lnTo>
                <a:lnTo>
                  <a:pt x="58" y="29"/>
                </a:lnTo>
                <a:lnTo>
                  <a:pt x="58" y="28"/>
                </a:lnTo>
                <a:lnTo>
                  <a:pt x="56" y="26"/>
                </a:lnTo>
                <a:lnTo>
                  <a:pt x="55" y="24"/>
                </a:lnTo>
                <a:lnTo>
                  <a:pt x="53" y="22"/>
                </a:lnTo>
                <a:lnTo>
                  <a:pt x="51" y="20"/>
                </a:lnTo>
                <a:lnTo>
                  <a:pt x="48" y="18"/>
                </a:lnTo>
                <a:lnTo>
                  <a:pt x="45" y="16"/>
                </a:lnTo>
                <a:lnTo>
                  <a:pt x="43" y="15"/>
                </a:lnTo>
                <a:lnTo>
                  <a:pt x="40" y="14"/>
                </a:lnTo>
                <a:lnTo>
                  <a:pt x="38" y="13"/>
                </a:lnTo>
                <a:lnTo>
                  <a:pt x="35" y="12"/>
                </a:lnTo>
                <a:lnTo>
                  <a:pt x="33" y="12"/>
                </a:lnTo>
                <a:lnTo>
                  <a:pt x="31" y="11"/>
                </a:lnTo>
                <a:lnTo>
                  <a:pt x="29" y="11"/>
                </a:lnTo>
                <a:lnTo>
                  <a:pt x="27" y="12"/>
                </a:lnTo>
                <a:lnTo>
                  <a:pt x="25" y="12"/>
                </a:lnTo>
                <a:lnTo>
                  <a:pt x="23" y="12"/>
                </a:lnTo>
                <a:lnTo>
                  <a:pt x="22" y="13"/>
                </a:lnTo>
                <a:lnTo>
                  <a:pt x="21" y="14"/>
                </a:lnTo>
                <a:lnTo>
                  <a:pt x="19" y="14"/>
                </a:lnTo>
                <a:lnTo>
                  <a:pt x="18" y="15"/>
                </a:lnTo>
                <a:lnTo>
                  <a:pt x="17" y="16"/>
                </a:lnTo>
                <a:lnTo>
                  <a:pt x="16" y="17"/>
                </a:lnTo>
                <a:lnTo>
                  <a:pt x="15" y="18"/>
                </a:lnTo>
                <a:lnTo>
                  <a:pt x="15" y="19"/>
                </a:lnTo>
                <a:lnTo>
                  <a:pt x="14" y="20"/>
                </a:lnTo>
                <a:lnTo>
                  <a:pt x="13" y="22"/>
                </a:lnTo>
                <a:lnTo>
                  <a:pt x="13" y="23"/>
                </a:lnTo>
                <a:lnTo>
                  <a:pt x="13" y="25"/>
                </a:lnTo>
                <a:lnTo>
                  <a:pt x="13" y="26"/>
                </a:lnTo>
                <a:lnTo>
                  <a:pt x="13" y="28"/>
                </a:lnTo>
                <a:lnTo>
                  <a:pt x="14" y="30"/>
                </a:lnTo>
                <a:lnTo>
                  <a:pt x="15" y="31"/>
                </a:lnTo>
                <a:lnTo>
                  <a:pt x="16" y="33"/>
                </a:lnTo>
                <a:lnTo>
                  <a:pt x="18" y="35"/>
                </a:lnTo>
                <a:lnTo>
                  <a:pt x="19" y="37"/>
                </a:lnTo>
                <a:lnTo>
                  <a:pt x="22" y="39"/>
                </a:lnTo>
                <a:lnTo>
                  <a:pt x="24" y="41"/>
                </a:lnTo>
                <a:lnTo>
                  <a:pt x="27" y="42"/>
                </a:lnTo>
                <a:lnTo>
                  <a:pt x="30" y="44"/>
                </a:lnTo>
                <a:lnTo>
                  <a:pt x="32" y="45"/>
                </a:lnTo>
                <a:lnTo>
                  <a:pt x="35" y="46"/>
                </a:lnTo>
                <a:lnTo>
                  <a:pt x="37" y="47"/>
                </a:lnTo>
                <a:lnTo>
                  <a:pt x="39" y="47"/>
                </a:lnTo>
                <a:lnTo>
                  <a:pt x="42" y="47"/>
                </a:lnTo>
                <a:lnTo>
                  <a:pt x="44" y="47"/>
                </a:lnTo>
                <a:lnTo>
                  <a:pt x="45" y="47"/>
                </a:lnTo>
                <a:lnTo>
                  <a:pt x="47" y="47"/>
                </a:lnTo>
                <a:lnTo>
                  <a:pt x="49" y="46"/>
                </a:lnTo>
                <a:lnTo>
                  <a:pt x="51" y="46"/>
                </a:lnTo>
                <a:lnTo>
                  <a:pt x="52" y="45"/>
                </a:lnTo>
                <a:lnTo>
                  <a:pt x="53" y="44"/>
                </a:lnTo>
                <a:lnTo>
                  <a:pt x="54" y="43"/>
                </a:lnTo>
                <a:lnTo>
                  <a:pt x="5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35" name="Freeform 331"/>
          <p:cNvSpPr>
            <a:spLocks/>
          </p:cNvSpPr>
          <p:nvPr/>
        </p:nvSpPr>
        <p:spPr bwMode="auto">
          <a:xfrm>
            <a:off x="1662113" y="1273175"/>
            <a:ext cx="142875" cy="114300"/>
          </a:xfrm>
          <a:custGeom>
            <a:avLst/>
            <a:gdLst>
              <a:gd name="T0" fmla="*/ 27 w 90"/>
              <a:gd name="T1" fmla="*/ 8 h 72"/>
              <a:gd name="T2" fmla="*/ 36 w 90"/>
              <a:gd name="T3" fmla="*/ 0 h 72"/>
              <a:gd name="T4" fmla="*/ 90 w 90"/>
              <a:gd name="T5" fmla="*/ 38 h 72"/>
              <a:gd name="T6" fmla="*/ 81 w 90"/>
              <a:gd name="T7" fmla="*/ 47 h 72"/>
              <a:gd name="T8" fmla="*/ 24 w 90"/>
              <a:gd name="T9" fmla="*/ 37 h 72"/>
              <a:gd name="T10" fmla="*/ 24 w 90"/>
              <a:gd name="T11" fmla="*/ 37 h 72"/>
              <a:gd name="T12" fmla="*/ 63 w 90"/>
              <a:gd name="T13" fmla="*/ 64 h 72"/>
              <a:gd name="T14" fmla="*/ 54 w 90"/>
              <a:gd name="T15" fmla="*/ 72 h 72"/>
              <a:gd name="T16" fmla="*/ 0 w 90"/>
              <a:gd name="T17" fmla="*/ 34 h 72"/>
              <a:gd name="T18" fmla="*/ 10 w 90"/>
              <a:gd name="T19" fmla="*/ 25 h 72"/>
              <a:gd name="T20" fmla="*/ 65 w 90"/>
              <a:gd name="T21" fmla="*/ 35 h 72"/>
              <a:gd name="T22" fmla="*/ 65 w 90"/>
              <a:gd name="T23" fmla="*/ 35 h 72"/>
              <a:gd name="T24" fmla="*/ 27 w 90"/>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27" y="8"/>
                </a:moveTo>
                <a:lnTo>
                  <a:pt x="36" y="0"/>
                </a:lnTo>
                <a:lnTo>
                  <a:pt x="90" y="38"/>
                </a:lnTo>
                <a:lnTo>
                  <a:pt x="81" y="47"/>
                </a:lnTo>
                <a:lnTo>
                  <a:pt x="24" y="37"/>
                </a:lnTo>
                <a:lnTo>
                  <a:pt x="24" y="37"/>
                </a:lnTo>
                <a:lnTo>
                  <a:pt x="63" y="64"/>
                </a:lnTo>
                <a:lnTo>
                  <a:pt x="54" y="72"/>
                </a:lnTo>
                <a:lnTo>
                  <a:pt x="0" y="34"/>
                </a:lnTo>
                <a:lnTo>
                  <a:pt x="10" y="25"/>
                </a:lnTo>
                <a:lnTo>
                  <a:pt x="65" y="35"/>
                </a:lnTo>
                <a:lnTo>
                  <a:pt x="65" y="35"/>
                </a:lnTo>
                <a:lnTo>
                  <a:pt x="2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36" name="Freeform 332"/>
          <p:cNvSpPr>
            <a:spLocks/>
          </p:cNvSpPr>
          <p:nvPr/>
        </p:nvSpPr>
        <p:spPr bwMode="auto">
          <a:xfrm>
            <a:off x="1741488" y="1220788"/>
            <a:ext cx="119062" cy="92075"/>
          </a:xfrm>
          <a:custGeom>
            <a:avLst/>
            <a:gdLst>
              <a:gd name="T0" fmla="*/ 41 w 75"/>
              <a:gd name="T1" fmla="*/ 46 h 58"/>
              <a:gd name="T2" fmla="*/ 45 w 75"/>
              <a:gd name="T3" fmla="*/ 47 h 58"/>
              <a:gd name="T4" fmla="*/ 50 w 75"/>
              <a:gd name="T5" fmla="*/ 46 h 58"/>
              <a:gd name="T6" fmla="*/ 55 w 75"/>
              <a:gd name="T7" fmla="*/ 43 h 58"/>
              <a:gd name="T8" fmla="*/ 59 w 75"/>
              <a:gd name="T9" fmla="*/ 39 h 58"/>
              <a:gd name="T10" fmla="*/ 61 w 75"/>
              <a:gd name="T11" fmla="*/ 36 h 58"/>
              <a:gd name="T12" fmla="*/ 62 w 75"/>
              <a:gd name="T13" fmla="*/ 32 h 58"/>
              <a:gd name="T14" fmla="*/ 60 w 75"/>
              <a:gd name="T15" fmla="*/ 29 h 58"/>
              <a:gd name="T16" fmla="*/ 57 w 75"/>
              <a:gd name="T17" fmla="*/ 27 h 58"/>
              <a:gd name="T18" fmla="*/ 53 w 75"/>
              <a:gd name="T19" fmla="*/ 27 h 58"/>
              <a:gd name="T20" fmla="*/ 49 w 75"/>
              <a:gd name="T21" fmla="*/ 28 h 58"/>
              <a:gd name="T22" fmla="*/ 45 w 75"/>
              <a:gd name="T23" fmla="*/ 30 h 58"/>
              <a:gd name="T24" fmla="*/ 35 w 75"/>
              <a:gd name="T25" fmla="*/ 36 h 58"/>
              <a:gd name="T26" fmla="*/ 28 w 75"/>
              <a:gd name="T27" fmla="*/ 40 h 58"/>
              <a:gd name="T28" fmla="*/ 20 w 75"/>
              <a:gd name="T29" fmla="*/ 41 h 58"/>
              <a:gd name="T30" fmla="*/ 12 w 75"/>
              <a:gd name="T31" fmla="*/ 39 h 58"/>
              <a:gd name="T32" fmla="*/ 6 w 75"/>
              <a:gd name="T33" fmla="*/ 35 h 58"/>
              <a:gd name="T34" fmla="*/ 2 w 75"/>
              <a:gd name="T35" fmla="*/ 30 h 58"/>
              <a:gd name="T36" fmla="*/ 0 w 75"/>
              <a:gd name="T37" fmla="*/ 23 h 58"/>
              <a:gd name="T38" fmla="*/ 4 w 75"/>
              <a:gd name="T39" fmla="*/ 14 h 58"/>
              <a:gd name="T40" fmla="*/ 13 w 75"/>
              <a:gd name="T41" fmla="*/ 5 h 58"/>
              <a:gd name="T42" fmla="*/ 24 w 75"/>
              <a:gd name="T43" fmla="*/ 1 h 58"/>
              <a:gd name="T44" fmla="*/ 33 w 75"/>
              <a:gd name="T45" fmla="*/ 1 h 58"/>
              <a:gd name="T46" fmla="*/ 40 w 75"/>
              <a:gd name="T47" fmla="*/ 3 h 58"/>
              <a:gd name="T48" fmla="*/ 34 w 75"/>
              <a:gd name="T49" fmla="*/ 13 h 58"/>
              <a:gd name="T50" fmla="*/ 31 w 75"/>
              <a:gd name="T51" fmla="*/ 12 h 58"/>
              <a:gd name="T52" fmla="*/ 27 w 75"/>
              <a:gd name="T53" fmla="*/ 11 h 58"/>
              <a:gd name="T54" fmla="*/ 22 w 75"/>
              <a:gd name="T55" fmla="*/ 13 h 58"/>
              <a:gd name="T56" fmla="*/ 16 w 75"/>
              <a:gd name="T57" fmla="*/ 17 h 58"/>
              <a:gd name="T58" fmla="*/ 14 w 75"/>
              <a:gd name="T59" fmla="*/ 20 h 58"/>
              <a:gd name="T60" fmla="*/ 13 w 75"/>
              <a:gd name="T61" fmla="*/ 23 h 58"/>
              <a:gd name="T62" fmla="*/ 14 w 75"/>
              <a:gd name="T63" fmla="*/ 26 h 58"/>
              <a:gd name="T64" fmla="*/ 17 w 75"/>
              <a:gd name="T65" fmla="*/ 28 h 58"/>
              <a:gd name="T66" fmla="*/ 20 w 75"/>
              <a:gd name="T67" fmla="*/ 29 h 58"/>
              <a:gd name="T68" fmla="*/ 23 w 75"/>
              <a:gd name="T69" fmla="*/ 29 h 58"/>
              <a:gd name="T70" fmla="*/ 25 w 75"/>
              <a:gd name="T71" fmla="*/ 28 h 58"/>
              <a:gd name="T72" fmla="*/ 40 w 75"/>
              <a:gd name="T73" fmla="*/ 20 h 58"/>
              <a:gd name="T74" fmla="*/ 46 w 75"/>
              <a:gd name="T75" fmla="*/ 17 h 58"/>
              <a:gd name="T76" fmla="*/ 53 w 75"/>
              <a:gd name="T77" fmla="*/ 15 h 58"/>
              <a:gd name="T78" fmla="*/ 59 w 75"/>
              <a:gd name="T79" fmla="*/ 15 h 58"/>
              <a:gd name="T80" fmla="*/ 66 w 75"/>
              <a:gd name="T81" fmla="*/ 19 h 58"/>
              <a:gd name="T82" fmla="*/ 74 w 75"/>
              <a:gd name="T83" fmla="*/ 28 h 58"/>
              <a:gd name="T84" fmla="*/ 74 w 75"/>
              <a:gd name="T85" fmla="*/ 36 h 58"/>
              <a:gd name="T86" fmla="*/ 71 w 75"/>
              <a:gd name="T87" fmla="*/ 43 h 58"/>
              <a:gd name="T88" fmla="*/ 67 w 75"/>
              <a:gd name="T89" fmla="*/ 48 h 58"/>
              <a:gd name="T90" fmla="*/ 55 w 75"/>
              <a:gd name="T91" fmla="*/ 56 h 58"/>
              <a:gd name="T92" fmla="*/ 45 w 75"/>
              <a:gd name="T93" fmla="*/ 58 h 58"/>
              <a:gd name="T94" fmla="*/ 36 w 75"/>
              <a:gd name="T95" fmla="*/ 56 h 58"/>
              <a:gd name="T96" fmla="*/ 30 w 75"/>
              <a:gd name="T97"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58">
                <a:moveTo>
                  <a:pt x="39" y="44"/>
                </a:moveTo>
                <a:lnTo>
                  <a:pt x="39" y="45"/>
                </a:lnTo>
                <a:lnTo>
                  <a:pt x="40" y="45"/>
                </a:lnTo>
                <a:lnTo>
                  <a:pt x="41" y="46"/>
                </a:lnTo>
                <a:lnTo>
                  <a:pt x="42" y="46"/>
                </a:lnTo>
                <a:lnTo>
                  <a:pt x="43" y="46"/>
                </a:lnTo>
                <a:lnTo>
                  <a:pt x="44" y="46"/>
                </a:lnTo>
                <a:lnTo>
                  <a:pt x="45" y="47"/>
                </a:lnTo>
                <a:lnTo>
                  <a:pt x="46" y="47"/>
                </a:lnTo>
                <a:lnTo>
                  <a:pt x="47" y="47"/>
                </a:lnTo>
                <a:lnTo>
                  <a:pt x="48" y="46"/>
                </a:lnTo>
                <a:lnTo>
                  <a:pt x="50" y="46"/>
                </a:lnTo>
                <a:lnTo>
                  <a:pt x="51" y="46"/>
                </a:lnTo>
                <a:lnTo>
                  <a:pt x="53" y="45"/>
                </a:lnTo>
                <a:lnTo>
                  <a:pt x="54" y="44"/>
                </a:lnTo>
                <a:lnTo>
                  <a:pt x="55" y="43"/>
                </a:lnTo>
                <a:lnTo>
                  <a:pt x="57" y="42"/>
                </a:lnTo>
                <a:lnTo>
                  <a:pt x="58" y="41"/>
                </a:lnTo>
                <a:lnTo>
                  <a:pt x="58" y="40"/>
                </a:lnTo>
                <a:lnTo>
                  <a:pt x="59" y="39"/>
                </a:lnTo>
                <a:lnTo>
                  <a:pt x="60" y="38"/>
                </a:lnTo>
                <a:lnTo>
                  <a:pt x="60" y="38"/>
                </a:lnTo>
                <a:lnTo>
                  <a:pt x="61" y="37"/>
                </a:lnTo>
                <a:lnTo>
                  <a:pt x="61" y="36"/>
                </a:lnTo>
                <a:lnTo>
                  <a:pt x="62" y="35"/>
                </a:lnTo>
                <a:lnTo>
                  <a:pt x="62" y="34"/>
                </a:lnTo>
                <a:lnTo>
                  <a:pt x="62" y="33"/>
                </a:lnTo>
                <a:lnTo>
                  <a:pt x="62" y="32"/>
                </a:lnTo>
                <a:lnTo>
                  <a:pt x="62" y="31"/>
                </a:lnTo>
                <a:lnTo>
                  <a:pt x="61" y="30"/>
                </a:lnTo>
                <a:lnTo>
                  <a:pt x="61" y="30"/>
                </a:lnTo>
                <a:lnTo>
                  <a:pt x="60" y="29"/>
                </a:lnTo>
                <a:lnTo>
                  <a:pt x="59" y="28"/>
                </a:lnTo>
                <a:lnTo>
                  <a:pt x="58" y="28"/>
                </a:lnTo>
                <a:lnTo>
                  <a:pt x="57" y="27"/>
                </a:lnTo>
                <a:lnTo>
                  <a:pt x="57" y="27"/>
                </a:lnTo>
                <a:lnTo>
                  <a:pt x="56" y="27"/>
                </a:lnTo>
                <a:lnTo>
                  <a:pt x="55" y="27"/>
                </a:lnTo>
                <a:lnTo>
                  <a:pt x="54" y="27"/>
                </a:lnTo>
                <a:lnTo>
                  <a:pt x="53" y="27"/>
                </a:lnTo>
                <a:lnTo>
                  <a:pt x="52" y="27"/>
                </a:lnTo>
                <a:lnTo>
                  <a:pt x="51" y="27"/>
                </a:lnTo>
                <a:lnTo>
                  <a:pt x="50" y="28"/>
                </a:lnTo>
                <a:lnTo>
                  <a:pt x="49" y="28"/>
                </a:lnTo>
                <a:lnTo>
                  <a:pt x="48" y="29"/>
                </a:lnTo>
                <a:lnTo>
                  <a:pt x="47" y="29"/>
                </a:lnTo>
                <a:lnTo>
                  <a:pt x="46" y="30"/>
                </a:lnTo>
                <a:lnTo>
                  <a:pt x="45" y="30"/>
                </a:lnTo>
                <a:lnTo>
                  <a:pt x="44" y="31"/>
                </a:lnTo>
                <a:lnTo>
                  <a:pt x="38" y="35"/>
                </a:lnTo>
                <a:lnTo>
                  <a:pt x="36" y="36"/>
                </a:lnTo>
                <a:lnTo>
                  <a:pt x="35" y="36"/>
                </a:lnTo>
                <a:lnTo>
                  <a:pt x="33" y="37"/>
                </a:lnTo>
                <a:lnTo>
                  <a:pt x="31" y="38"/>
                </a:lnTo>
                <a:lnTo>
                  <a:pt x="30" y="39"/>
                </a:lnTo>
                <a:lnTo>
                  <a:pt x="28" y="40"/>
                </a:lnTo>
                <a:lnTo>
                  <a:pt x="26" y="40"/>
                </a:lnTo>
                <a:lnTo>
                  <a:pt x="24" y="41"/>
                </a:lnTo>
                <a:lnTo>
                  <a:pt x="22" y="41"/>
                </a:lnTo>
                <a:lnTo>
                  <a:pt x="20" y="41"/>
                </a:lnTo>
                <a:lnTo>
                  <a:pt x="19" y="41"/>
                </a:lnTo>
                <a:lnTo>
                  <a:pt x="17" y="40"/>
                </a:lnTo>
                <a:lnTo>
                  <a:pt x="15" y="40"/>
                </a:lnTo>
                <a:lnTo>
                  <a:pt x="12" y="39"/>
                </a:lnTo>
                <a:lnTo>
                  <a:pt x="10" y="38"/>
                </a:lnTo>
                <a:lnTo>
                  <a:pt x="8" y="37"/>
                </a:lnTo>
                <a:lnTo>
                  <a:pt x="7" y="36"/>
                </a:lnTo>
                <a:lnTo>
                  <a:pt x="6" y="35"/>
                </a:lnTo>
                <a:lnTo>
                  <a:pt x="5" y="34"/>
                </a:lnTo>
                <a:lnTo>
                  <a:pt x="4" y="32"/>
                </a:lnTo>
                <a:lnTo>
                  <a:pt x="3" y="31"/>
                </a:lnTo>
                <a:lnTo>
                  <a:pt x="2" y="30"/>
                </a:lnTo>
                <a:lnTo>
                  <a:pt x="1" y="28"/>
                </a:lnTo>
                <a:lnTo>
                  <a:pt x="1" y="26"/>
                </a:lnTo>
                <a:lnTo>
                  <a:pt x="0" y="25"/>
                </a:lnTo>
                <a:lnTo>
                  <a:pt x="0" y="23"/>
                </a:lnTo>
                <a:lnTo>
                  <a:pt x="1" y="21"/>
                </a:lnTo>
                <a:lnTo>
                  <a:pt x="1" y="18"/>
                </a:lnTo>
                <a:lnTo>
                  <a:pt x="2" y="16"/>
                </a:lnTo>
                <a:lnTo>
                  <a:pt x="4" y="14"/>
                </a:lnTo>
                <a:lnTo>
                  <a:pt x="6" y="11"/>
                </a:lnTo>
                <a:lnTo>
                  <a:pt x="8" y="9"/>
                </a:lnTo>
                <a:lnTo>
                  <a:pt x="11" y="7"/>
                </a:lnTo>
                <a:lnTo>
                  <a:pt x="13" y="5"/>
                </a:lnTo>
                <a:lnTo>
                  <a:pt x="16" y="3"/>
                </a:lnTo>
                <a:lnTo>
                  <a:pt x="18" y="2"/>
                </a:lnTo>
                <a:lnTo>
                  <a:pt x="21" y="1"/>
                </a:lnTo>
                <a:lnTo>
                  <a:pt x="24" y="1"/>
                </a:lnTo>
                <a:lnTo>
                  <a:pt x="26" y="1"/>
                </a:lnTo>
                <a:lnTo>
                  <a:pt x="28" y="0"/>
                </a:lnTo>
                <a:lnTo>
                  <a:pt x="31" y="1"/>
                </a:lnTo>
                <a:lnTo>
                  <a:pt x="33" y="1"/>
                </a:lnTo>
                <a:lnTo>
                  <a:pt x="35" y="1"/>
                </a:lnTo>
                <a:lnTo>
                  <a:pt x="37" y="2"/>
                </a:lnTo>
                <a:lnTo>
                  <a:pt x="39" y="3"/>
                </a:lnTo>
                <a:lnTo>
                  <a:pt x="40" y="3"/>
                </a:lnTo>
                <a:lnTo>
                  <a:pt x="42" y="4"/>
                </a:lnTo>
                <a:lnTo>
                  <a:pt x="43" y="5"/>
                </a:lnTo>
                <a:lnTo>
                  <a:pt x="34" y="13"/>
                </a:lnTo>
                <a:lnTo>
                  <a:pt x="34" y="13"/>
                </a:lnTo>
                <a:lnTo>
                  <a:pt x="33" y="13"/>
                </a:lnTo>
                <a:lnTo>
                  <a:pt x="32" y="12"/>
                </a:lnTo>
                <a:lnTo>
                  <a:pt x="32" y="12"/>
                </a:lnTo>
                <a:lnTo>
                  <a:pt x="31" y="12"/>
                </a:lnTo>
                <a:lnTo>
                  <a:pt x="30" y="11"/>
                </a:lnTo>
                <a:lnTo>
                  <a:pt x="29" y="11"/>
                </a:lnTo>
                <a:lnTo>
                  <a:pt x="28" y="11"/>
                </a:lnTo>
                <a:lnTo>
                  <a:pt x="27" y="11"/>
                </a:lnTo>
                <a:lnTo>
                  <a:pt x="25" y="11"/>
                </a:lnTo>
                <a:lnTo>
                  <a:pt x="24" y="12"/>
                </a:lnTo>
                <a:lnTo>
                  <a:pt x="23" y="12"/>
                </a:lnTo>
                <a:lnTo>
                  <a:pt x="22" y="13"/>
                </a:lnTo>
                <a:lnTo>
                  <a:pt x="20" y="14"/>
                </a:lnTo>
                <a:lnTo>
                  <a:pt x="19" y="15"/>
                </a:lnTo>
                <a:lnTo>
                  <a:pt x="17" y="16"/>
                </a:lnTo>
                <a:lnTo>
                  <a:pt x="16" y="17"/>
                </a:lnTo>
                <a:lnTo>
                  <a:pt x="16" y="17"/>
                </a:lnTo>
                <a:lnTo>
                  <a:pt x="15" y="18"/>
                </a:lnTo>
                <a:lnTo>
                  <a:pt x="15" y="19"/>
                </a:lnTo>
                <a:lnTo>
                  <a:pt x="14" y="20"/>
                </a:lnTo>
                <a:lnTo>
                  <a:pt x="14" y="20"/>
                </a:lnTo>
                <a:lnTo>
                  <a:pt x="14" y="21"/>
                </a:lnTo>
                <a:lnTo>
                  <a:pt x="13" y="22"/>
                </a:lnTo>
                <a:lnTo>
                  <a:pt x="13" y="23"/>
                </a:lnTo>
                <a:lnTo>
                  <a:pt x="13" y="23"/>
                </a:lnTo>
                <a:lnTo>
                  <a:pt x="13" y="24"/>
                </a:lnTo>
                <a:lnTo>
                  <a:pt x="14" y="25"/>
                </a:lnTo>
                <a:lnTo>
                  <a:pt x="14" y="26"/>
                </a:lnTo>
                <a:lnTo>
                  <a:pt x="14" y="27"/>
                </a:lnTo>
                <a:lnTo>
                  <a:pt x="15" y="27"/>
                </a:lnTo>
                <a:lnTo>
                  <a:pt x="16" y="28"/>
                </a:lnTo>
                <a:lnTo>
                  <a:pt x="17" y="28"/>
                </a:lnTo>
                <a:lnTo>
                  <a:pt x="18" y="29"/>
                </a:lnTo>
                <a:lnTo>
                  <a:pt x="18" y="29"/>
                </a:lnTo>
                <a:lnTo>
                  <a:pt x="19" y="29"/>
                </a:lnTo>
                <a:lnTo>
                  <a:pt x="20" y="29"/>
                </a:lnTo>
                <a:lnTo>
                  <a:pt x="20" y="29"/>
                </a:lnTo>
                <a:lnTo>
                  <a:pt x="21" y="29"/>
                </a:lnTo>
                <a:lnTo>
                  <a:pt x="22" y="29"/>
                </a:lnTo>
                <a:lnTo>
                  <a:pt x="23" y="29"/>
                </a:lnTo>
                <a:lnTo>
                  <a:pt x="23" y="29"/>
                </a:lnTo>
                <a:lnTo>
                  <a:pt x="24" y="29"/>
                </a:lnTo>
                <a:lnTo>
                  <a:pt x="24" y="28"/>
                </a:lnTo>
                <a:lnTo>
                  <a:pt x="25" y="28"/>
                </a:lnTo>
                <a:lnTo>
                  <a:pt x="25" y="28"/>
                </a:lnTo>
                <a:lnTo>
                  <a:pt x="26" y="28"/>
                </a:lnTo>
                <a:lnTo>
                  <a:pt x="26" y="28"/>
                </a:lnTo>
                <a:lnTo>
                  <a:pt x="40" y="20"/>
                </a:lnTo>
                <a:lnTo>
                  <a:pt x="42" y="19"/>
                </a:lnTo>
                <a:lnTo>
                  <a:pt x="43" y="18"/>
                </a:lnTo>
                <a:lnTo>
                  <a:pt x="45" y="17"/>
                </a:lnTo>
                <a:lnTo>
                  <a:pt x="46" y="17"/>
                </a:lnTo>
                <a:lnTo>
                  <a:pt x="48" y="16"/>
                </a:lnTo>
                <a:lnTo>
                  <a:pt x="49" y="16"/>
                </a:lnTo>
                <a:lnTo>
                  <a:pt x="51" y="15"/>
                </a:lnTo>
                <a:lnTo>
                  <a:pt x="53" y="15"/>
                </a:lnTo>
                <a:lnTo>
                  <a:pt x="54" y="15"/>
                </a:lnTo>
                <a:lnTo>
                  <a:pt x="56" y="15"/>
                </a:lnTo>
                <a:lnTo>
                  <a:pt x="58" y="15"/>
                </a:lnTo>
                <a:lnTo>
                  <a:pt x="59" y="15"/>
                </a:lnTo>
                <a:lnTo>
                  <a:pt x="61" y="16"/>
                </a:lnTo>
                <a:lnTo>
                  <a:pt x="63" y="17"/>
                </a:lnTo>
                <a:lnTo>
                  <a:pt x="65" y="18"/>
                </a:lnTo>
                <a:lnTo>
                  <a:pt x="66" y="19"/>
                </a:lnTo>
                <a:lnTo>
                  <a:pt x="69" y="21"/>
                </a:lnTo>
                <a:lnTo>
                  <a:pt x="71" y="23"/>
                </a:lnTo>
                <a:lnTo>
                  <a:pt x="73" y="25"/>
                </a:lnTo>
                <a:lnTo>
                  <a:pt x="74" y="28"/>
                </a:lnTo>
                <a:lnTo>
                  <a:pt x="75" y="30"/>
                </a:lnTo>
                <a:lnTo>
                  <a:pt x="75" y="32"/>
                </a:lnTo>
                <a:lnTo>
                  <a:pt x="75" y="34"/>
                </a:lnTo>
                <a:lnTo>
                  <a:pt x="74" y="36"/>
                </a:lnTo>
                <a:lnTo>
                  <a:pt x="74" y="38"/>
                </a:lnTo>
                <a:lnTo>
                  <a:pt x="73" y="40"/>
                </a:lnTo>
                <a:lnTo>
                  <a:pt x="72" y="42"/>
                </a:lnTo>
                <a:lnTo>
                  <a:pt x="71" y="43"/>
                </a:lnTo>
                <a:lnTo>
                  <a:pt x="70" y="45"/>
                </a:lnTo>
                <a:lnTo>
                  <a:pt x="69" y="46"/>
                </a:lnTo>
                <a:lnTo>
                  <a:pt x="68" y="47"/>
                </a:lnTo>
                <a:lnTo>
                  <a:pt x="67" y="48"/>
                </a:lnTo>
                <a:lnTo>
                  <a:pt x="64" y="50"/>
                </a:lnTo>
                <a:lnTo>
                  <a:pt x="61" y="52"/>
                </a:lnTo>
                <a:lnTo>
                  <a:pt x="58" y="54"/>
                </a:lnTo>
                <a:lnTo>
                  <a:pt x="55" y="56"/>
                </a:lnTo>
                <a:lnTo>
                  <a:pt x="53" y="56"/>
                </a:lnTo>
                <a:lnTo>
                  <a:pt x="50" y="57"/>
                </a:lnTo>
                <a:lnTo>
                  <a:pt x="47" y="58"/>
                </a:lnTo>
                <a:lnTo>
                  <a:pt x="45" y="58"/>
                </a:lnTo>
                <a:lnTo>
                  <a:pt x="43" y="58"/>
                </a:lnTo>
                <a:lnTo>
                  <a:pt x="40" y="57"/>
                </a:lnTo>
                <a:lnTo>
                  <a:pt x="38" y="57"/>
                </a:lnTo>
                <a:lnTo>
                  <a:pt x="36" y="56"/>
                </a:lnTo>
                <a:lnTo>
                  <a:pt x="34" y="55"/>
                </a:lnTo>
                <a:lnTo>
                  <a:pt x="33" y="55"/>
                </a:lnTo>
                <a:lnTo>
                  <a:pt x="31" y="54"/>
                </a:lnTo>
                <a:lnTo>
                  <a:pt x="30" y="53"/>
                </a:lnTo>
                <a:lnTo>
                  <a:pt x="3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37" name="Freeform 333"/>
          <p:cNvSpPr>
            <a:spLocks/>
          </p:cNvSpPr>
          <p:nvPr/>
        </p:nvSpPr>
        <p:spPr bwMode="auto">
          <a:xfrm>
            <a:off x="2674938" y="1778000"/>
            <a:ext cx="114300" cy="92075"/>
          </a:xfrm>
          <a:custGeom>
            <a:avLst/>
            <a:gdLst>
              <a:gd name="T0" fmla="*/ 35 w 72"/>
              <a:gd name="T1" fmla="*/ 12 h 58"/>
              <a:gd name="T2" fmla="*/ 32 w 72"/>
              <a:gd name="T3" fmla="*/ 12 h 58"/>
              <a:gd name="T4" fmla="*/ 28 w 72"/>
              <a:gd name="T5" fmla="*/ 11 h 58"/>
              <a:gd name="T6" fmla="*/ 24 w 72"/>
              <a:gd name="T7" fmla="*/ 12 h 58"/>
              <a:gd name="T8" fmla="*/ 20 w 72"/>
              <a:gd name="T9" fmla="*/ 14 h 58"/>
              <a:gd name="T10" fmla="*/ 16 w 72"/>
              <a:gd name="T11" fmla="*/ 17 h 58"/>
              <a:gd name="T12" fmla="*/ 14 w 72"/>
              <a:gd name="T13" fmla="*/ 20 h 58"/>
              <a:gd name="T14" fmla="*/ 14 w 72"/>
              <a:gd name="T15" fmla="*/ 24 h 58"/>
              <a:gd name="T16" fmla="*/ 15 w 72"/>
              <a:gd name="T17" fmla="*/ 28 h 58"/>
              <a:gd name="T18" fmla="*/ 18 w 72"/>
              <a:gd name="T19" fmla="*/ 34 h 58"/>
              <a:gd name="T20" fmla="*/ 25 w 72"/>
              <a:gd name="T21" fmla="*/ 39 h 58"/>
              <a:gd name="T22" fmla="*/ 31 w 72"/>
              <a:gd name="T23" fmla="*/ 43 h 58"/>
              <a:gd name="T24" fmla="*/ 37 w 72"/>
              <a:gd name="T25" fmla="*/ 45 h 58"/>
              <a:gd name="T26" fmla="*/ 43 w 72"/>
              <a:gd name="T27" fmla="*/ 46 h 58"/>
              <a:gd name="T28" fmla="*/ 48 w 72"/>
              <a:gd name="T29" fmla="*/ 46 h 58"/>
              <a:gd name="T30" fmla="*/ 53 w 72"/>
              <a:gd name="T31" fmla="*/ 43 h 58"/>
              <a:gd name="T32" fmla="*/ 57 w 72"/>
              <a:gd name="T33" fmla="*/ 40 h 58"/>
              <a:gd name="T34" fmla="*/ 58 w 72"/>
              <a:gd name="T35" fmla="*/ 37 h 58"/>
              <a:gd name="T36" fmla="*/ 59 w 72"/>
              <a:gd name="T37" fmla="*/ 34 h 58"/>
              <a:gd name="T38" fmla="*/ 58 w 72"/>
              <a:gd name="T39" fmla="*/ 31 h 58"/>
              <a:gd name="T40" fmla="*/ 56 w 72"/>
              <a:gd name="T41" fmla="*/ 28 h 58"/>
              <a:gd name="T42" fmla="*/ 64 w 72"/>
              <a:gd name="T43" fmla="*/ 17 h 58"/>
              <a:gd name="T44" fmla="*/ 68 w 72"/>
              <a:gd name="T45" fmla="*/ 23 h 58"/>
              <a:gd name="T46" fmla="*/ 71 w 72"/>
              <a:gd name="T47" fmla="*/ 29 h 58"/>
              <a:gd name="T48" fmla="*/ 72 w 72"/>
              <a:gd name="T49" fmla="*/ 35 h 58"/>
              <a:gd name="T50" fmla="*/ 70 w 72"/>
              <a:gd name="T51" fmla="*/ 41 h 58"/>
              <a:gd name="T52" fmla="*/ 66 w 72"/>
              <a:gd name="T53" fmla="*/ 47 h 58"/>
              <a:gd name="T54" fmla="*/ 60 w 72"/>
              <a:gd name="T55" fmla="*/ 53 h 58"/>
              <a:gd name="T56" fmla="*/ 52 w 72"/>
              <a:gd name="T57" fmla="*/ 56 h 58"/>
              <a:gd name="T58" fmla="*/ 43 w 72"/>
              <a:gd name="T59" fmla="*/ 58 h 58"/>
              <a:gd name="T60" fmla="*/ 33 w 72"/>
              <a:gd name="T61" fmla="*/ 57 h 58"/>
              <a:gd name="T62" fmla="*/ 23 w 72"/>
              <a:gd name="T63" fmla="*/ 52 h 58"/>
              <a:gd name="T64" fmla="*/ 12 w 72"/>
              <a:gd name="T65" fmla="*/ 46 h 58"/>
              <a:gd name="T66" fmla="*/ 5 w 72"/>
              <a:gd name="T67" fmla="*/ 38 h 58"/>
              <a:gd name="T68" fmla="*/ 1 w 72"/>
              <a:gd name="T69" fmla="*/ 30 h 58"/>
              <a:gd name="T70" fmla="*/ 0 w 72"/>
              <a:gd name="T71" fmla="*/ 23 h 58"/>
              <a:gd name="T72" fmla="*/ 2 w 72"/>
              <a:gd name="T73" fmla="*/ 15 h 58"/>
              <a:gd name="T74" fmla="*/ 7 w 72"/>
              <a:gd name="T75" fmla="*/ 9 h 58"/>
              <a:gd name="T76" fmla="*/ 15 w 72"/>
              <a:gd name="T77" fmla="*/ 3 h 58"/>
              <a:gd name="T78" fmla="*/ 23 w 72"/>
              <a:gd name="T79" fmla="*/ 1 h 58"/>
              <a:gd name="T80" fmla="*/ 31 w 72"/>
              <a:gd name="T81" fmla="*/ 0 h 58"/>
              <a:gd name="T82" fmla="*/ 38 w 72"/>
              <a:gd name="T83" fmla="*/ 1 h 58"/>
              <a:gd name="T84" fmla="*/ 44 w 72"/>
              <a:gd name="T85"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58">
                <a:moveTo>
                  <a:pt x="36" y="13"/>
                </a:moveTo>
                <a:lnTo>
                  <a:pt x="35" y="13"/>
                </a:lnTo>
                <a:lnTo>
                  <a:pt x="35" y="12"/>
                </a:lnTo>
                <a:lnTo>
                  <a:pt x="34" y="12"/>
                </a:lnTo>
                <a:lnTo>
                  <a:pt x="33" y="12"/>
                </a:lnTo>
                <a:lnTo>
                  <a:pt x="32" y="12"/>
                </a:lnTo>
                <a:lnTo>
                  <a:pt x="30" y="11"/>
                </a:lnTo>
                <a:lnTo>
                  <a:pt x="29" y="11"/>
                </a:lnTo>
                <a:lnTo>
                  <a:pt x="28" y="11"/>
                </a:lnTo>
                <a:lnTo>
                  <a:pt x="27" y="11"/>
                </a:lnTo>
                <a:lnTo>
                  <a:pt x="26" y="11"/>
                </a:lnTo>
                <a:lnTo>
                  <a:pt x="24" y="12"/>
                </a:lnTo>
                <a:lnTo>
                  <a:pt x="23" y="12"/>
                </a:lnTo>
                <a:lnTo>
                  <a:pt x="21" y="13"/>
                </a:lnTo>
                <a:lnTo>
                  <a:pt x="20" y="14"/>
                </a:lnTo>
                <a:lnTo>
                  <a:pt x="19" y="14"/>
                </a:lnTo>
                <a:lnTo>
                  <a:pt x="17" y="16"/>
                </a:lnTo>
                <a:lnTo>
                  <a:pt x="16" y="17"/>
                </a:lnTo>
                <a:lnTo>
                  <a:pt x="16" y="18"/>
                </a:lnTo>
                <a:lnTo>
                  <a:pt x="15" y="19"/>
                </a:lnTo>
                <a:lnTo>
                  <a:pt x="14" y="20"/>
                </a:lnTo>
                <a:lnTo>
                  <a:pt x="14" y="21"/>
                </a:lnTo>
                <a:lnTo>
                  <a:pt x="14" y="22"/>
                </a:lnTo>
                <a:lnTo>
                  <a:pt x="14" y="24"/>
                </a:lnTo>
                <a:lnTo>
                  <a:pt x="14" y="25"/>
                </a:lnTo>
                <a:lnTo>
                  <a:pt x="14" y="27"/>
                </a:lnTo>
                <a:lnTo>
                  <a:pt x="15" y="28"/>
                </a:lnTo>
                <a:lnTo>
                  <a:pt x="16" y="30"/>
                </a:lnTo>
                <a:lnTo>
                  <a:pt x="17" y="32"/>
                </a:lnTo>
                <a:lnTo>
                  <a:pt x="18" y="34"/>
                </a:lnTo>
                <a:lnTo>
                  <a:pt x="20" y="35"/>
                </a:lnTo>
                <a:lnTo>
                  <a:pt x="23" y="37"/>
                </a:lnTo>
                <a:lnTo>
                  <a:pt x="25" y="39"/>
                </a:lnTo>
                <a:lnTo>
                  <a:pt x="27" y="41"/>
                </a:lnTo>
                <a:lnTo>
                  <a:pt x="29" y="42"/>
                </a:lnTo>
                <a:lnTo>
                  <a:pt x="31" y="43"/>
                </a:lnTo>
                <a:lnTo>
                  <a:pt x="33" y="44"/>
                </a:lnTo>
                <a:lnTo>
                  <a:pt x="35" y="45"/>
                </a:lnTo>
                <a:lnTo>
                  <a:pt x="37" y="45"/>
                </a:lnTo>
                <a:lnTo>
                  <a:pt x="39" y="46"/>
                </a:lnTo>
                <a:lnTo>
                  <a:pt x="41" y="46"/>
                </a:lnTo>
                <a:lnTo>
                  <a:pt x="43" y="46"/>
                </a:lnTo>
                <a:lnTo>
                  <a:pt x="45" y="46"/>
                </a:lnTo>
                <a:lnTo>
                  <a:pt x="46" y="46"/>
                </a:lnTo>
                <a:lnTo>
                  <a:pt x="48" y="46"/>
                </a:lnTo>
                <a:lnTo>
                  <a:pt x="50" y="45"/>
                </a:lnTo>
                <a:lnTo>
                  <a:pt x="52" y="44"/>
                </a:lnTo>
                <a:lnTo>
                  <a:pt x="53" y="43"/>
                </a:lnTo>
                <a:lnTo>
                  <a:pt x="55" y="42"/>
                </a:lnTo>
                <a:lnTo>
                  <a:pt x="56" y="41"/>
                </a:lnTo>
                <a:lnTo>
                  <a:pt x="57" y="40"/>
                </a:lnTo>
                <a:lnTo>
                  <a:pt x="57" y="39"/>
                </a:lnTo>
                <a:lnTo>
                  <a:pt x="58" y="38"/>
                </a:lnTo>
                <a:lnTo>
                  <a:pt x="58" y="37"/>
                </a:lnTo>
                <a:lnTo>
                  <a:pt x="58" y="36"/>
                </a:lnTo>
                <a:lnTo>
                  <a:pt x="59" y="35"/>
                </a:lnTo>
                <a:lnTo>
                  <a:pt x="59" y="34"/>
                </a:lnTo>
                <a:lnTo>
                  <a:pt x="58" y="33"/>
                </a:lnTo>
                <a:lnTo>
                  <a:pt x="58" y="32"/>
                </a:lnTo>
                <a:lnTo>
                  <a:pt x="58" y="31"/>
                </a:lnTo>
                <a:lnTo>
                  <a:pt x="57" y="30"/>
                </a:lnTo>
                <a:lnTo>
                  <a:pt x="57" y="29"/>
                </a:lnTo>
                <a:lnTo>
                  <a:pt x="56" y="28"/>
                </a:lnTo>
                <a:lnTo>
                  <a:pt x="55" y="27"/>
                </a:lnTo>
                <a:lnTo>
                  <a:pt x="54" y="26"/>
                </a:lnTo>
                <a:lnTo>
                  <a:pt x="64" y="17"/>
                </a:lnTo>
                <a:lnTo>
                  <a:pt x="65" y="19"/>
                </a:lnTo>
                <a:lnTo>
                  <a:pt x="67" y="21"/>
                </a:lnTo>
                <a:lnTo>
                  <a:pt x="68" y="23"/>
                </a:lnTo>
                <a:lnTo>
                  <a:pt x="69" y="25"/>
                </a:lnTo>
                <a:lnTo>
                  <a:pt x="70" y="27"/>
                </a:lnTo>
                <a:lnTo>
                  <a:pt x="71" y="29"/>
                </a:lnTo>
                <a:lnTo>
                  <a:pt x="72" y="31"/>
                </a:lnTo>
                <a:lnTo>
                  <a:pt x="72" y="33"/>
                </a:lnTo>
                <a:lnTo>
                  <a:pt x="72" y="35"/>
                </a:lnTo>
                <a:lnTo>
                  <a:pt x="72" y="37"/>
                </a:lnTo>
                <a:lnTo>
                  <a:pt x="71" y="39"/>
                </a:lnTo>
                <a:lnTo>
                  <a:pt x="70" y="41"/>
                </a:lnTo>
                <a:lnTo>
                  <a:pt x="69" y="43"/>
                </a:lnTo>
                <a:lnTo>
                  <a:pt x="68" y="45"/>
                </a:lnTo>
                <a:lnTo>
                  <a:pt x="66" y="47"/>
                </a:lnTo>
                <a:lnTo>
                  <a:pt x="65" y="49"/>
                </a:lnTo>
                <a:lnTo>
                  <a:pt x="62" y="51"/>
                </a:lnTo>
                <a:lnTo>
                  <a:pt x="60" y="53"/>
                </a:lnTo>
                <a:lnTo>
                  <a:pt x="57" y="54"/>
                </a:lnTo>
                <a:lnTo>
                  <a:pt x="55" y="55"/>
                </a:lnTo>
                <a:lnTo>
                  <a:pt x="52" y="56"/>
                </a:lnTo>
                <a:lnTo>
                  <a:pt x="49" y="57"/>
                </a:lnTo>
                <a:lnTo>
                  <a:pt x="46" y="58"/>
                </a:lnTo>
                <a:lnTo>
                  <a:pt x="43" y="58"/>
                </a:lnTo>
                <a:lnTo>
                  <a:pt x="40" y="58"/>
                </a:lnTo>
                <a:lnTo>
                  <a:pt x="36" y="57"/>
                </a:lnTo>
                <a:lnTo>
                  <a:pt x="33" y="57"/>
                </a:lnTo>
                <a:lnTo>
                  <a:pt x="30" y="55"/>
                </a:lnTo>
                <a:lnTo>
                  <a:pt x="26" y="54"/>
                </a:lnTo>
                <a:lnTo>
                  <a:pt x="23" y="52"/>
                </a:lnTo>
                <a:lnTo>
                  <a:pt x="19" y="51"/>
                </a:lnTo>
                <a:lnTo>
                  <a:pt x="16" y="48"/>
                </a:lnTo>
                <a:lnTo>
                  <a:pt x="12" y="46"/>
                </a:lnTo>
                <a:lnTo>
                  <a:pt x="10" y="43"/>
                </a:lnTo>
                <a:lnTo>
                  <a:pt x="7" y="41"/>
                </a:lnTo>
                <a:lnTo>
                  <a:pt x="5" y="38"/>
                </a:lnTo>
                <a:lnTo>
                  <a:pt x="3" y="35"/>
                </a:lnTo>
                <a:lnTo>
                  <a:pt x="2" y="33"/>
                </a:lnTo>
                <a:lnTo>
                  <a:pt x="1" y="30"/>
                </a:lnTo>
                <a:lnTo>
                  <a:pt x="0" y="28"/>
                </a:lnTo>
                <a:lnTo>
                  <a:pt x="0" y="25"/>
                </a:lnTo>
                <a:lnTo>
                  <a:pt x="0" y="23"/>
                </a:lnTo>
                <a:lnTo>
                  <a:pt x="0" y="20"/>
                </a:lnTo>
                <a:lnTo>
                  <a:pt x="1" y="18"/>
                </a:lnTo>
                <a:lnTo>
                  <a:pt x="2" y="15"/>
                </a:lnTo>
                <a:lnTo>
                  <a:pt x="4" y="13"/>
                </a:lnTo>
                <a:lnTo>
                  <a:pt x="5" y="11"/>
                </a:lnTo>
                <a:lnTo>
                  <a:pt x="7" y="9"/>
                </a:lnTo>
                <a:lnTo>
                  <a:pt x="10" y="7"/>
                </a:lnTo>
                <a:lnTo>
                  <a:pt x="12" y="5"/>
                </a:lnTo>
                <a:lnTo>
                  <a:pt x="15" y="3"/>
                </a:lnTo>
                <a:lnTo>
                  <a:pt x="18" y="2"/>
                </a:lnTo>
                <a:lnTo>
                  <a:pt x="20" y="1"/>
                </a:lnTo>
                <a:lnTo>
                  <a:pt x="23" y="1"/>
                </a:lnTo>
                <a:lnTo>
                  <a:pt x="26" y="0"/>
                </a:lnTo>
                <a:lnTo>
                  <a:pt x="28" y="0"/>
                </a:lnTo>
                <a:lnTo>
                  <a:pt x="31" y="0"/>
                </a:lnTo>
                <a:lnTo>
                  <a:pt x="33" y="0"/>
                </a:lnTo>
                <a:lnTo>
                  <a:pt x="35" y="1"/>
                </a:lnTo>
                <a:lnTo>
                  <a:pt x="38" y="1"/>
                </a:lnTo>
                <a:lnTo>
                  <a:pt x="40" y="2"/>
                </a:lnTo>
                <a:lnTo>
                  <a:pt x="42" y="3"/>
                </a:lnTo>
                <a:lnTo>
                  <a:pt x="44" y="3"/>
                </a:lnTo>
                <a:lnTo>
                  <a:pt x="46" y="4"/>
                </a:lnTo>
                <a:lnTo>
                  <a:pt x="3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38" name="Freeform 334"/>
          <p:cNvSpPr>
            <a:spLocks noEditPoints="1"/>
          </p:cNvSpPr>
          <p:nvPr/>
        </p:nvSpPr>
        <p:spPr bwMode="auto">
          <a:xfrm>
            <a:off x="2744788" y="1709738"/>
            <a:ext cx="117475" cy="92075"/>
          </a:xfrm>
          <a:custGeom>
            <a:avLst/>
            <a:gdLst>
              <a:gd name="T0" fmla="*/ 11 w 74"/>
              <a:gd name="T1" fmla="*/ 7 h 58"/>
              <a:gd name="T2" fmla="*/ 17 w 74"/>
              <a:gd name="T3" fmla="*/ 3 h 58"/>
              <a:gd name="T4" fmla="*/ 26 w 74"/>
              <a:gd name="T5" fmla="*/ 0 h 58"/>
              <a:gd name="T6" fmla="*/ 36 w 74"/>
              <a:gd name="T7" fmla="*/ 0 h 58"/>
              <a:gd name="T8" fmla="*/ 49 w 74"/>
              <a:gd name="T9" fmla="*/ 4 h 58"/>
              <a:gd name="T10" fmla="*/ 62 w 74"/>
              <a:gd name="T11" fmla="*/ 12 h 58"/>
              <a:gd name="T12" fmla="*/ 71 w 74"/>
              <a:gd name="T13" fmla="*/ 22 h 58"/>
              <a:gd name="T14" fmla="*/ 74 w 74"/>
              <a:gd name="T15" fmla="*/ 31 h 58"/>
              <a:gd name="T16" fmla="*/ 73 w 74"/>
              <a:gd name="T17" fmla="*/ 39 h 58"/>
              <a:gd name="T18" fmla="*/ 69 w 74"/>
              <a:gd name="T19" fmla="*/ 45 h 58"/>
              <a:gd name="T20" fmla="*/ 66 w 74"/>
              <a:gd name="T21" fmla="*/ 49 h 58"/>
              <a:gd name="T22" fmla="*/ 61 w 74"/>
              <a:gd name="T23" fmla="*/ 53 h 58"/>
              <a:gd name="T24" fmla="*/ 54 w 74"/>
              <a:gd name="T25" fmla="*/ 56 h 58"/>
              <a:gd name="T26" fmla="*/ 45 w 74"/>
              <a:gd name="T27" fmla="*/ 58 h 58"/>
              <a:gd name="T28" fmla="*/ 34 w 74"/>
              <a:gd name="T29" fmla="*/ 57 h 58"/>
              <a:gd name="T30" fmla="*/ 21 w 74"/>
              <a:gd name="T31" fmla="*/ 52 h 58"/>
              <a:gd name="T32" fmla="*/ 8 w 74"/>
              <a:gd name="T33" fmla="*/ 43 h 58"/>
              <a:gd name="T34" fmla="*/ 2 w 74"/>
              <a:gd name="T35" fmla="*/ 33 h 58"/>
              <a:gd name="T36" fmla="*/ 0 w 74"/>
              <a:gd name="T37" fmla="*/ 25 h 58"/>
              <a:gd name="T38" fmla="*/ 2 w 74"/>
              <a:gd name="T39" fmla="*/ 17 h 58"/>
              <a:gd name="T40" fmla="*/ 6 w 74"/>
              <a:gd name="T41" fmla="*/ 12 h 58"/>
              <a:gd name="T42" fmla="*/ 56 w 74"/>
              <a:gd name="T43" fmla="*/ 42 h 58"/>
              <a:gd name="T44" fmla="*/ 58 w 74"/>
              <a:gd name="T45" fmla="*/ 39 h 58"/>
              <a:gd name="T46" fmla="*/ 60 w 74"/>
              <a:gd name="T47" fmla="*/ 35 h 58"/>
              <a:gd name="T48" fmla="*/ 60 w 74"/>
              <a:gd name="T49" fmla="*/ 31 h 58"/>
              <a:gd name="T50" fmla="*/ 57 w 74"/>
              <a:gd name="T51" fmla="*/ 25 h 58"/>
              <a:gd name="T52" fmla="*/ 52 w 74"/>
              <a:gd name="T53" fmla="*/ 20 h 58"/>
              <a:gd name="T54" fmla="*/ 43 w 74"/>
              <a:gd name="T55" fmla="*/ 14 h 58"/>
              <a:gd name="T56" fmla="*/ 36 w 74"/>
              <a:gd name="T57" fmla="*/ 12 h 58"/>
              <a:gd name="T58" fmla="*/ 30 w 74"/>
              <a:gd name="T59" fmla="*/ 11 h 58"/>
              <a:gd name="T60" fmla="*/ 24 w 74"/>
              <a:gd name="T61" fmla="*/ 12 h 58"/>
              <a:gd name="T62" fmla="*/ 20 w 74"/>
              <a:gd name="T63" fmla="*/ 14 h 58"/>
              <a:gd name="T64" fmla="*/ 17 w 74"/>
              <a:gd name="T65" fmla="*/ 17 h 58"/>
              <a:gd name="T66" fmla="*/ 15 w 74"/>
              <a:gd name="T67" fmla="*/ 20 h 58"/>
              <a:gd name="T68" fmla="*/ 14 w 74"/>
              <a:gd name="T69" fmla="*/ 24 h 58"/>
              <a:gd name="T70" fmla="*/ 15 w 74"/>
              <a:gd name="T71" fmla="*/ 29 h 58"/>
              <a:gd name="T72" fmla="*/ 18 w 74"/>
              <a:gd name="T73" fmla="*/ 35 h 58"/>
              <a:gd name="T74" fmla="*/ 25 w 74"/>
              <a:gd name="T75" fmla="*/ 41 h 58"/>
              <a:gd name="T76" fmla="*/ 33 w 74"/>
              <a:gd name="T77" fmla="*/ 45 h 58"/>
              <a:gd name="T78" fmla="*/ 40 w 74"/>
              <a:gd name="T79" fmla="*/ 47 h 58"/>
              <a:gd name="T80" fmla="*/ 46 w 74"/>
              <a:gd name="T81" fmla="*/ 47 h 58"/>
              <a:gd name="T82" fmla="*/ 51 w 74"/>
              <a:gd name="T83" fmla="*/ 45 h 58"/>
              <a:gd name="T84" fmla="*/ 55 w 74"/>
              <a:gd name="T85"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58">
                <a:moveTo>
                  <a:pt x="8" y="9"/>
                </a:moveTo>
                <a:lnTo>
                  <a:pt x="10" y="8"/>
                </a:lnTo>
                <a:lnTo>
                  <a:pt x="11" y="7"/>
                </a:lnTo>
                <a:lnTo>
                  <a:pt x="13" y="6"/>
                </a:lnTo>
                <a:lnTo>
                  <a:pt x="15" y="4"/>
                </a:lnTo>
                <a:lnTo>
                  <a:pt x="17" y="3"/>
                </a:lnTo>
                <a:lnTo>
                  <a:pt x="20" y="2"/>
                </a:lnTo>
                <a:lnTo>
                  <a:pt x="23" y="1"/>
                </a:lnTo>
                <a:lnTo>
                  <a:pt x="26" y="0"/>
                </a:lnTo>
                <a:lnTo>
                  <a:pt x="29" y="0"/>
                </a:lnTo>
                <a:lnTo>
                  <a:pt x="33" y="0"/>
                </a:lnTo>
                <a:lnTo>
                  <a:pt x="36" y="0"/>
                </a:lnTo>
                <a:lnTo>
                  <a:pt x="40" y="1"/>
                </a:lnTo>
                <a:lnTo>
                  <a:pt x="45" y="2"/>
                </a:lnTo>
                <a:lnTo>
                  <a:pt x="49" y="4"/>
                </a:lnTo>
                <a:lnTo>
                  <a:pt x="53" y="6"/>
                </a:lnTo>
                <a:lnTo>
                  <a:pt x="58" y="9"/>
                </a:lnTo>
                <a:lnTo>
                  <a:pt x="62" y="12"/>
                </a:lnTo>
                <a:lnTo>
                  <a:pt x="66" y="16"/>
                </a:lnTo>
                <a:lnTo>
                  <a:pt x="69" y="19"/>
                </a:lnTo>
                <a:lnTo>
                  <a:pt x="71" y="22"/>
                </a:lnTo>
                <a:lnTo>
                  <a:pt x="72" y="25"/>
                </a:lnTo>
                <a:lnTo>
                  <a:pt x="73" y="28"/>
                </a:lnTo>
                <a:lnTo>
                  <a:pt x="74" y="31"/>
                </a:lnTo>
                <a:lnTo>
                  <a:pt x="74" y="34"/>
                </a:lnTo>
                <a:lnTo>
                  <a:pt x="73" y="36"/>
                </a:lnTo>
                <a:lnTo>
                  <a:pt x="73" y="39"/>
                </a:lnTo>
                <a:lnTo>
                  <a:pt x="72" y="41"/>
                </a:lnTo>
                <a:lnTo>
                  <a:pt x="71" y="43"/>
                </a:lnTo>
                <a:lnTo>
                  <a:pt x="69" y="45"/>
                </a:lnTo>
                <a:lnTo>
                  <a:pt x="68" y="47"/>
                </a:lnTo>
                <a:lnTo>
                  <a:pt x="67" y="48"/>
                </a:lnTo>
                <a:lnTo>
                  <a:pt x="66" y="49"/>
                </a:lnTo>
                <a:lnTo>
                  <a:pt x="64" y="50"/>
                </a:lnTo>
                <a:lnTo>
                  <a:pt x="63" y="51"/>
                </a:lnTo>
                <a:lnTo>
                  <a:pt x="61" y="53"/>
                </a:lnTo>
                <a:lnTo>
                  <a:pt x="59" y="54"/>
                </a:lnTo>
                <a:lnTo>
                  <a:pt x="57" y="55"/>
                </a:lnTo>
                <a:lnTo>
                  <a:pt x="54" y="56"/>
                </a:lnTo>
                <a:lnTo>
                  <a:pt x="51" y="57"/>
                </a:lnTo>
                <a:lnTo>
                  <a:pt x="48" y="58"/>
                </a:lnTo>
                <a:lnTo>
                  <a:pt x="45" y="58"/>
                </a:lnTo>
                <a:lnTo>
                  <a:pt x="41" y="58"/>
                </a:lnTo>
                <a:lnTo>
                  <a:pt x="38" y="58"/>
                </a:lnTo>
                <a:lnTo>
                  <a:pt x="34" y="57"/>
                </a:lnTo>
                <a:lnTo>
                  <a:pt x="29" y="56"/>
                </a:lnTo>
                <a:lnTo>
                  <a:pt x="25" y="54"/>
                </a:lnTo>
                <a:lnTo>
                  <a:pt x="21" y="52"/>
                </a:lnTo>
                <a:lnTo>
                  <a:pt x="16" y="49"/>
                </a:lnTo>
                <a:lnTo>
                  <a:pt x="12" y="46"/>
                </a:lnTo>
                <a:lnTo>
                  <a:pt x="8" y="43"/>
                </a:lnTo>
                <a:lnTo>
                  <a:pt x="5" y="39"/>
                </a:lnTo>
                <a:lnTo>
                  <a:pt x="3" y="36"/>
                </a:lnTo>
                <a:lnTo>
                  <a:pt x="2" y="33"/>
                </a:lnTo>
                <a:lnTo>
                  <a:pt x="1" y="30"/>
                </a:lnTo>
                <a:lnTo>
                  <a:pt x="0" y="27"/>
                </a:lnTo>
                <a:lnTo>
                  <a:pt x="0" y="25"/>
                </a:lnTo>
                <a:lnTo>
                  <a:pt x="1" y="22"/>
                </a:lnTo>
                <a:lnTo>
                  <a:pt x="1" y="20"/>
                </a:lnTo>
                <a:lnTo>
                  <a:pt x="2" y="17"/>
                </a:lnTo>
                <a:lnTo>
                  <a:pt x="3" y="15"/>
                </a:lnTo>
                <a:lnTo>
                  <a:pt x="5" y="13"/>
                </a:lnTo>
                <a:lnTo>
                  <a:pt x="6" y="12"/>
                </a:lnTo>
                <a:lnTo>
                  <a:pt x="7" y="10"/>
                </a:lnTo>
                <a:lnTo>
                  <a:pt x="8" y="9"/>
                </a:lnTo>
                <a:close/>
                <a:moveTo>
                  <a:pt x="56" y="42"/>
                </a:moveTo>
                <a:lnTo>
                  <a:pt x="57" y="41"/>
                </a:lnTo>
                <a:lnTo>
                  <a:pt x="58" y="40"/>
                </a:lnTo>
                <a:lnTo>
                  <a:pt x="58" y="39"/>
                </a:lnTo>
                <a:lnTo>
                  <a:pt x="59" y="38"/>
                </a:lnTo>
                <a:lnTo>
                  <a:pt x="60" y="37"/>
                </a:lnTo>
                <a:lnTo>
                  <a:pt x="60" y="35"/>
                </a:lnTo>
                <a:lnTo>
                  <a:pt x="60" y="34"/>
                </a:lnTo>
                <a:lnTo>
                  <a:pt x="60" y="32"/>
                </a:lnTo>
                <a:lnTo>
                  <a:pt x="60" y="31"/>
                </a:lnTo>
                <a:lnTo>
                  <a:pt x="59" y="29"/>
                </a:lnTo>
                <a:lnTo>
                  <a:pt x="58" y="27"/>
                </a:lnTo>
                <a:lnTo>
                  <a:pt x="57" y="25"/>
                </a:lnTo>
                <a:lnTo>
                  <a:pt x="56" y="24"/>
                </a:lnTo>
                <a:lnTo>
                  <a:pt x="54" y="22"/>
                </a:lnTo>
                <a:lnTo>
                  <a:pt x="52" y="20"/>
                </a:lnTo>
                <a:lnTo>
                  <a:pt x="49" y="18"/>
                </a:lnTo>
                <a:lnTo>
                  <a:pt x="46" y="16"/>
                </a:lnTo>
                <a:lnTo>
                  <a:pt x="43" y="14"/>
                </a:lnTo>
                <a:lnTo>
                  <a:pt x="41" y="13"/>
                </a:lnTo>
                <a:lnTo>
                  <a:pt x="38" y="12"/>
                </a:lnTo>
                <a:lnTo>
                  <a:pt x="36" y="12"/>
                </a:lnTo>
                <a:lnTo>
                  <a:pt x="34" y="11"/>
                </a:lnTo>
                <a:lnTo>
                  <a:pt x="32" y="11"/>
                </a:lnTo>
                <a:lnTo>
                  <a:pt x="30" y="11"/>
                </a:lnTo>
                <a:lnTo>
                  <a:pt x="28" y="11"/>
                </a:lnTo>
                <a:lnTo>
                  <a:pt x="26" y="12"/>
                </a:lnTo>
                <a:lnTo>
                  <a:pt x="24" y="12"/>
                </a:lnTo>
                <a:lnTo>
                  <a:pt x="23" y="13"/>
                </a:lnTo>
                <a:lnTo>
                  <a:pt x="21" y="13"/>
                </a:lnTo>
                <a:lnTo>
                  <a:pt x="20" y="14"/>
                </a:lnTo>
                <a:lnTo>
                  <a:pt x="19" y="15"/>
                </a:lnTo>
                <a:lnTo>
                  <a:pt x="18" y="16"/>
                </a:lnTo>
                <a:lnTo>
                  <a:pt x="17" y="17"/>
                </a:lnTo>
                <a:lnTo>
                  <a:pt x="16" y="18"/>
                </a:lnTo>
                <a:lnTo>
                  <a:pt x="15" y="19"/>
                </a:lnTo>
                <a:lnTo>
                  <a:pt x="15" y="20"/>
                </a:lnTo>
                <a:lnTo>
                  <a:pt x="14" y="21"/>
                </a:lnTo>
                <a:lnTo>
                  <a:pt x="14" y="23"/>
                </a:lnTo>
                <a:lnTo>
                  <a:pt x="14" y="24"/>
                </a:lnTo>
                <a:lnTo>
                  <a:pt x="14" y="26"/>
                </a:lnTo>
                <a:lnTo>
                  <a:pt x="14" y="27"/>
                </a:lnTo>
                <a:lnTo>
                  <a:pt x="15" y="29"/>
                </a:lnTo>
                <a:lnTo>
                  <a:pt x="16" y="31"/>
                </a:lnTo>
                <a:lnTo>
                  <a:pt x="17" y="33"/>
                </a:lnTo>
                <a:lnTo>
                  <a:pt x="18" y="35"/>
                </a:lnTo>
                <a:lnTo>
                  <a:pt x="20" y="37"/>
                </a:lnTo>
                <a:lnTo>
                  <a:pt x="22" y="39"/>
                </a:lnTo>
                <a:lnTo>
                  <a:pt x="25" y="41"/>
                </a:lnTo>
                <a:lnTo>
                  <a:pt x="28" y="42"/>
                </a:lnTo>
                <a:lnTo>
                  <a:pt x="31" y="44"/>
                </a:lnTo>
                <a:lnTo>
                  <a:pt x="33" y="45"/>
                </a:lnTo>
                <a:lnTo>
                  <a:pt x="36" y="46"/>
                </a:lnTo>
                <a:lnTo>
                  <a:pt x="38" y="47"/>
                </a:lnTo>
                <a:lnTo>
                  <a:pt x="40" y="47"/>
                </a:lnTo>
                <a:lnTo>
                  <a:pt x="42" y="47"/>
                </a:lnTo>
                <a:lnTo>
                  <a:pt x="44" y="47"/>
                </a:lnTo>
                <a:lnTo>
                  <a:pt x="46" y="47"/>
                </a:lnTo>
                <a:lnTo>
                  <a:pt x="48" y="47"/>
                </a:lnTo>
                <a:lnTo>
                  <a:pt x="50" y="46"/>
                </a:lnTo>
                <a:lnTo>
                  <a:pt x="51" y="45"/>
                </a:lnTo>
                <a:lnTo>
                  <a:pt x="53" y="45"/>
                </a:lnTo>
                <a:lnTo>
                  <a:pt x="54" y="44"/>
                </a:lnTo>
                <a:lnTo>
                  <a:pt x="55" y="43"/>
                </a:lnTo>
                <a:lnTo>
                  <a:pt x="5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39" name="Freeform 335"/>
          <p:cNvSpPr>
            <a:spLocks/>
          </p:cNvSpPr>
          <p:nvPr/>
        </p:nvSpPr>
        <p:spPr bwMode="auto">
          <a:xfrm>
            <a:off x="2805113" y="1619250"/>
            <a:ext cx="153987" cy="125413"/>
          </a:xfrm>
          <a:custGeom>
            <a:avLst/>
            <a:gdLst>
              <a:gd name="T0" fmla="*/ 97 w 97"/>
              <a:gd name="T1" fmla="*/ 38 h 79"/>
              <a:gd name="T2" fmla="*/ 88 w 97"/>
              <a:gd name="T3" fmla="*/ 46 h 79"/>
              <a:gd name="T4" fmla="*/ 43 w 97"/>
              <a:gd name="T5" fmla="*/ 14 h 79"/>
              <a:gd name="T6" fmla="*/ 43 w 97"/>
              <a:gd name="T7" fmla="*/ 15 h 79"/>
              <a:gd name="T8" fmla="*/ 80 w 97"/>
              <a:gd name="T9" fmla="*/ 54 h 79"/>
              <a:gd name="T10" fmla="*/ 71 w 97"/>
              <a:gd name="T11" fmla="*/ 63 h 79"/>
              <a:gd name="T12" fmla="*/ 17 w 97"/>
              <a:gd name="T13" fmla="*/ 39 h 79"/>
              <a:gd name="T14" fmla="*/ 17 w 97"/>
              <a:gd name="T15" fmla="*/ 39 h 79"/>
              <a:gd name="T16" fmla="*/ 63 w 97"/>
              <a:gd name="T17" fmla="*/ 71 h 79"/>
              <a:gd name="T18" fmla="*/ 54 w 97"/>
              <a:gd name="T19" fmla="*/ 79 h 79"/>
              <a:gd name="T20" fmla="*/ 0 w 97"/>
              <a:gd name="T21" fmla="*/ 41 h 79"/>
              <a:gd name="T22" fmla="*/ 13 w 97"/>
              <a:gd name="T23" fmla="*/ 28 h 79"/>
              <a:gd name="T24" fmla="*/ 64 w 97"/>
              <a:gd name="T25" fmla="*/ 50 h 79"/>
              <a:gd name="T26" fmla="*/ 64 w 97"/>
              <a:gd name="T27" fmla="*/ 50 h 79"/>
              <a:gd name="T28" fmla="*/ 29 w 97"/>
              <a:gd name="T29" fmla="*/ 13 h 79"/>
              <a:gd name="T30" fmla="*/ 42 w 97"/>
              <a:gd name="T31" fmla="*/ 0 h 79"/>
              <a:gd name="T32" fmla="*/ 97 w 97"/>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79">
                <a:moveTo>
                  <a:pt x="97" y="38"/>
                </a:moveTo>
                <a:lnTo>
                  <a:pt x="88" y="46"/>
                </a:lnTo>
                <a:lnTo>
                  <a:pt x="43" y="14"/>
                </a:lnTo>
                <a:lnTo>
                  <a:pt x="43" y="15"/>
                </a:lnTo>
                <a:lnTo>
                  <a:pt x="80" y="54"/>
                </a:lnTo>
                <a:lnTo>
                  <a:pt x="71" y="63"/>
                </a:lnTo>
                <a:lnTo>
                  <a:pt x="17" y="39"/>
                </a:lnTo>
                <a:lnTo>
                  <a:pt x="17" y="39"/>
                </a:lnTo>
                <a:lnTo>
                  <a:pt x="63" y="71"/>
                </a:lnTo>
                <a:lnTo>
                  <a:pt x="54" y="79"/>
                </a:lnTo>
                <a:lnTo>
                  <a:pt x="0" y="41"/>
                </a:lnTo>
                <a:lnTo>
                  <a:pt x="13" y="28"/>
                </a:lnTo>
                <a:lnTo>
                  <a:pt x="64" y="50"/>
                </a:lnTo>
                <a:lnTo>
                  <a:pt x="64" y="50"/>
                </a:lnTo>
                <a:lnTo>
                  <a:pt x="29" y="13"/>
                </a:lnTo>
                <a:lnTo>
                  <a:pt x="42" y="0"/>
                </a:lnTo>
                <a:lnTo>
                  <a:pt x="9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40" name="Freeform 336"/>
          <p:cNvSpPr>
            <a:spLocks noEditPoints="1"/>
          </p:cNvSpPr>
          <p:nvPr/>
        </p:nvSpPr>
        <p:spPr bwMode="auto">
          <a:xfrm>
            <a:off x="2886075" y="1565275"/>
            <a:ext cx="101600" cy="101600"/>
          </a:xfrm>
          <a:custGeom>
            <a:avLst/>
            <a:gdLst>
              <a:gd name="T0" fmla="*/ 55 w 64"/>
              <a:gd name="T1" fmla="*/ 64 h 64"/>
              <a:gd name="T2" fmla="*/ 20 w 64"/>
              <a:gd name="T3" fmla="*/ 7 h 64"/>
              <a:gd name="T4" fmla="*/ 23 w 64"/>
              <a:gd name="T5" fmla="*/ 4 h 64"/>
              <a:gd name="T6" fmla="*/ 27 w 64"/>
              <a:gd name="T7" fmla="*/ 2 h 64"/>
              <a:gd name="T8" fmla="*/ 31 w 64"/>
              <a:gd name="T9" fmla="*/ 1 h 64"/>
              <a:gd name="T10" fmla="*/ 35 w 64"/>
              <a:gd name="T11" fmla="*/ 0 h 64"/>
              <a:gd name="T12" fmla="*/ 39 w 64"/>
              <a:gd name="T13" fmla="*/ 1 h 64"/>
              <a:gd name="T14" fmla="*/ 43 w 64"/>
              <a:gd name="T15" fmla="*/ 2 h 64"/>
              <a:gd name="T16" fmla="*/ 47 w 64"/>
              <a:gd name="T17" fmla="*/ 3 h 64"/>
              <a:gd name="T18" fmla="*/ 51 w 64"/>
              <a:gd name="T19" fmla="*/ 6 h 64"/>
              <a:gd name="T20" fmla="*/ 53 w 64"/>
              <a:gd name="T21" fmla="*/ 8 h 64"/>
              <a:gd name="T22" fmla="*/ 55 w 64"/>
              <a:gd name="T23" fmla="*/ 10 h 64"/>
              <a:gd name="T24" fmla="*/ 58 w 64"/>
              <a:gd name="T25" fmla="*/ 13 h 64"/>
              <a:gd name="T26" fmla="*/ 59 w 64"/>
              <a:gd name="T27" fmla="*/ 16 h 64"/>
              <a:gd name="T28" fmla="*/ 60 w 64"/>
              <a:gd name="T29" fmla="*/ 19 h 64"/>
              <a:gd name="T30" fmla="*/ 60 w 64"/>
              <a:gd name="T31" fmla="*/ 23 h 64"/>
              <a:gd name="T32" fmla="*/ 58 w 64"/>
              <a:gd name="T33" fmla="*/ 27 h 64"/>
              <a:gd name="T34" fmla="*/ 55 w 64"/>
              <a:gd name="T35" fmla="*/ 31 h 64"/>
              <a:gd name="T36" fmla="*/ 64 w 64"/>
              <a:gd name="T37" fmla="*/ 55 h 64"/>
              <a:gd name="T38" fmla="*/ 44 w 64"/>
              <a:gd name="T39" fmla="*/ 26 h 64"/>
              <a:gd name="T40" fmla="*/ 46 w 64"/>
              <a:gd name="T41" fmla="*/ 23 h 64"/>
              <a:gd name="T42" fmla="*/ 46 w 64"/>
              <a:gd name="T43" fmla="*/ 21 h 64"/>
              <a:gd name="T44" fmla="*/ 46 w 64"/>
              <a:gd name="T45" fmla="*/ 20 h 64"/>
              <a:gd name="T46" fmla="*/ 45 w 64"/>
              <a:gd name="T47" fmla="*/ 18 h 64"/>
              <a:gd name="T48" fmla="*/ 44 w 64"/>
              <a:gd name="T49" fmla="*/ 17 h 64"/>
              <a:gd name="T50" fmla="*/ 43 w 64"/>
              <a:gd name="T51" fmla="*/ 15 h 64"/>
              <a:gd name="T52" fmla="*/ 42 w 64"/>
              <a:gd name="T53" fmla="*/ 15 h 64"/>
              <a:gd name="T54" fmla="*/ 40 w 64"/>
              <a:gd name="T55" fmla="*/ 14 h 64"/>
              <a:gd name="T56" fmla="*/ 38 w 64"/>
              <a:gd name="T57" fmla="*/ 13 h 64"/>
              <a:gd name="T58" fmla="*/ 37 w 64"/>
              <a:gd name="T59" fmla="*/ 12 h 64"/>
              <a:gd name="T60" fmla="*/ 35 w 64"/>
              <a:gd name="T61" fmla="*/ 12 h 64"/>
              <a:gd name="T62" fmla="*/ 33 w 64"/>
              <a:gd name="T63" fmla="*/ 12 h 64"/>
              <a:gd name="T64" fmla="*/ 31 w 64"/>
              <a:gd name="T65" fmla="*/ 13 h 64"/>
              <a:gd name="T66" fmla="*/ 29 w 64"/>
              <a:gd name="T67" fmla="*/ 14 h 64"/>
              <a:gd name="T68" fmla="*/ 27 w 64"/>
              <a:gd name="T69" fmla="*/ 16 h 64"/>
              <a:gd name="T70" fmla="*/ 19 w 64"/>
              <a:gd name="T71" fmla="*/ 24 h 64"/>
              <a:gd name="T72" fmla="*/ 43 w 64"/>
              <a:gd name="T73"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64" y="55"/>
                </a:moveTo>
                <a:lnTo>
                  <a:pt x="55" y="64"/>
                </a:lnTo>
                <a:lnTo>
                  <a:pt x="0" y="26"/>
                </a:lnTo>
                <a:lnTo>
                  <a:pt x="20" y="7"/>
                </a:lnTo>
                <a:lnTo>
                  <a:pt x="22" y="5"/>
                </a:lnTo>
                <a:lnTo>
                  <a:pt x="23" y="4"/>
                </a:lnTo>
                <a:lnTo>
                  <a:pt x="25" y="3"/>
                </a:lnTo>
                <a:lnTo>
                  <a:pt x="27" y="2"/>
                </a:lnTo>
                <a:lnTo>
                  <a:pt x="29" y="1"/>
                </a:lnTo>
                <a:lnTo>
                  <a:pt x="31" y="1"/>
                </a:lnTo>
                <a:lnTo>
                  <a:pt x="33" y="1"/>
                </a:lnTo>
                <a:lnTo>
                  <a:pt x="35" y="0"/>
                </a:lnTo>
                <a:lnTo>
                  <a:pt x="37" y="0"/>
                </a:lnTo>
                <a:lnTo>
                  <a:pt x="39" y="1"/>
                </a:lnTo>
                <a:lnTo>
                  <a:pt x="41" y="1"/>
                </a:lnTo>
                <a:lnTo>
                  <a:pt x="43" y="2"/>
                </a:lnTo>
                <a:lnTo>
                  <a:pt x="45" y="3"/>
                </a:lnTo>
                <a:lnTo>
                  <a:pt x="47" y="3"/>
                </a:lnTo>
                <a:lnTo>
                  <a:pt x="49" y="5"/>
                </a:lnTo>
                <a:lnTo>
                  <a:pt x="51" y="6"/>
                </a:lnTo>
                <a:lnTo>
                  <a:pt x="52" y="7"/>
                </a:lnTo>
                <a:lnTo>
                  <a:pt x="53" y="8"/>
                </a:lnTo>
                <a:lnTo>
                  <a:pt x="54" y="9"/>
                </a:lnTo>
                <a:lnTo>
                  <a:pt x="55" y="10"/>
                </a:lnTo>
                <a:lnTo>
                  <a:pt x="57" y="11"/>
                </a:lnTo>
                <a:lnTo>
                  <a:pt x="58" y="13"/>
                </a:lnTo>
                <a:lnTo>
                  <a:pt x="58" y="14"/>
                </a:lnTo>
                <a:lnTo>
                  <a:pt x="59" y="16"/>
                </a:lnTo>
                <a:lnTo>
                  <a:pt x="60" y="17"/>
                </a:lnTo>
                <a:lnTo>
                  <a:pt x="60" y="19"/>
                </a:lnTo>
                <a:lnTo>
                  <a:pt x="60" y="21"/>
                </a:lnTo>
                <a:lnTo>
                  <a:pt x="60" y="23"/>
                </a:lnTo>
                <a:lnTo>
                  <a:pt x="59" y="25"/>
                </a:lnTo>
                <a:lnTo>
                  <a:pt x="58" y="27"/>
                </a:lnTo>
                <a:lnTo>
                  <a:pt x="57" y="29"/>
                </a:lnTo>
                <a:lnTo>
                  <a:pt x="55" y="31"/>
                </a:lnTo>
                <a:lnTo>
                  <a:pt x="44" y="41"/>
                </a:lnTo>
                <a:lnTo>
                  <a:pt x="64" y="55"/>
                </a:lnTo>
                <a:close/>
                <a:moveTo>
                  <a:pt x="43" y="27"/>
                </a:moveTo>
                <a:lnTo>
                  <a:pt x="44" y="26"/>
                </a:lnTo>
                <a:lnTo>
                  <a:pt x="45" y="24"/>
                </a:lnTo>
                <a:lnTo>
                  <a:pt x="46" y="23"/>
                </a:lnTo>
                <a:lnTo>
                  <a:pt x="46" y="22"/>
                </a:lnTo>
                <a:lnTo>
                  <a:pt x="46" y="21"/>
                </a:lnTo>
                <a:lnTo>
                  <a:pt x="46" y="20"/>
                </a:lnTo>
                <a:lnTo>
                  <a:pt x="46" y="20"/>
                </a:lnTo>
                <a:lnTo>
                  <a:pt x="46" y="19"/>
                </a:lnTo>
                <a:lnTo>
                  <a:pt x="45" y="18"/>
                </a:lnTo>
                <a:lnTo>
                  <a:pt x="45" y="17"/>
                </a:lnTo>
                <a:lnTo>
                  <a:pt x="44" y="17"/>
                </a:lnTo>
                <a:lnTo>
                  <a:pt x="44" y="16"/>
                </a:lnTo>
                <a:lnTo>
                  <a:pt x="43" y="15"/>
                </a:lnTo>
                <a:lnTo>
                  <a:pt x="43" y="15"/>
                </a:lnTo>
                <a:lnTo>
                  <a:pt x="42" y="15"/>
                </a:lnTo>
                <a:lnTo>
                  <a:pt x="42" y="14"/>
                </a:lnTo>
                <a:lnTo>
                  <a:pt x="40" y="14"/>
                </a:lnTo>
                <a:lnTo>
                  <a:pt x="39" y="13"/>
                </a:lnTo>
                <a:lnTo>
                  <a:pt x="38" y="13"/>
                </a:lnTo>
                <a:lnTo>
                  <a:pt x="38" y="12"/>
                </a:lnTo>
                <a:lnTo>
                  <a:pt x="37" y="12"/>
                </a:lnTo>
                <a:lnTo>
                  <a:pt x="36" y="12"/>
                </a:lnTo>
                <a:lnTo>
                  <a:pt x="35" y="12"/>
                </a:lnTo>
                <a:lnTo>
                  <a:pt x="34" y="12"/>
                </a:lnTo>
                <a:lnTo>
                  <a:pt x="33" y="12"/>
                </a:lnTo>
                <a:lnTo>
                  <a:pt x="32" y="13"/>
                </a:lnTo>
                <a:lnTo>
                  <a:pt x="31" y="13"/>
                </a:lnTo>
                <a:lnTo>
                  <a:pt x="30" y="14"/>
                </a:lnTo>
                <a:lnTo>
                  <a:pt x="29" y="14"/>
                </a:lnTo>
                <a:lnTo>
                  <a:pt x="28" y="15"/>
                </a:lnTo>
                <a:lnTo>
                  <a:pt x="27" y="16"/>
                </a:lnTo>
                <a:lnTo>
                  <a:pt x="26" y="17"/>
                </a:lnTo>
                <a:lnTo>
                  <a:pt x="19" y="24"/>
                </a:lnTo>
                <a:lnTo>
                  <a:pt x="35" y="35"/>
                </a:lnTo>
                <a:lnTo>
                  <a:pt x="4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41" name="Freeform 337"/>
          <p:cNvSpPr>
            <a:spLocks/>
          </p:cNvSpPr>
          <p:nvPr/>
        </p:nvSpPr>
        <p:spPr bwMode="auto">
          <a:xfrm>
            <a:off x="2951163" y="1530350"/>
            <a:ext cx="134937" cy="74613"/>
          </a:xfrm>
          <a:custGeom>
            <a:avLst/>
            <a:gdLst>
              <a:gd name="T0" fmla="*/ 54 w 85"/>
              <a:gd name="T1" fmla="*/ 32 h 47"/>
              <a:gd name="T2" fmla="*/ 76 w 85"/>
              <a:gd name="T3" fmla="*/ 11 h 47"/>
              <a:gd name="T4" fmla="*/ 85 w 85"/>
              <a:gd name="T5" fmla="*/ 18 h 47"/>
              <a:gd name="T6" fmla="*/ 54 w 85"/>
              <a:gd name="T7" fmla="*/ 47 h 47"/>
              <a:gd name="T8" fmla="*/ 0 w 85"/>
              <a:gd name="T9" fmla="*/ 9 h 47"/>
              <a:gd name="T10" fmla="*/ 9 w 85"/>
              <a:gd name="T11" fmla="*/ 0 h 47"/>
              <a:gd name="T12" fmla="*/ 54 w 85"/>
              <a:gd name="T13" fmla="*/ 32 h 47"/>
            </a:gdLst>
            <a:ahLst/>
            <a:cxnLst>
              <a:cxn ang="0">
                <a:pos x="T0" y="T1"/>
              </a:cxn>
              <a:cxn ang="0">
                <a:pos x="T2" y="T3"/>
              </a:cxn>
              <a:cxn ang="0">
                <a:pos x="T4" y="T5"/>
              </a:cxn>
              <a:cxn ang="0">
                <a:pos x="T6" y="T7"/>
              </a:cxn>
              <a:cxn ang="0">
                <a:pos x="T8" y="T9"/>
              </a:cxn>
              <a:cxn ang="0">
                <a:pos x="T10" y="T11"/>
              </a:cxn>
              <a:cxn ang="0">
                <a:pos x="T12" y="T13"/>
              </a:cxn>
            </a:cxnLst>
            <a:rect l="0" t="0" r="r" b="b"/>
            <a:pathLst>
              <a:path w="85" h="47">
                <a:moveTo>
                  <a:pt x="54" y="32"/>
                </a:moveTo>
                <a:lnTo>
                  <a:pt x="76" y="11"/>
                </a:lnTo>
                <a:lnTo>
                  <a:pt x="85" y="18"/>
                </a:lnTo>
                <a:lnTo>
                  <a:pt x="54" y="47"/>
                </a:lnTo>
                <a:lnTo>
                  <a:pt x="0" y="9"/>
                </a:lnTo>
                <a:lnTo>
                  <a:pt x="9" y="0"/>
                </a:lnTo>
                <a:lnTo>
                  <a:pt x="5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42" name="Freeform 338"/>
          <p:cNvSpPr>
            <a:spLocks/>
          </p:cNvSpPr>
          <p:nvPr/>
        </p:nvSpPr>
        <p:spPr bwMode="auto">
          <a:xfrm>
            <a:off x="3009900" y="1476375"/>
            <a:ext cx="100013" cy="73025"/>
          </a:xfrm>
          <a:custGeom>
            <a:avLst/>
            <a:gdLst>
              <a:gd name="T0" fmla="*/ 63 w 63"/>
              <a:gd name="T1" fmla="*/ 38 h 46"/>
              <a:gd name="T2" fmla="*/ 54 w 63"/>
              <a:gd name="T3" fmla="*/ 46 h 46"/>
              <a:gd name="T4" fmla="*/ 0 w 63"/>
              <a:gd name="T5" fmla="*/ 8 h 46"/>
              <a:gd name="T6" fmla="*/ 9 w 63"/>
              <a:gd name="T7" fmla="*/ 0 h 46"/>
              <a:gd name="T8" fmla="*/ 63 w 63"/>
              <a:gd name="T9" fmla="*/ 38 h 46"/>
            </a:gdLst>
            <a:ahLst/>
            <a:cxnLst>
              <a:cxn ang="0">
                <a:pos x="T0" y="T1"/>
              </a:cxn>
              <a:cxn ang="0">
                <a:pos x="T2" y="T3"/>
              </a:cxn>
              <a:cxn ang="0">
                <a:pos x="T4" y="T5"/>
              </a:cxn>
              <a:cxn ang="0">
                <a:pos x="T6" y="T7"/>
              </a:cxn>
              <a:cxn ang="0">
                <a:pos x="T8" y="T9"/>
              </a:cxn>
            </a:cxnLst>
            <a:rect l="0" t="0" r="r" b="b"/>
            <a:pathLst>
              <a:path w="63" h="46">
                <a:moveTo>
                  <a:pt x="63" y="38"/>
                </a:moveTo>
                <a:lnTo>
                  <a:pt x="54" y="46"/>
                </a:lnTo>
                <a:lnTo>
                  <a:pt x="0" y="8"/>
                </a:lnTo>
                <a:lnTo>
                  <a:pt x="9" y="0"/>
                </a:lnTo>
                <a:lnTo>
                  <a:pt x="6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43" name="Freeform 339"/>
          <p:cNvSpPr>
            <a:spLocks noEditPoints="1"/>
          </p:cNvSpPr>
          <p:nvPr/>
        </p:nvSpPr>
        <p:spPr bwMode="auto">
          <a:xfrm>
            <a:off x="3055938" y="1428750"/>
            <a:ext cx="128587" cy="100013"/>
          </a:xfrm>
          <a:custGeom>
            <a:avLst/>
            <a:gdLst>
              <a:gd name="T0" fmla="*/ 49 w 81"/>
              <a:gd name="T1" fmla="*/ 54 h 63"/>
              <a:gd name="T2" fmla="*/ 39 w 81"/>
              <a:gd name="T3" fmla="*/ 63 h 63"/>
              <a:gd name="T4" fmla="*/ 0 w 81"/>
              <a:gd name="T5" fmla="*/ 10 h 63"/>
              <a:gd name="T6" fmla="*/ 11 w 81"/>
              <a:gd name="T7" fmla="*/ 0 h 63"/>
              <a:gd name="T8" fmla="*/ 81 w 81"/>
              <a:gd name="T9" fmla="*/ 23 h 63"/>
              <a:gd name="T10" fmla="*/ 71 w 81"/>
              <a:gd name="T11" fmla="*/ 33 h 63"/>
              <a:gd name="T12" fmla="*/ 57 w 81"/>
              <a:gd name="T13" fmla="*/ 27 h 63"/>
              <a:gd name="T14" fmla="*/ 41 w 81"/>
              <a:gd name="T15" fmla="*/ 43 h 63"/>
              <a:gd name="T16" fmla="*/ 49 w 81"/>
              <a:gd name="T17" fmla="*/ 54 h 63"/>
              <a:gd name="T18" fmla="*/ 34 w 81"/>
              <a:gd name="T19" fmla="*/ 34 h 63"/>
              <a:gd name="T20" fmla="*/ 45 w 81"/>
              <a:gd name="T21" fmla="*/ 23 h 63"/>
              <a:gd name="T22" fmla="*/ 18 w 81"/>
              <a:gd name="T23" fmla="*/ 13 h 63"/>
              <a:gd name="T24" fmla="*/ 18 w 81"/>
              <a:gd name="T25" fmla="*/ 14 h 63"/>
              <a:gd name="T26" fmla="*/ 34 w 81"/>
              <a:gd name="T27"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63">
                <a:moveTo>
                  <a:pt x="49" y="54"/>
                </a:moveTo>
                <a:lnTo>
                  <a:pt x="39" y="63"/>
                </a:lnTo>
                <a:lnTo>
                  <a:pt x="0" y="10"/>
                </a:lnTo>
                <a:lnTo>
                  <a:pt x="11" y="0"/>
                </a:lnTo>
                <a:lnTo>
                  <a:pt x="81" y="23"/>
                </a:lnTo>
                <a:lnTo>
                  <a:pt x="71" y="33"/>
                </a:lnTo>
                <a:lnTo>
                  <a:pt x="57" y="27"/>
                </a:lnTo>
                <a:lnTo>
                  <a:pt x="41" y="43"/>
                </a:lnTo>
                <a:lnTo>
                  <a:pt x="49" y="54"/>
                </a:lnTo>
                <a:close/>
                <a:moveTo>
                  <a:pt x="34" y="34"/>
                </a:moveTo>
                <a:lnTo>
                  <a:pt x="45" y="23"/>
                </a:lnTo>
                <a:lnTo>
                  <a:pt x="18" y="13"/>
                </a:lnTo>
                <a:lnTo>
                  <a:pt x="18" y="14"/>
                </a:lnTo>
                <a:lnTo>
                  <a:pt x="3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44" name="Freeform 340"/>
          <p:cNvSpPr>
            <a:spLocks/>
          </p:cNvSpPr>
          <p:nvPr/>
        </p:nvSpPr>
        <p:spPr bwMode="auto">
          <a:xfrm>
            <a:off x="3106738" y="1343025"/>
            <a:ext cx="142875" cy="114300"/>
          </a:xfrm>
          <a:custGeom>
            <a:avLst/>
            <a:gdLst>
              <a:gd name="T0" fmla="*/ 27 w 90"/>
              <a:gd name="T1" fmla="*/ 8 h 72"/>
              <a:gd name="T2" fmla="*/ 36 w 90"/>
              <a:gd name="T3" fmla="*/ 0 h 72"/>
              <a:gd name="T4" fmla="*/ 90 w 90"/>
              <a:gd name="T5" fmla="*/ 38 h 72"/>
              <a:gd name="T6" fmla="*/ 81 w 90"/>
              <a:gd name="T7" fmla="*/ 47 h 72"/>
              <a:gd name="T8" fmla="*/ 24 w 90"/>
              <a:gd name="T9" fmla="*/ 37 h 72"/>
              <a:gd name="T10" fmla="*/ 24 w 90"/>
              <a:gd name="T11" fmla="*/ 37 h 72"/>
              <a:gd name="T12" fmla="*/ 63 w 90"/>
              <a:gd name="T13" fmla="*/ 64 h 72"/>
              <a:gd name="T14" fmla="*/ 54 w 90"/>
              <a:gd name="T15" fmla="*/ 72 h 72"/>
              <a:gd name="T16" fmla="*/ 0 w 90"/>
              <a:gd name="T17" fmla="*/ 34 h 72"/>
              <a:gd name="T18" fmla="*/ 10 w 90"/>
              <a:gd name="T19" fmla="*/ 25 h 72"/>
              <a:gd name="T20" fmla="*/ 65 w 90"/>
              <a:gd name="T21" fmla="*/ 35 h 72"/>
              <a:gd name="T22" fmla="*/ 65 w 90"/>
              <a:gd name="T23" fmla="*/ 35 h 72"/>
              <a:gd name="T24" fmla="*/ 27 w 90"/>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27" y="8"/>
                </a:moveTo>
                <a:lnTo>
                  <a:pt x="36" y="0"/>
                </a:lnTo>
                <a:lnTo>
                  <a:pt x="90" y="38"/>
                </a:lnTo>
                <a:lnTo>
                  <a:pt x="81" y="47"/>
                </a:lnTo>
                <a:lnTo>
                  <a:pt x="24" y="37"/>
                </a:lnTo>
                <a:lnTo>
                  <a:pt x="24" y="37"/>
                </a:lnTo>
                <a:lnTo>
                  <a:pt x="63" y="64"/>
                </a:lnTo>
                <a:lnTo>
                  <a:pt x="54" y="72"/>
                </a:lnTo>
                <a:lnTo>
                  <a:pt x="0" y="34"/>
                </a:lnTo>
                <a:lnTo>
                  <a:pt x="10" y="25"/>
                </a:lnTo>
                <a:lnTo>
                  <a:pt x="65" y="35"/>
                </a:lnTo>
                <a:lnTo>
                  <a:pt x="65" y="35"/>
                </a:lnTo>
                <a:lnTo>
                  <a:pt x="2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45" name="Freeform 341"/>
          <p:cNvSpPr>
            <a:spLocks/>
          </p:cNvSpPr>
          <p:nvPr/>
        </p:nvSpPr>
        <p:spPr bwMode="auto">
          <a:xfrm>
            <a:off x="3192463" y="1285875"/>
            <a:ext cx="114300" cy="92075"/>
          </a:xfrm>
          <a:custGeom>
            <a:avLst/>
            <a:gdLst>
              <a:gd name="T0" fmla="*/ 35 w 72"/>
              <a:gd name="T1" fmla="*/ 13 h 58"/>
              <a:gd name="T2" fmla="*/ 31 w 72"/>
              <a:gd name="T3" fmla="*/ 12 h 58"/>
              <a:gd name="T4" fmla="*/ 28 w 72"/>
              <a:gd name="T5" fmla="*/ 11 h 58"/>
              <a:gd name="T6" fmla="*/ 24 w 72"/>
              <a:gd name="T7" fmla="*/ 12 h 58"/>
              <a:gd name="T8" fmla="*/ 20 w 72"/>
              <a:gd name="T9" fmla="*/ 14 h 58"/>
              <a:gd name="T10" fmla="*/ 16 w 72"/>
              <a:gd name="T11" fmla="*/ 17 h 58"/>
              <a:gd name="T12" fmla="*/ 14 w 72"/>
              <a:gd name="T13" fmla="*/ 20 h 58"/>
              <a:gd name="T14" fmla="*/ 14 w 72"/>
              <a:gd name="T15" fmla="*/ 24 h 58"/>
              <a:gd name="T16" fmla="*/ 15 w 72"/>
              <a:gd name="T17" fmla="*/ 29 h 58"/>
              <a:gd name="T18" fmla="*/ 18 w 72"/>
              <a:gd name="T19" fmla="*/ 34 h 58"/>
              <a:gd name="T20" fmla="*/ 25 w 72"/>
              <a:gd name="T21" fmla="*/ 40 h 58"/>
              <a:gd name="T22" fmla="*/ 31 w 72"/>
              <a:gd name="T23" fmla="*/ 43 h 58"/>
              <a:gd name="T24" fmla="*/ 37 w 72"/>
              <a:gd name="T25" fmla="*/ 45 h 58"/>
              <a:gd name="T26" fmla="*/ 43 w 72"/>
              <a:gd name="T27" fmla="*/ 46 h 58"/>
              <a:gd name="T28" fmla="*/ 48 w 72"/>
              <a:gd name="T29" fmla="*/ 46 h 58"/>
              <a:gd name="T30" fmla="*/ 53 w 72"/>
              <a:gd name="T31" fmla="*/ 44 h 58"/>
              <a:gd name="T32" fmla="*/ 56 w 72"/>
              <a:gd name="T33" fmla="*/ 40 h 58"/>
              <a:gd name="T34" fmla="*/ 58 w 72"/>
              <a:gd name="T35" fmla="*/ 38 h 58"/>
              <a:gd name="T36" fmla="*/ 58 w 72"/>
              <a:gd name="T37" fmla="*/ 34 h 58"/>
              <a:gd name="T38" fmla="*/ 58 w 72"/>
              <a:gd name="T39" fmla="*/ 31 h 58"/>
              <a:gd name="T40" fmla="*/ 56 w 72"/>
              <a:gd name="T41" fmla="*/ 28 h 58"/>
              <a:gd name="T42" fmla="*/ 63 w 72"/>
              <a:gd name="T43" fmla="*/ 17 h 58"/>
              <a:gd name="T44" fmla="*/ 68 w 72"/>
              <a:gd name="T45" fmla="*/ 23 h 58"/>
              <a:gd name="T46" fmla="*/ 71 w 72"/>
              <a:gd name="T47" fmla="*/ 29 h 58"/>
              <a:gd name="T48" fmla="*/ 72 w 72"/>
              <a:gd name="T49" fmla="*/ 35 h 58"/>
              <a:gd name="T50" fmla="*/ 70 w 72"/>
              <a:gd name="T51" fmla="*/ 41 h 58"/>
              <a:gd name="T52" fmla="*/ 66 w 72"/>
              <a:gd name="T53" fmla="*/ 47 h 58"/>
              <a:gd name="T54" fmla="*/ 60 w 72"/>
              <a:gd name="T55" fmla="*/ 53 h 58"/>
              <a:gd name="T56" fmla="*/ 52 w 72"/>
              <a:gd name="T57" fmla="*/ 57 h 58"/>
              <a:gd name="T58" fmla="*/ 43 w 72"/>
              <a:gd name="T59" fmla="*/ 58 h 58"/>
              <a:gd name="T60" fmla="*/ 33 w 72"/>
              <a:gd name="T61" fmla="*/ 57 h 58"/>
              <a:gd name="T62" fmla="*/ 23 w 72"/>
              <a:gd name="T63" fmla="*/ 53 h 58"/>
              <a:gd name="T64" fmla="*/ 12 w 72"/>
              <a:gd name="T65" fmla="*/ 46 h 58"/>
              <a:gd name="T66" fmla="*/ 5 w 72"/>
              <a:gd name="T67" fmla="*/ 38 h 58"/>
              <a:gd name="T68" fmla="*/ 1 w 72"/>
              <a:gd name="T69" fmla="*/ 30 h 58"/>
              <a:gd name="T70" fmla="*/ 0 w 72"/>
              <a:gd name="T71" fmla="*/ 23 h 58"/>
              <a:gd name="T72" fmla="*/ 2 w 72"/>
              <a:gd name="T73" fmla="*/ 16 h 58"/>
              <a:gd name="T74" fmla="*/ 7 w 72"/>
              <a:gd name="T75" fmla="*/ 9 h 58"/>
              <a:gd name="T76" fmla="*/ 15 w 72"/>
              <a:gd name="T77" fmla="*/ 4 h 58"/>
              <a:gd name="T78" fmla="*/ 23 w 72"/>
              <a:gd name="T79" fmla="*/ 1 h 58"/>
              <a:gd name="T80" fmla="*/ 30 w 72"/>
              <a:gd name="T81" fmla="*/ 0 h 58"/>
              <a:gd name="T82" fmla="*/ 38 w 72"/>
              <a:gd name="T83" fmla="*/ 1 h 58"/>
              <a:gd name="T84" fmla="*/ 44 w 72"/>
              <a:gd name="T8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58">
                <a:moveTo>
                  <a:pt x="36" y="13"/>
                </a:moveTo>
                <a:lnTo>
                  <a:pt x="35" y="13"/>
                </a:lnTo>
                <a:lnTo>
                  <a:pt x="35" y="13"/>
                </a:lnTo>
                <a:lnTo>
                  <a:pt x="34" y="12"/>
                </a:lnTo>
                <a:lnTo>
                  <a:pt x="33" y="12"/>
                </a:lnTo>
                <a:lnTo>
                  <a:pt x="31" y="12"/>
                </a:lnTo>
                <a:lnTo>
                  <a:pt x="30" y="11"/>
                </a:lnTo>
                <a:lnTo>
                  <a:pt x="29" y="11"/>
                </a:lnTo>
                <a:lnTo>
                  <a:pt x="28" y="11"/>
                </a:lnTo>
                <a:lnTo>
                  <a:pt x="27" y="11"/>
                </a:lnTo>
                <a:lnTo>
                  <a:pt x="25" y="12"/>
                </a:lnTo>
                <a:lnTo>
                  <a:pt x="24" y="12"/>
                </a:lnTo>
                <a:lnTo>
                  <a:pt x="23" y="12"/>
                </a:lnTo>
                <a:lnTo>
                  <a:pt x="21" y="13"/>
                </a:lnTo>
                <a:lnTo>
                  <a:pt x="20" y="14"/>
                </a:lnTo>
                <a:lnTo>
                  <a:pt x="19" y="15"/>
                </a:lnTo>
                <a:lnTo>
                  <a:pt x="17" y="16"/>
                </a:lnTo>
                <a:lnTo>
                  <a:pt x="16" y="17"/>
                </a:lnTo>
                <a:lnTo>
                  <a:pt x="16" y="18"/>
                </a:lnTo>
                <a:lnTo>
                  <a:pt x="15" y="19"/>
                </a:lnTo>
                <a:lnTo>
                  <a:pt x="14" y="20"/>
                </a:lnTo>
                <a:lnTo>
                  <a:pt x="14" y="21"/>
                </a:lnTo>
                <a:lnTo>
                  <a:pt x="14" y="23"/>
                </a:lnTo>
                <a:lnTo>
                  <a:pt x="14" y="24"/>
                </a:lnTo>
                <a:lnTo>
                  <a:pt x="14" y="25"/>
                </a:lnTo>
                <a:lnTo>
                  <a:pt x="14" y="27"/>
                </a:lnTo>
                <a:lnTo>
                  <a:pt x="15" y="29"/>
                </a:lnTo>
                <a:lnTo>
                  <a:pt x="16" y="30"/>
                </a:lnTo>
                <a:lnTo>
                  <a:pt x="17" y="32"/>
                </a:lnTo>
                <a:lnTo>
                  <a:pt x="18" y="34"/>
                </a:lnTo>
                <a:lnTo>
                  <a:pt x="20" y="36"/>
                </a:lnTo>
                <a:lnTo>
                  <a:pt x="23" y="38"/>
                </a:lnTo>
                <a:lnTo>
                  <a:pt x="25" y="40"/>
                </a:lnTo>
                <a:lnTo>
                  <a:pt x="27" y="41"/>
                </a:lnTo>
                <a:lnTo>
                  <a:pt x="29" y="42"/>
                </a:lnTo>
                <a:lnTo>
                  <a:pt x="31" y="43"/>
                </a:lnTo>
                <a:lnTo>
                  <a:pt x="33" y="44"/>
                </a:lnTo>
                <a:lnTo>
                  <a:pt x="35" y="45"/>
                </a:lnTo>
                <a:lnTo>
                  <a:pt x="37" y="45"/>
                </a:lnTo>
                <a:lnTo>
                  <a:pt x="39" y="46"/>
                </a:lnTo>
                <a:lnTo>
                  <a:pt x="41" y="46"/>
                </a:lnTo>
                <a:lnTo>
                  <a:pt x="43" y="46"/>
                </a:lnTo>
                <a:lnTo>
                  <a:pt x="45" y="46"/>
                </a:lnTo>
                <a:lnTo>
                  <a:pt x="46" y="46"/>
                </a:lnTo>
                <a:lnTo>
                  <a:pt x="48" y="46"/>
                </a:lnTo>
                <a:lnTo>
                  <a:pt x="50" y="45"/>
                </a:lnTo>
                <a:lnTo>
                  <a:pt x="52" y="44"/>
                </a:lnTo>
                <a:lnTo>
                  <a:pt x="53" y="44"/>
                </a:lnTo>
                <a:lnTo>
                  <a:pt x="55" y="42"/>
                </a:lnTo>
                <a:lnTo>
                  <a:pt x="56" y="41"/>
                </a:lnTo>
                <a:lnTo>
                  <a:pt x="56" y="40"/>
                </a:lnTo>
                <a:lnTo>
                  <a:pt x="57" y="39"/>
                </a:lnTo>
                <a:lnTo>
                  <a:pt x="58" y="38"/>
                </a:lnTo>
                <a:lnTo>
                  <a:pt x="58" y="38"/>
                </a:lnTo>
                <a:lnTo>
                  <a:pt x="58" y="36"/>
                </a:lnTo>
                <a:lnTo>
                  <a:pt x="58" y="35"/>
                </a:lnTo>
                <a:lnTo>
                  <a:pt x="58" y="34"/>
                </a:lnTo>
                <a:lnTo>
                  <a:pt x="58" y="33"/>
                </a:lnTo>
                <a:lnTo>
                  <a:pt x="58" y="32"/>
                </a:lnTo>
                <a:lnTo>
                  <a:pt x="58" y="31"/>
                </a:lnTo>
                <a:lnTo>
                  <a:pt x="57" y="30"/>
                </a:lnTo>
                <a:lnTo>
                  <a:pt x="57" y="29"/>
                </a:lnTo>
                <a:lnTo>
                  <a:pt x="56" y="28"/>
                </a:lnTo>
                <a:lnTo>
                  <a:pt x="55" y="27"/>
                </a:lnTo>
                <a:lnTo>
                  <a:pt x="54" y="26"/>
                </a:lnTo>
                <a:lnTo>
                  <a:pt x="63" y="17"/>
                </a:lnTo>
                <a:lnTo>
                  <a:pt x="65" y="19"/>
                </a:lnTo>
                <a:lnTo>
                  <a:pt x="67" y="21"/>
                </a:lnTo>
                <a:lnTo>
                  <a:pt x="68" y="23"/>
                </a:lnTo>
                <a:lnTo>
                  <a:pt x="69" y="25"/>
                </a:lnTo>
                <a:lnTo>
                  <a:pt x="70" y="27"/>
                </a:lnTo>
                <a:lnTo>
                  <a:pt x="71" y="29"/>
                </a:lnTo>
                <a:lnTo>
                  <a:pt x="72" y="31"/>
                </a:lnTo>
                <a:lnTo>
                  <a:pt x="72" y="33"/>
                </a:lnTo>
                <a:lnTo>
                  <a:pt x="72" y="35"/>
                </a:lnTo>
                <a:lnTo>
                  <a:pt x="72" y="37"/>
                </a:lnTo>
                <a:lnTo>
                  <a:pt x="71" y="39"/>
                </a:lnTo>
                <a:lnTo>
                  <a:pt x="70" y="41"/>
                </a:lnTo>
                <a:lnTo>
                  <a:pt x="69" y="43"/>
                </a:lnTo>
                <a:lnTo>
                  <a:pt x="68" y="45"/>
                </a:lnTo>
                <a:lnTo>
                  <a:pt x="66" y="47"/>
                </a:lnTo>
                <a:lnTo>
                  <a:pt x="64" y="49"/>
                </a:lnTo>
                <a:lnTo>
                  <a:pt x="62" y="51"/>
                </a:lnTo>
                <a:lnTo>
                  <a:pt x="60" y="53"/>
                </a:lnTo>
                <a:lnTo>
                  <a:pt x="57" y="54"/>
                </a:lnTo>
                <a:lnTo>
                  <a:pt x="54" y="56"/>
                </a:lnTo>
                <a:lnTo>
                  <a:pt x="52" y="57"/>
                </a:lnTo>
                <a:lnTo>
                  <a:pt x="49" y="57"/>
                </a:lnTo>
                <a:lnTo>
                  <a:pt x="46" y="58"/>
                </a:lnTo>
                <a:lnTo>
                  <a:pt x="43" y="58"/>
                </a:lnTo>
                <a:lnTo>
                  <a:pt x="40" y="58"/>
                </a:lnTo>
                <a:lnTo>
                  <a:pt x="36" y="57"/>
                </a:lnTo>
                <a:lnTo>
                  <a:pt x="33" y="57"/>
                </a:lnTo>
                <a:lnTo>
                  <a:pt x="30" y="56"/>
                </a:lnTo>
                <a:lnTo>
                  <a:pt x="26" y="54"/>
                </a:lnTo>
                <a:lnTo>
                  <a:pt x="23" y="53"/>
                </a:lnTo>
                <a:lnTo>
                  <a:pt x="19" y="51"/>
                </a:lnTo>
                <a:lnTo>
                  <a:pt x="16" y="48"/>
                </a:lnTo>
                <a:lnTo>
                  <a:pt x="12" y="46"/>
                </a:lnTo>
                <a:lnTo>
                  <a:pt x="9" y="43"/>
                </a:lnTo>
                <a:lnTo>
                  <a:pt x="7" y="41"/>
                </a:lnTo>
                <a:lnTo>
                  <a:pt x="5" y="38"/>
                </a:lnTo>
                <a:lnTo>
                  <a:pt x="3" y="36"/>
                </a:lnTo>
                <a:lnTo>
                  <a:pt x="2" y="33"/>
                </a:lnTo>
                <a:lnTo>
                  <a:pt x="1" y="30"/>
                </a:lnTo>
                <a:lnTo>
                  <a:pt x="0" y="28"/>
                </a:lnTo>
                <a:lnTo>
                  <a:pt x="0" y="25"/>
                </a:lnTo>
                <a:lnTo>
                  <a:pt x="0" y="23"/>
                </a:lnTo>
                <a:lnTo>
                  <a:pt x="0" y="20"/>
                </a:lnTo>
                <a:lnTo>
                  <a:pt x="1" y="18"/>
                </a:lnTo>
                <a:lnTo>
                  <a:pt x="2" y="16"/>
                </a:lnTo>
                <a:lnTo>
                  <a:pt x="4" y="13"/>
                </a:lnTo>
                <a:lnTo>
                  <a:pt x="5" y="11"/>
                </a:lnTo>
                <a:lnTo>
                  <a:pt x="7" y="9"/>
                </a:lnTo>
                <a:lnTo>
                  <a:pt x="10" y="7"/>
                </a:lnTo>
                <a:lnTo>
                  <a:pt x="12" y="5"/>
                </a:lnTo>
                <a:lnTo>
                  <a:pt x="15" y="4"/>
                </a:lnTo>
                <a:lnTo>
                  <a:pt x="17" y="2"/>
                </a:lnTo>
                <a:lnTo>
                  <a:pt x="20" y="1"/>
                </a:lnTo>
                <a:lnTo>
                  <a:pt x="23" y="1"/>
                </a:lnTo>
                <a:lnTo>
                  <a:pt x="25" y="0"/>
                </a:lnTo>
                <a:lnTo>
                  <a:pt x="28" y="0"/>
                </a:lnTo>
                <a:lnTo>
                  <a:pt x="30" y="0"/>
                </a:lnTo>
                <a:lnTo>
                  <a:pt x="33" y="0"/>
                </a:lnTo>
                <a:lnTo>
                  <a:pt x="35" y="1"/>
                </a:lnTo>
                <a:lnTo>
                  <a:pt x="38" y="1"/>
                </a:lnTo>
                <a:lnTo>
                  <a:pt x="40" y="2"/>
                </a:lnTo>
                <a:lnTo>
                  <a:pt x="42" y="3"/>
                </a:lnTo>
                <a:lnTo>
                  <a:pt x="44" y="4"/>
                </a:lnTo>
                <a:lnTo>
                  <a:pt x="45" y="5"/>
                </a:lnTo>
                <a:lnTo>
                  <a:pt x="3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46" name="Freeform 342"/>
          <p:cNvSpPr>
            <a:spLocks/>
          </p:cNvSpPr>
          <p:nvPr/>
        </p:nvSpPr>
        <p:spPr bwMode="auto">
          <a:xfrm>
            <a:off x="3248025" y="1214438"/>
            <a:ext cx="138113" cy="109537"/>
          </a:xfrm>
          <a:custGeom>
            <a:avLst/>
            <a:gdLst>
              <a:gd name="T0" fmla="*/ 42 w 87"/>
              <a:gd name="T1" fmla="*/ 7 h 69"/>
              <a:gd name="T2" fmla="*/ 18 w 87"/>
              <a:gd name="T3" fmla="*/ 29 h 69"/>
              <a:gd name="T4" fmla="*/ 30 w 87"/>
              <a:gd name="T5" fmla="*/ 37 h 69"/>
              <a:gd name="T6" fmla="*/ 51 w 87"/>
              <a:gd name="T7" fmla="*/ 17 h 69"/>
              <a:gd name="T8" fmla="*/ 61 w 87"/>
              <a:gd name="T9" fmla="*/ 23 h 69"/>
              <a:gd name="T10" fmla="*/ 39 w 87"/>
              <a:gd name="T11" fmla="*/ 44 h 69"/>
              <a:gd name="T12" fmla="*/ 53 w 87"/>
              <a:gd name="T13" fmla="*/ 53 h 69"/>
              <a:gd name="T14" fmla="*/ 78 w 87"/>
              <a:gd name="T15" fmla="*/ 30 h 69"/>
              <a:gd name="T16" fmla="*/ 87 w 87"/>
              <a:gd name="T17" fmla="*/ 37 h 69"/>
              <a:gd name="T18" fmla="*/ 54 w 87"/>
              <a:gd name="T19" fmla="*/ 69 h 69"/>
              <a:gd name="T20" fmla="*/ 0 w 87"/>
              <a:gd name="T21" fmla="*/ 31 h 69"/>
              <a:gd name="T22" fmla="*/ 32 w 87"/>
              <a:gd name="T23" fmla="*/ 0 h 69"/>
              <a:gd name="T24" fmla="*/ 42 w 87"/>
              <a:gd name="T25"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69">
                <a:moveTo>
                  <a:pt x="42" y="7"/>
                </a:moveTo>
                <a:lnTo>
                  <a:pt x="18" y="29"/>
                </a:lnTo>
                <a:lnTo>
                  <a:pt x="30" y="37"/>
                </a:lnTo>
                <a:lnTo>
                  <a:pt x="51" y="17"/>
                </a:lnTo>
                <a:lnTo>
                  <a:pt x="61" y="23"/>
                </a:lnTo>
                <a:lnTo>
                  <a:pt x="39" y="44"/>
                </a:lnTo>
                <a:lnTo>
                  <a:pt x="53" y="53"/>
                </a:lnTo>
                <a:lnTo>
                  <a:pt x="78" y="30"/>
                </a:lnTo>
                <a:lnTo>
                  <a:pt x="87" y="37"/>
                </a:lnTo>
                <a:lnTo>
                  <a:pt x="54" y="69"/>
                </a:lnTo>
                <a:lnTo>
                  <a:pt x="0" y="31"/>
                </a:lnTo>
                <a:lnTo>
                  <a:pt x="32" y="0"/>
                </a:lnTo>
                <a:lnTo>
                  <a:pt x="4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47" name="Rectangle 343"/>
          <p:cNvSpPr>
            <a:spLocks noChangeArrowheads="1"/>
          </p:cNvSpPr>
          <p:nvPr/>
        </p:nvSpPr>
        <p:spPr bwMode="auto">
          <a:xfrm>
            <a:off x="3033713" y="2489200"/>
            <a:ext cx="25400" cy="38100"/>
          </a:xfrm>
          <a:prstGeom prst="rect">
            <a:avLst/>
          </a:prstGeom>
          <a:solidFill>
            <a:srgbClr val="A897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66648" name="Freeform 344"/>
          <p:cNvSpPr>
            <a:spLocks/>
          </p:cNvSpPr>
          <p:nvPr/>
        </p:nvSpPr>
        <p:spPr bwMode="auto">
          <a:xfrm>
            <a:off x="3094038" y="3470275"/>
            <a:ext cx="101600" cy="98425"/>
          </a:xfrm>
          <a:custGeom>
            <a:avLst/>
            <a:gdLst>
              <a:gd name="T0" fmla="*/ 44 w 64"/>
              <a:gd name="T1" fmla="*/ 0 h 62"/>
              <a:gd name="T2" fmla="*/ 49 w 64"/>
              <a:gd name="T3" fmla="*/ 1 h 62"/>
              <a:gd name="T4" fmla="*/ 54 w 64"/>
              <a:gd name="T5" fmla="*/ 3 h 62"/>
              <a:gd name="T6" fmla="*/ 57 w 64"/>
              <a:gd name="T7" fmla="*/ 6 h 62"/>
              <a:gd name="T8" fmla="*/ 60 w 64"/>
              <a:gd name="T9" fmla="*/ 10 h 62"/>
              <a:gd name="T10" fmla="*/ 62 w 64"/>
              <a:gd name="T11" fmla="*/ 15 h 62"/>
              <a:gd name="T12" fmla="*/ 64 w 64"/>
              <a:gd name="T13" fmla="*/ 21 h 62"/>
              <a:gd name="T14" fmla="*/ 64 w 64"/>
              <a:gd name="T15" fmla="*/ 28 h 62"/>
              <a:gd name="T16" fmla="*/ 64 w 64"/>
              <a:gd name="T17" fmla="*/ 32 h 62"/>
              <a:gd name="T18" fmla="*/ 64 w 64"/>
              <a:gd name="T19" fmla="*/ 35 h 62"/>
              <a:gd name="T20" fmla="*/ 64 w 64"/>
              <a:gd name="T21" fmla="*/ 38 h 62"/>
              <a:gd name="T22" fmla="*/ 63 w 64"/>
              <a:gd name="T23" fmla="*/ 42 h 62"/>
              <a:gd name="T24" fmla="*/ 62 w 64"/>
              <a:gd name="T25" fmla="*/ 45 h 62"/>
              <a:gd name="T26" fmla="*/ 61 w 64"/>
              <a:gd name="T27" fmla="*/ 48 h 62"/>
              <a:gd name="T28" fmla="*/ 60 w 64"/>
              <a:gd name="T29" fmla="*/ 51 h 62"/>
              <a:gd name="T30" fmla="*/ 58 w 64"/>
              <a:gd name="T31" fmla="*/ 54 h 62"/>
              <a:gd name="T32" fmla="*/ 56 w 64"/>
              <a:gd name="T33" fmla="*/ 56 h 62"/>
              <a:gd name="T34" fmla="*/ 55 w 64"/>
              <a:gd name="T35" fmla="*/ 58 h 62"/>
              <a:gd name="T36" fmla="*/ 53 w 64"/>
              <a:gd name="T37" fmla="*/ 59 h 62"/>
              <a:gd name="T38" fmla="*/ 51 w 64"/>
              <a:gd name="T39" fmla="*/ 60 h 62"/>
              <a:gd name="T40" fmla="*/ 49 w 64"/>
              <a:gd name="T41" fmla="*/ 60 h 62"/>
              <a:gd name="T42" fmla="*/ 47 w 64"/>
              <a:gd name="T43" fmla="*/ 61 h 62"/>
              <a:gd name="T44" fmla="*/ 45 w 64"/>
              <a:gd name="T45" fmla="*/ 61 h 62"/>
              <a:gd name="T46" fmla="*/ 43 w 64"/>
              <a:gd name="T47" fmla="*/ 61 h 62"/>
              <a:gd name="T48" fmla="*/ 0 w 64"/>
              <a:gd name="T49" fmla="*/ 62 h 62"/>
              <a:gd name="T50" fmla="*/ 41 w 64"/>
              <a:gd name="T51" fmla="*/ 45 h 62"/>
              <a:gd name="T52" fmla="*/ 44 w 64"/>
              <a:gd name="T53" fmla="*/ 45 h 62"/>
              <a:gd name="T54" fmla="*/ 46 w 64"/>
              <a:gd name="T55" fmla="*/ 44 h 62"/>
              <a:gd name="T56" fmla="*/ 49 w 64"/>
              <a:gd name="T57" fmla="*/ 43 h 62"/>
              <a:gd name="T58" fmla="*/ 50 w 64"/>
              <a:gd name="T59" fmla="*/ 41 h 62"/>
              <a:gd name="T60" fmla="*/ 52 w 64"/>
              <a:gd name="T61" fmla="*/ 39 h 62"/>
              <a:gd name="T62" fmla="*/ 53 w 64"/>
              <a:gd name="T63" fmla="*/ 37 h 62"/>
              <a:gd name="T64" fmla="*/ 53 w 64"/>
              <a:gd name="T65" fmla="*/ 34 h 62"/>
              <a:gd name="T66" fmla="*/ 53 w 64"/>
              <a:gd name="T67" fmla="*/ 32 h 62"/>
              <a:gd name="T68" fmla="*/ 53 w 64"/>
              <a:gd name="T69" fmla="*/ 28 h 62"/>
              <a:gd name="T70" fmla="*/ 53 w 64"/>
              <a:gd name="T71" fmla="*/ 24 h 62"/>
              <a:gd name="T72" fmla="*/ 52 w 64"/>
              <a:gd name="T73" fmla="*/ 22 h 62"/>
              <a:gd name="T74" fmla="*/ 50 w 64"/>
              <a:gd name="T75" fmla="*/ 20 h 62"/>
              <a:gd name="T76" fmla="*/ 49 w 64"/>
              <a:gd name="T77" fmla="*/ 18 h 62"/>
              <a:gd name="T78" fmla="*/ 46 w 64"/>
              <a:gd name="T79" fmla="*/ 17 h 62"/>
              <a:gd name="T80" fmla="*/ 44 w 64"/>
              <a:gd name="T81" fmla="*/ 16 h 62"/>
              <a:gd name="T82" fmla="*/ 41 w 64"/>
              <a:gd name="T83" fmla="*/ 16 h 62"/>
              <a:gd name="T84" fmla="*/ 0 w 64"/>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2">
                <a:moveTo>
                  <a:pt x="41" y="0"/>
                </a:moveTo>
                <a:lnTo>
                  <a:pt x="44" y="0"/>
                </a:lnTo>
                <a:lnTo>
                  <a:pt x="47" y="0"/>
                </a:lnTo>
                <a:lnTo>
                  <a:pt x="49" y="1"/>
                </a:lnTo>
                <a:lnTo>
                  <a:pt x="52" y="2"/>
                </a:lnTo>
                <a:lnTo>
                  <a:pt x="54" y="3"/>
                </a:lnTo>
                <a:lnTo>
                  <a:pt x="56" y="4"/>
                </a:lnTo>
                <a:lnTo>
                  <a:pt x="57" y="6"/>
                </a:lnTo>
                <a:lnTo>
                  <a:pt x="59" y="8"/>
                </a:lnTo>
                <a:lnTo>
                  <a:pt x="60" y="10"/>
                </a:lnTo>
                <a:lnTo>
                  <a:pt x="61" y="13"/>
                </a:lnTo>
                <a:lnTo>
                  <a:pt x="62" y="15"/>
                </a:lnTo>
                <a:lnTo>
                  <a:pt x="63" y="18"/>
                </a:lnTo>
                <a:lnTo>
                  <a:pt x="64" y="21"/>
                </a:lnTo>
                <a:lnTo>
                  <a:pt x="64" y="24"/>
                </a:lnTo>
                <a:lnTo>
                  <a:pt x="64" y="28"/>
                </a:lnTo>
                <a:lnTo>
                  <a:pt x="64" y="31"/>
                </a:lnTo>
                <a:lnTo>
                  <a:pt x="64" y="32"/>
                </a:lnTo>
                <a:lnTo>
                  <a:pt x="64" y="34"/>
                </a:lnTo>
                <a:lnTo>
                  <a:pt x="64" y="35"/>
                </a:lnTo>
                <a:lnTo>
                  <a:pt x="64" y="37"/>
                </a:lnTo>
                <a:lnTo>
                  <a:pt x="64" y="38"/>
                </a:lnTo>
                <a:lnTo>
                  <a:pt x="64" y="40"/>
                </a:lnTo>
                <a:lnTo>
                  <a:pt x="63" y="42"/>
                </a:lnTo>
                <a:lnTo>
                  <a:pt x="63" y="43"/>
                </a:lnTo>
                <a:lnTo>
                  <a:pt x="62" y="45"/>
                </a:lnTo>
                <a:lnTo>
                  <a:pt x="62" y="47"/>
                </a:lnTo>
                <a:lnTo>
                  <a:pt x="61" y="48"/>
                </a:lnTo>
                <a:lnTo>
                  <a:pt x="61" y="50"/>
                </a:lnTo>
                <a:lnTo>
                  <a:pt x="60" y="51"/>
                </a:lnTo>
                <a:lnTo>
                  <a:pt x="59" y="53"/>
                </a:lnTo>
                <a:lnTo>
                  <a:pt x="58" y="54"/>
                </a:lnTo>
                <a:lnTo>
                  <a:pt x="57" y="56"/>
                </a:lnTo>
                <a:lnTo>
                  <a:pt x="56" y="56"/>
                </a:lnTo>
                <a:lnTo>
                  <a:pt x="55" y="57"/>
                </a:lnTo>
                <a:lnTo>
                  <a:pt x="55" y="58"/>
                </a:lnTo>
                <a:lnTo>
                  <a:pt x="54" y="58"/>
                </a:lnTo>
                <a:lnTo>
                  <a:pt x="53" y="59"/>
                </a:lnTo>
                <a:lnTo>
                  <a:pt x="52" y="59"/>
                </a:lnTo>
                <a:lnTo>
                  <a:pt x="51" y="60"/>
                </a:lnTo>
                <a:lnTo>
                  <a:pt x="50" y="60"/>
                </a:lnTo>
                <a:lnTo>
                  <a:pt x="49" y="60"/>
                </a:lnTo>
                <a:lnTo>
                  <a:pt x="48" y="61"/>
                </a:lnTo>
                <a:lnTo>
                  <a:pt x="47" y="61"/>
                </a:lnTo>
                <a:lnTo>
                  <a:pt x="46" y="61"/>
                </a:lnTo>
                <a:lnTo>
                  <a:pt x="45" y="61"/>
                </a:lnTo>
                <a:lnTo>
                  <a:pt x="44" y="61"/>
                </a:lnTo>
                <a:lnTo>
                  <a:pt x="43" y="61"/>
                </a:lnTo>
                <a:lnTo>
                  <a:pt x="42" y="62"/>
                </a:lnTo>
                <a:lnTo>
                  <a:pt x="0" y="62"/>
                </a:lnTo>
                <a:lnTo>
                  <a:pt x="0" y="45"/>
                </a:lnTo>
                <a:lnTo>
                  <a:pt x="41" y="45"/>
                </a:lnTo>
                <a:lnTo>
                  <a:pt x="42" y="45"/>
                </a:lnTo>
                <a:lnTo>
                  <a:pt x="44" y="45"/>
                </a:lnTo>
                <a:lnTo>
                  <a:pt x="45" y="44"/>
                </a:lnTo>
                <a:lnTo>
                  <a:pt x="46" y="44"/>
                </a:lnTo>
                <a:lnTo>
                  <a:pt x="48" y="44"/>
                </a:lnTo>
                <a:lnTo>
                  <a:pt x="49" y="43"/>
                </a:lnTo>
                <a:lnTo>
                  <a:pt x="50" y="42"/>
                </a:lnTo>
                <a:lnTo>
                  <a:pt x="50" y="41"/>
                </a:lnTo>
                <a:lnTo>
                  <a:pt x="51" y="40"/>
                </a:lnTo>
                <a:lnTo>
                  <a:pt x="52" y="39"/>
                </a:lnTo>
                <a:lnTo>
                  <a:pt x="52" y="38"/>
                </a:lnTo>
                <a:lnTo>
                  <a:pt x="53" y="37"/>
                </a:lnTo>
                <a:lnTo>
                  <a:pt x="53" y="36"/>
                </a:lnTo>
                <a:lnTo>
                  <a:pt x="53" y="34"/>
                </a:lnTo>
                <a:lnTo>
                  <a:pt x="53" y="33"/>
                </a:lnTo>
                <a:lnTo>
                  <a:pt x="53" y="32"/>
                </a:lnTo>
                <a:lnTo>
                  <a:pt x="53" y="30"/>
                </a:lnTo>
                <a:lnTo>
                  <a:pt x="53" y="28"/>
                </a:lnTo>
                <a:lnTo>
                  <a:pt x="53" y="26"/>
                </a:lnTo>
                <a:lnTo>
                  <a:pt x="53" y="24"/>
                </a:lnTo>
                <a:lnTo>
                  <a:pt x="52" y="23"/>
                </a:lnTo>
                <a:lnTo>
                  <a:pt x="52" y="22"/>
                </a:lnTo>
                <a:lnTo>
                  <a:pt x="51" y="21"/>
                </a:lnTo>
                <a:lnTo>
                  <a:pt x="50" y="20"/>
                </a:lnTo>
                <a:lnTo>
                  <a:pt x="49" y="19"/>
                </a:lnTo>
                <a:lnTo>
                  <a:pt x="49" y="18"/>
                </a:lnTo>
                <a:lnTo>
                  <a:pt x="48" y="17"/>
                </a:lnTo>
                <a:lnTo>
                  <a:pt x="46" y="17"/>
                </a:lnTo>
                <a:lnTo>
                  <a:pt x="45" y="17"/>
                </a:lnTo>
                <a:lnTo>
                  <a:pt x="44" y="16"/>
                </a:lnTo>
                <a:lnTo>
                  <a:pt x="43" y="16"/>
                </a:lnTo>
                <a:lnTo>
                  <a:pt x="41" y="16"/>
                </a:lnTo>
                <a:lnTo>
                  <a:pt x="0" y="16"/>
                </a:lnTo>
                <a:lnTo>
                  <a:pt x="0" y="0"/>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49" name="Freeform 345"/>
          <p:cNvSpPr>
            <a:spLocks/>
          </p:cNvSpPr>
          <p:nvPr/>
        </p:nvSpPr>
        <p:spPr bwMode="auto">
          <a:xfrm>
            <a:off x="3117850" y="3365500"/>
            <a:ext cx="76200" cy="80963"/>
          </a:xfrm>
          <a:custGeom>
            <a:avLst/>
            <a:gdLst>
              <a:gd name="T0" fmla="*/ 48 w 48"/>
              <a:gd name="T1" fmla="*/ 14 h 51"/>
              <a:gd name="T2" fmla="*/ 19 w 48"/>
              <a:gd name="T3" fmla="*/ 14 h 51"/>
              <a:gd name="T4" fmla="*/ 17 w 48"/>
              <a:gd name="T5" fmla="*/ 14 h 51"/>
              <a:gd name="T6" fmla="*/ 16 w 48"/>
              <a:gd name="T7" fmla="*/ 15 h 51"/>
              <a:gd name="T8" fmla="*/ 14 w 48"/>
              <a:gd name="T9" fmla="*/ 15 h 51"/>
              <a:gd name="T10" fmla="*/ 13 w 48"/>
              <a:gd name="T11" fmla="*/ 16 h 51"/>
              <a:gd name="T12" fmla="*/ 12 w 48"/>
              <a:gd name="T13" fmla="*/ 18 h 51"/>
              <a:gd name="T14" fmla="*/ 11 w 48"/>
              <a:gd name="T15" fmla="*/ 20 h 51"/>
              <a:gd name="T16" fmla="*/ 10 w 48"/>
              <a:gd name="T17" fmla="*/ 23 h 51"/>
              <a:gd name="T18" fmla="*/ 10 w 48"/>
              <a:gd name="T19" fmla="*/ 25 h 51"/>
              <a:gd name="T20" fmla="*/ 11 w 48"/>
              <a:gd name="T21" fmla="*/ 28 h 51"/>
              <a:gd name="T22" fmla="*/ 11 w 48"/>
              <a:gd name="T23" fmla="*/ 30 h 51"/>
              <a:gd name="T24" fmla="*/ 12 w 48"/>
              <a:gd name="T25" fmla="*/ 32 h 51"/>
              <a:gd name="T26" fmla="*/ 14 w 48"/>
              <a:gd name="T27" fmla="*/ 33 h 51"/>
              <a:gd name="T28" fmla="*/ 15 w 48"/>
              <a:gd name="T29" fmla="*/ 35 h 51"/>
              <a:gd name="T30" fmla="*/ 17 w 48"/>
              <a:gd name="T31" fmla="*/ 35 h 51"/>
              <a:gd name="T32" fmla="*/ 20 w 48"/>
              <a:gd name="T33" fmla="*/ 36 h 51"/>
              <a:gd name="T34" fmla="*/ 48 w 48"/>
              <a:gd name="T35" fmla="*/ 36 h 51"/>
              <a:gd name="T36" fmla="*/ 1 w 48"/>
              <a:gd name="T37" fmla="*/ 51 h 51"/>
              <a:gd name="T38" fmla="*/ 8 w 48"/>
              <a:gd name="T39" fmla="*/ 37 h 51"/>
              <a:gd name="T40" fmla="*/ 7 w 48"/>
              <a:gd name="T41" fmla="*/ 36 h 51"/>
              <a:gd name="T42" fmla="*/ 6 w 48"/>
              <a:gd name="T43" fmla="*/ 35 h 51"/>
              <a:gd name="T44" fmla="*/ 5 w 48"/>
              <a:gd name="T45" fmla="*/ 34 h 51"/>
              <a:gd name="T46" fmla="*/ 4 w 48"/>
              <a:gd name="T47" fmla="*/ 32 h 51"/>
              <a:gd name="T48" fmla="*/ 2 w 48"/>
              <a:gd name="T49" fmla="*/ 30 h 51"/>
              <a:gd name="T50" fmla="*/ 1 w 48"/>
              <a:gd name="T51" fmla="*/ 28 h 51"/>
              <a:gd name="T52" fmla="*/ 1 w 48"/>
              <a:gd name="T53" fmla="*/ 25 h 51"/>
              <a:gd name="T54" fmla="*/ 0 w 48"/>
              <a:gd name="T55" fmla="*/ 21 h 51"/>
              <a:gd name="T56" fmla="*/ 0 w 48"/>
              <a:gd name="T57" fmla="*/ 17 h 51"/>
              <a:gd name="T58" fmla="*/ 1 w 48"/>
              <a:gd name="T59" fmla="*/ 13 h 51"/>
              <a:gd name="T60" fmla="*/ 2 w 48"/>
              <a:gd name="T61" fmla="*/ 10 h 51"/>
              <a:gd name="T62" fmla="*/ 3 w 48"/>
              <a:gd name="T63" fmla="*/ 7 h 51"/>
              <a:gd name="T64" fmla="*/ 5 w 48"/>
              <a:gd name="T65" fmla="*/ 4 h 51"/>
              <a:gd name="T66" fmla="*/ 7 w 48"/>
              <a:gd name="T67" fmla="*/ 2 h 51"/>
              <a:gd name="T68" fmla="*/ 10 w 48"/>
              <a:gd name="T69" fmla="*/ 0 h 51"/>
              <a:gd name="T70" fmla="*/ 14 w 48"/>
              <a:gd name="T71" fmla="*/ 0 h 51"/>
              <a:gd name="T72" fmla="*/ 48 w 48"/>
              <a:gd name="T7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51">
                <a:moveTo>
                  <a:pt x="48" y="0"/>
                </a:moveTo>
                <a:lnTo>
                  <a:pt x="48" y="14"/>
                </a:lnTo>
                <a:lnTo>
                  <a:pt x="20" y="14"/>
                </a:lnTo>
                <a:lnTo>
                  <a:pt x="19" y="14"/>
                </a:lnTo>
                <a:lnTo>
                  <a:pt x="18" y="14"/>
                </a:lnTo>
                <a:lnTo>
                  <a:pt x="17" y="14"/>
                </a:lnTo>
                <a:lnTo>
                  <a:pt x="17" y="15"/>
                </a:lnTo>
                <a:lnTo>
                  <a:pt x="16" y="15"/>
                </a:lnTo>
                <a:lnTo>
                  <a:pt x="15" y="15"/>
                </a:lnTo>
                <a:lnTo>
                  <a:pt x="14" y="15"/>
                </a:lnTo>
                <a:lnTo>
                  <a:pt x="14" y="16"/>
                </a:lnTo>
                <a:lnTo>
                  <a:pt x="13" y="16"/>
                </a:lnTo>
                <a:lnTo>
                  <a:pt x="12" y="17"/>
                </a:lnTo>
                <a:lnTo>
                  <a:pt x="12" y="18"/>
                </a:lnTo>
                <a:lnTo>
                  <a:pt x="11" y="19"/>
                </a:lnTo>
                <a:lnTo>
                  <a:pt x="11" y="20"/>
                </a:lnTo>
                <a:lnTo>
                  <a:pt x="11" y="21"/>
                </a:lnTo>
                <a:lnTo>
                  <a:pt x="10" y="23"/>
                </a:lnTo>
                <a:lnTo>
                  <a:pt x="10" y="24"/>
                </a:lnTo>
                <a:lnTo>
                  <a:pt x="10" y="25"/>
                </a:lnTo>
                <a:lnTo>
                  <a:pt x="11" y="27"/>
                </a:lnTo>
                <a:lnTo>
                  <a:pt x="11" y="28"/>
                </a:lnTo>
                <a:lnTo>
                  <a:pt x="11" y="29"/>
                </a:lnTo>
                <a:lnTo>
                  <a:pt x="11" y="30"/>
                </a:lnTo>
                <a:lnTo>
                  <a:pt x="12" y="31"/>
                </a:lnTo>
                <a:lnTo>
                  <a:pt x="12" y="32"/>
                </a:lnTo>
                <a:lnTo>
                  <a:pt x="13" y="33"/>
                </a:lnTo>
                <a:lnTo>
                  <a:pt x="14" y="33"/>
                </a:lnTo>
                <a:lnTo>
                  <a:pt x="15" y="34"/>
                </a:lnTo>
                <a:lnTo>
                  <a:pt x="15" y="35"/>
                </a:lnTo>
                <a:lnTo>
                  <a:pt x="16" y="35"/>
                </a:lnTo>
                <a:lnTo>
                  <a:pt x="17" y="35"/>
                </a:lnTo>
                <a:lnTo>
                  <a:pt x="19" y="36"/>
                </a:lnTo>
                <a:lnTo>
                  <a:pt x="20" y="36"/>
                </a:lnTo>
                <a:lnTo>
                  <a:pt x="21" y="36"/>
                </a:lnTo>
                <a:lnTo>
                  <a:pt x="48" y="36"/>
                </a:lnTo>
                <a:lnTo>
                  <a:pt x="48" y="51"/>
                </a:lnTo>
                <a:lnTo>
                  <a:pt x="1" y="51"/>
                </a:lnTo>
                <a:lnTo>
                  <a:pt x="1" y="37"/>
                </a:lnTo>
                <a:lnTo>
                  <a:pt x="8" y="37"/>
                </a:lnTo>
                <a:lnTo>
                  <a:pt x="8" y="36"/>
                </a:lnTo>
                <a:lnTo>
                  <a:pt x="7" y="36"/>
                </a:lnTo>
                <a:lnTo>
                  <a:pt x="7" y="36"/>
                </a:lnTo>
                <a:lnTo>
                  <a:pt x="6" y="35"/>
                </a:lnTo>
                <a:lnTo>
                  <a:pt x="6" y="34"/>
                </a:lnTo>
                <a:lnTo>
                  <a:pt x="5" y="34"/>
                </a:lnTo>
                <a:lnTo>
                  <a:pt x="4" y="33"/>
                </a:lnTo>
                <a:lnTo>
                  <a:pt x="4" y="32"/>
                </a:lnTo>
                <a:lnTo>
                  <a:pt x="3" y="31"/>
                </a:lnTo>
                <a:lnTo>
                  <a:pt x="2" y="30"/>
                </a:lnTo>
                <a:lnTo>
                  <a:pt x="2" y="29"/>
                </a:lnTo>
                <a:lnTo>
                  <a:pt x="1" y="28"/>
                </a:lnTo>
                <a:lnTo>
                  <a:pt x="1" y="26"/>
                </a:lnTo>
                <a:lnTo>
                  <a:pt x="1" y="25"/>
                </a:lnTo>
                <a:lnTo>
                  <a:pt x="0" y="23"/>
                </a:lnTo>
                <a:lnTo>
                  <a:pt x="0" y="21"/>
                </a:lnTo>
                <a:lnTo>
                  <a:pt x="0" y="19"/>
                </a:lnTo>
                <a:lnTo>
                  <a:pt x="0" y="17"/>
                </a:lnTo>
                <a:lnTo>
                  <a:pt x="0" y="15"/>
                </a:lnTo>
                <a:lnTo>
                  <a:pt x="1" y="13"/>
                </a:lnTo>
                <a:lnTo>
                  <a:pt x="1" y="12"/>
                </a:lnTo>
                <a:lnTo>
                  <a:pt x="2" y="10"/>
                </a:lnTo>
                <a:lnTo>
                  <a:pt x="2" y="8"/>
                </a:lnTo>
                <a:lnTo>
                  <a:pt x="3" y="7"/>
                </a:lnTo>
                <a:lnTo>
                  <a:pt x="4" y="5"/>
                </a:lnTo>
                <a:lnTo>
                  <a:pt x="5" y="4"/>
                </a:lnTo>
                <a:lnTo>
                  <a:pt x="6" y="3"/>
                </a:lnTo>
                <a:lnTo>
                  <a:pt x="7" y="2"/>
                </a:lnTo>
                <a:lnTo>
                  <a:pt x="9" y="1"/>
                </a:lnTo>
                <a:lnTo>
                  <a:pt x="10" y="0"/>
                </a:lnTo>
                <a:lnTo>
                  <a:pt x="12" y="0"/>
                </a:lnTo>
                <a:lnTo>
                  <a:pt x="14" y="0"/>
                </a:lnTo>
                <a:lnTo>
                  <a:pt x="16"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50" name="Freeform 346"/>
          <p:cNvSpPr>
            <a:spLocks noEditPoints="1"/>
          </p:cNvSpPr>
          <p:nvPr/>
        </p:nvSpPr>
        <p:spPr bwMode="auto">
          <a:xfrm>
            <a:off x="3092450" y="3317875"/>
            <a:ext cx="101600" cy="23813"/>
          </a:xfrm>
          <a:custGeom>
            <a:avLst/>
            <a:gdLst>
              <a:gd name="T0" fmla="*/ 17 w 64"/>
              <a:gd name="T1" fmla="*/ 0 h 15"/>
              <a:gd name="T2" fmla="*/ 64 w 64"/>
              <a:gd name="T3" fmla="*/ 0 h 15"/>
              <a:gd name="T4" fmla="*/ 64 w 64"/>
              <a:gd name="T5" fmla="*/ 15 h 15"/>
              <a:gd name="T6" fmla="*/ 17 w 64"/>
              <a:gd name="T7" fmla="*/ 15 h 15"/>
              <a:gd name="T8" fmla="*/ 17 w 64"/>
              <a:gd name="T9" fmla="*/ 0 h 15"/>
              <a:gd name="T10" fmla="*/ 12 w 64"/>
              <a:gd name="T11" fmla="*/ 0 h 15"/>
              <a:gd name="T12" fmla="*/ 12 w 64"/>
              <a:gd name="T13" fmla="*/ 15 h 15"/>
              <a:gd name="T14" fmla="*/ 0 w 64"/>
              <a:gd name="T15" fmla="*/ 15 h 15"/>
              <a:gd name="T16" fmla="*/ 0 w 64"/>
              <a:gd name="T17" fmla="*/ 0 h 15"/>
              <a:gd name="T18" fmla="*/ 12 w 6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5">
                <a:moveTo>
                  <a:pt x="17" y="0"/>
                </a:moveTo>
                <a:lnTo>
                  <a:pt x="64" y="0"/>
                </a:lnTo>
                <a:lnTo>
                  <a:pt x="64" y="15"/>
                </a:lnTo>
                <a:lnTo>
                  <a:pt x="17" y="15"/>
                </a:lnTo>
                <a:lnTo>
                  <a:pt x="17" y="0"/>
                </a:lnTo>
                <a:close/>
                <a:moveTo>
                  <a:pt x="12" y="0"/>
                </a:moveTo>
                <a:lnTo>
                  <a:pt x="12" y="15"/>
                </a:lnTo>
                <a:lnTo>
                  <a:pt x="0" y="15"/>
                </a:lnTo>
                <a:lnTo>
                  <a:pt x="0" y="0"/>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51" name="Freeform 347"/>
          <p:cNvSpPr>
            <a:spLocks/>
          </p:cNvSpPr>
          <p:nvPr/>
        </p:nvSpPr>
        <p:spPr bwMode="auto">
          <a:xfrm>
            <a:off x="3100388" y="3254375"/>
            <a:ext cx="93662" cy="50800"/>
          </a:xfrm>
          <a:custGeom>
            <a:avLst/>
            <a:gdLst>
              <a:gd name="T0" fmla="*/ 12 w 59"/>
              <a:gd name="T1" fmla="*/ 0 h 32"/>
              <a:gd name="T2" fmla="*/ 21 w 59"/>
              <a:gd name="T3" fmla="*/ 9 h 32"/>
              <a:gd name="T4" fmla="*/ 47 w 59"/>
              <a:gd name="T5" fmla="*/ 9 h 32"/>
              <a:gd name="T6" fmla="*/ 48 w 59"/>
              <a:gd name="T7" fmla="*/ 9 h 32"/>
              <a:gd name="T8" fmla="*/ 48 w 59"/>
              <a:gd name="T9" fmla="*/ 9 h 32"/>
              <a:gd name="T10" fmla="*/ 49 w 59"/>
              <a:gd name="T11" fmla="*/ 8 h 32"/>
              <a:gd name="T12" fmla="*/ 49 w 59"/>
              <a:gd name="T13" fmla="*/ 8 h 32"/>
              <a:gd name="T14" fmla="*/ 50 w 59"/>
              <a:gd name="T15" fmla="*/ 7 h 32"/>
              <a:gd name="T16" fmla="*/ 50 w 59"/>
              <a:gd name="T17" fmla="*/ 6 h 32"/>
              <a:gd name="T18" fmla="*/ 50 w 59"/>
              <a:gd name="T19" fmla="*/ 4 h 32"/>
              <a:gd name="T20" fmla="*/ 50 w 59"/>
              <a:gd name="T21" fmla="*/ 3 h 32"/>
              <a:gd name="T22" fmla="*/ 50 w 59"/>
              <a:gd name="T23" fmla="*/ 2 h 32"/>
              <a:gd name="T24" fmla="*/ 50 w 59"/>
              <a:gd name="T25" fmla="*/ 2 h 32"/>
              <a:gd name="T26" fmla="*/ 50 w 59"/>
              <a:gd name="T27" fmla="*/ 2 h 32"/>
              <a:gd name="T28" fmla="*/ 50 w 59"/>
              <a:gd name="T29" fmla="*/ 1 h 32"/>
              <a:gd name="T30" fmla="*/ 50 w 59"/>
              <a:gd name="T31" fmla="*/ 1 h 32"/>
              <a:gd name="T32" fmla="*/ 50 w 59"/>
              <a:gd name="T33" fmla="*/ 0 h 32"/>
              <a:gd name="T34" fmla="*/ 50 w 59"/>
              <a:gd name="T35" fmla="*/ 0 h 32"/>
              <a:gd name="T36" fmla="*/ 59 w 59"/>
              <a:gd name="T37" fmla="*/ 0 h 32"/>
              <a:gd name="T38" fmla="*/ 59 w 59"/>
              <a:gd name="T39" fmla="*/ 1 h 32"/>
              <a:gd name="T40" fmla="*/ 59 w 59"/>
              <a:gd name="T41" fmla="*/ 2 h 32"/>
              <a:gd name="T42" fmla="*/ 59 w 59"/>
              <a:gd name="T43" fmla="*/ 2 h 32"/>
              <a:gd name="T44" fmla="*/ 59 w 59"/>
              <a:gd name="T45" fmla="*/ 3 h 32"/>
              <a:gd name="T46" fmla="*/ 59 w 59"/>
              <a:gd name="T47" fmla="*/ 4 h 32"/>
              <a:gd name="T48" fmla="*/ 59 w 59"/>
              <a:gd name="T49" fmla="*/ 5 h 32"/>
              <a:gd name="T50" fmla="*/ 59 w 59"/>
              <a:gd name="T51" fmla="*/ 6 h 32"/>
              <a:gd name="T52" fmla="*/ 59 w 59"/>
              <a:gd name="T53" fmla="*/ 7 h 32"/>
              <a:gd name="T54" fmla="*/ 59 w 59"/>
              <a:gd name="T55" fmla="*/ 11 h 32"/>
              <a:gd name="T56" fmla="*/ 59 w 59"/>
              <a:gd name="T57" fmla="*/ 15 h 32"/>
              <a:gd name="T58" fmla="*/ 58 w 59"/>
              <a:gd name="T59" fmla="*/ 18 h 32"/>
              <a:gd name="T60" fmla="*/ 57 w 59"/>
              <a:gd name="T61" fmla="*/ 20 h 32"/>
              <a:gd name="T62" fmla="*/ 56 w 59"/>
              <a:gd name="T63" fmla="*/ 22 h 32"/>
              <a:gd name="T64" fmla="*/ 54 w 59"/>
              <a:gd name="T65" fmla="*/ 23 h 32"/>
              <a:gd name="T66" fmla="*/ 52 w 59"/>
              <a:gd name="T67" fmla="*/ 24 h 32"/>
              <a:gd name="T68" fmla="*/ 50 w 59"/>
              <a:gd name="T69" fmla="*/ 24 h 32"/>
              <a:gd name="T70" fmla="*/ 21 w 59"/>
              <a:gd name="T71" fmla="*/ 24 h 32"/>
              <a:gd name="T72" fmla="*/ 12 w 59"/>
              <a:gd name="T73" fmla="*/ 32 h 32"/>
              <a:gd name="T74" fmla="*/ 0 w 59"/>
              <a:gd name="T75" fmla="*/ 24 h 32"/>
              <a:gd name="T76" fmla="*/ 12 w 59"/>
              <a:gd name="T7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32">
                <a:moveTo>
                  <a:pt x="12" y="9"/>
                </a:moveTo>
                <a:lnTo>
                  <a:pt x="12" y="0"/>
                </a:lnTo>
                <a:lnTo>
                  <a:pt x="21" y="0"/>
                </a:lnTo>
                <a:lnTo>
                  <a:pt x="21" y="9"/>
                </a:lnTo>
                <a:lnTo>
                  <a:pt x="46" y="9"/>
                </a:lnTo>
                <a:lnTo>
                  <a:pt x="47" y="9"/>
                </a:lnTo>
                <a:lnTo>
                  <a:pt x="47" y="9"/>
                </a:lnTo>
                <a:lnTo>
                  <a:pt x="48" y="9"/>
                </a:lnTo>
                <a:lnTo>
                  <a:pt x="48" y="9"/>
                </a:lnTo>
                <a:lnTo>
                  <a:pt x="48" y="9"/>
                </a:lnTo>
                <a:lnTo>
                  <a:pt x="49" y="9"/>
                </a:lnTo>
                <a:lnTo>
                  <a:pt x="49" y="8"/>
                </a:lnTo>
                <a:lnTo>
                  <a:pt x="49" y="8"/>
                </a:lnTo>
                <a:lnTo>
                  <a:pt x="49" y="8"/>
                </a:lnTo>
                <a:lnTo>
                  <a:pt x="50" y="7"/>
                </a:lnTo>
                <a:lnTo>
                  <a:pt x="50" y="7"/>
                </a:lnTo>
                <a:lnTo>
                  <a:pt x="50" y="6"/>
                </a:lnTo>
                <a:lnTo>
                  <a:pt x="50" y="6"/>
                </a:lnTo>
                <a:lnTo>
                  <a:pt x="50" y="5"/>
                </a:lnTo>
                <a:lnTo>
                  <a:pt x="50" y="4"/>
                </a:lnTo>
                <a:lnTo>
                  <a:pt x="50" y="3"/>
                </a:lnTo>
                <a:lnTo>
                  <a:pt x="50" y="3"/>
                </a:lnTo>
                <a:lnTo>
                  <a:pt x="50" y="2"/>
                </a:lnTo>
                <a:lnTo>
                  <a:pt x="50" y="2"/>
                </a:lnTo>
                <a:lnTo>
                  <a:pt x="50" y="2"/>
                </a:lnTo>
                <a:lnTo>
                  <a:pt x="50" y="2"/>
                </a:lnTo>
                <a:lnTo>
                  <a:pt x="50" y="2"/>
                </a:lnTo>
                <a:lnTo>
                  <a:pt x="50" y="2"/>
                </a:lnTo>
                <a:lnTo>
                  <a:pt x="50" y="1"/>
                </a:lnTo>
                <a:lnTo>
                  <a:pt x="50" y="1"/>
                </a:lnTo>
                <a:lnTo>
                  <a:pt x="50" y="1"/>
                </a:lnTo>
                <a:lnTo>
                  <a:pt x="50" y="1"/>
                </a:lnTo>
                <a:lnTo>
                  <a:pt x="50" y="1"/>
                </a:lnTo>
                <a:lnTo>
                  <a:pt x="50" y="0"/>
                </a:lnTo>
                <a:lnTo>
                  <a:pt x="50" y="0"/>
                </a:lnTo>
                <a:lnTo>
                  <a:pt x="50" y="0"/>
                </a:lnTo>
                <a:lnTo>
                  <a:pt x="50" y="0"/>
                </a:lnTo>
                <a:lnTo>
                  <a:pt x="59" y="0"/>
                </a:lnTo>
                <a:lnTo>
                  <a:pt x="59" y="0"/>
                </a:lnTo>
                <a:lnTo>
                  <a:pt x="59" y="1"/>
                </a:lnTo>
                <a:lnTo>
                  <a:pt x="59" y="1"/>
                </a:lnTo>
                <a:lnTo>
                  <a:pt x="59" y="2"/>
                </a:lnTo>
                <a:lnTo>
                  <a:pt x="59" y="2"/>
                </a:lnTo>
                <a:lnTo>
                  <a:pt x="59" y="2"/>
                </a:lnTo>
                <a:lnTo>
                  <a:pt x="59" y="3"/>
                </a:lnTo>
                <a:lnTo>
                  <a:pt x="59" y="3"/>
                </a:lnTo>
                <a:lnTo>
                  <a:pt x="59" y="4"/>
                </a:lnTo>
                <a:lnTo>
                  <a:pt x="59" y="4"/>
                </a:lnTo>
                <a:lnTo>
                  <a:pt x="59" y="5"/>
                </a:lnTo>
                <a:lnTo>
                  <a:pt x="59" y="5"/>
                </a:lnTo>
                <a:lnTo>
                  <a:pt x="59" y="6"/>
                </a:lnTo>
                <a:lnTo>
                  <a:pt x="59" y="6"/>
                </a:lnTo>
                <a:lnTo>
                  <a:pt x="59" y="6"/>
                </a:lnTo>
                <a:lnTo>
                  <a:pt x="59" y="7"/>
                </a:lnTo>
                <a:lnTo>
                  <a:pt x="59" y="9"/>
                </a:lnTo>
                <a:lnTo>
                  <a:pt x="59" y="11"/>
                </a:lnTo>
                <a:lnTo>
                  <a:pt x="59" y="13"/>
                </a:lnTo>
                <a:lnTo>
                  <a:pt x="59" y="15"/>
                </a:lnTo>
                <a:lnTo>
                  <a:pt x="59" y="17"/>
                </a:lnTo>
                <a:lnTo>
                  <a:pt x="58" y="18"/>
                </a:lnTo>
                <a:lnTo>
                  <a:pt x="58" y="19"/>
                </a:lnTo>
                <a:lnTo>
                  <a:pt x="57" y="20"/>
                </a:lnTo>
                <a:lnTo>
                  <a:pt x="57" y="21"/>
                </a:lnTo>
                <a:lnTo>
                  <a:pt x="56" y="22"/>
                </a:lnTo>
                <a:lnTo>
                  <a:pt x="55" y="23"/>
                </a:lnTo>
                <a:lnTo>
                  <a:pt x="54" y="23"/>
                </a:lnTo>
                <a:lnTo>
                  <a:pt x="53" y="24"/>
                </a:lnTo>
                <a:lnTo>
                  <a:pt x="52" y="24"/>
                </a:lnTo>
                <a:lnTo>
                  <a:pt x="51" y="24"/>
                </a:lnTo>
                <a:lnTo>
                  <a:pt x="50" y="24"/>
                </a:lnTo>
                <a:lnTo>
                  <a:pt x="49" y="24"/>
                </a:lnTo>
                <a:lnTo>
                  <a:pt x="21" y="24"/>
                </a:lnTo>
                <a:lnTo>
                  <a:pt x="21" y="32"/>
                </a:lnTo>
                <a:lnTo>
                  <a:pt x="12" y="32"/>
                </a:lnTo>
                <a:lnTo>
                  <a:pt x="12" y="24"/>
                </a:lnTo>
                <a:lnTo>
                  <a:pt x="0" y="24"/>
                </a:lnTo>
                <a:lnTo>
                  <a:pt x="0" y="9"/>
                </a:lnTo>
                <a:lnTo>
                  <a:pt x="1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52" name="Freeform 348"/>
          <p:cNvSpPr>
            <a:spLocks noEditPoints="1"/>
          </p:cNvSpPr>
          <p:nvPr/>
        </p:nvSpPr>
        <p:spPr bwMode="auto">
          <a:xfrm>
            <a:off x="3094038" y="3082925"/>
            <a:ext cx="100012" cy="115888"/>
          </a:xfrm>
          <a:custGeom>
            <a:avLst/>
            <a:gdLst>
              <a:gd name="T0" fmla="*/ 63 w 63"/>
              <a:gd name="T1" fmla="*/ 56 h 73"/>
              <a:gd name="T2" fmla="*/ 63 w 63"/>
              <a:gd name="T3" fmla="*/ 73 h 73"/>
              <a:gd name="T4" fmla="*/ 0 w 63"/>
              <a:gd name="T5" fmla="*/ 46 h 73"/>
              <a:gd name="T6" fmla="*/ 0 w 63"/>
              <a:gd name="T7" fmla="*/ 27 h 73"/>
              <a:gd name="T8" fmla="*/ 63 w 63"/>
              <a:gd name="T9" fmla="*/ 0 h 73"/>
              <a:gd name="T10" fmla="*/ 63 w 63"/>
              <a:gd name="T11" fmla="*/ 18 h 73"/>
              <a:gd name="T12" fmla="*/ 50 w 63"/>
              <a:gd name="T13" fmla="*/ 23 h 73"/>
              <a:gd name="T14" fmla="*/ 50 w 63"/>
              <a:gd name="T15" fmla="*/ 51 h 73"/>
              <a:gd name="T16" fmla="*/ 63 w 63"/>
              <a:gd name="T17" fmla="*/ 56 h 73"/>
              <a:gd name="T18" fmla="*/ 39 w 63"/>
              <a:gd name="T19" fmla="*/ 47 h 73"/>
              <a:gd name="T20" fmla="*/ 39 w 63"/>
              <a:gd name="T21" fmla="*/ 27 h 73"/>
              <a:gd name="T22" fmla="*/ 14 w 63"/>
              <a:gd name="T23" fmla="*/ 37 h 73"/>
              <a:gd name="T24" fmla="*/ 14 w 63"/>
              <a:gd name="T25" fmla="*/ 37 h 73"/>
              <a:gd name="T26" fmla="*/ 39 w 63"/>
              <a:gd name="T27"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73">
                <a:moveTo>
                  <a:pt x="63" y="56"/>
                </a:moveTo>
                <a:lnTo>
                  <a:pt x="63" y="73"/>
                </a:lnTo>
                <a:lnTo>
                  <a:pt x="0" y="46"/>
                </a:lnTo>
                <a:lnTo>
                  <a:pt x="0" y="27"/>
                </a:lnTo>
                <a:lnTo>
                  <a:pt x="63" y="0"/>
                </a:lnTo>
                <a:lnTo>
                  <a:pt x="63" y="18"/>
                </a:lnTo>
                <a:lnTo>
                  <a:pt x="50" y="23"/>
                </a:lnTo>
                <a:lnTo>
                  <a:pt x="50" y="51"/>
                </a:lnTo>
                <a:lnTo>
                  <a:pt x="63" y="56"/>
                </a:lnTo>
                <a:close/>
                <a:moveTo>
                  <a:pt x="39" y="47"/>
                </a:moveTo>
                <a:lnTo>
                  <a:pt x="39" y="27"/>
                </a:lnTo>
                <a:lnTo>
                  <a:pt x="14" y="37"/>
                </a:lnTo>
                <a:lnTo>
                  <a:pt x="14" y="37"/>
                </a:lnTo>
                <a:lnTo>
                  <a:pt x="39"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53" name="Freeform 349"/>
          <p:cNvSpPr>
            <a:spLocks/>
          </p:cNvSpPr>
          <p:nvPr/>
        </p:nvSpPr>
        <p:spPr bwMode="auto">
          <a:xfrm>
            <a:off x="3286125" y="3209925"/>
            <a:ext cx="103188" cy="98425"/>
          </a:xfrm>
          <a:custGeom>
            <a:avLst/>
            <a:gdLst>
              <a:gd name="T0" fmla="*/ 44 w 65"/>
              <a:gd name="T1" fmla="*/ 0 h 62"/>
              <a:gd name="T2" fmla="*/ 50 w 65"/>
              <a:gd name="T3" fmla="*/ 2 h 62"/>
              <a:gd name="T4" fmla="*/ 54 w 65"/>
              <a:gd name="T5" fmla="*/ 4 h 62"/>
              <a:gd name="T6" fmla="*/ 58 w 65"/>
              <a:gd name="T7" fmla="*/ 7 h 62"/>
              <a:gd name="T8" fmla="*/ 61 w 65"/>
              <a:gd name="T9" fmla="*/ 11 h 62"/>
              <a:gd name="T10" fmla="*/ 63 w 65"/>
              <a:gd name="T11" fmla="*/ 16 h 62"/>
              <a:gd name="T12" fmla="*/ 64 w 65"/>
              <a:gd name="T13" fmla="*/ 22 h 62"/>
              <a:gd name="T14" fmla="*/ 65 w 65"/>
              <a:gd name="T15" fmla="*/ 28 h 62"/>
              <a:gd name="T16" fmla="*/ 65 w 65"/>
              <a:gd name="T17" fmla="*/ 33 h 62"/>
              <a:gd name="T18" fmla="*/ 65 w 65"/>
              <a:gd name="T19" fmla="*/ 36 h 62"/>
              <a:gd name="T20" fmla="*/ 64 w 65"/>
              <a:gd name="T21" fmla="*/ 39 h 62"/>
              <a:gd name="T22" fmla="*/ 64 w 65"/>
              <a:gd name="T23" fmla="*/ 42 h 62"/>
              <a:gd name="T24" fmla="*/ 63 w 65"/>
              <a:gd name="T25" fmla="*/ 46 h 62"/>
              <a:gd name="T26" fmla="*/ 62 w 65"/>
              <a:gd name="T27" fmla="*/ 49 h 62"/>
              <a:gd name="T28" fmla="*/ 60 w 65"/>
              <a:gd name="T29" fmla="*/ 52 h 62"/>
              <a:gd name="T30" fmla="*/ 58 w 65"/>
              <a:gd name="T31" fmla="*/ 55 h 62"/>
              <a:gd name="T32" fmla="*/ 56 w 65"/>
              <a:gd name="T33" fmla="*/ 57 h 62"/>
              <a:gd name="T34" fmla="*/ 55 w 65"/>
              <a:gd name="T35" fmla="*/ 58 h 62"/>
              <a:gd name="T36" fmla="*/ 53 w 65"/>
              <a:gd name="T37" fmla="*/ 59 h 62"/>
              <a:gd name="T38" fmla="*/ 51 w 65"/>
              <a:gd name="T39" fmla="*/ 60 h 62"/>
              <a:gd name="T40" fmla="*/ 50 w 65"/>
              <a:gd name="T41" fmla="*/ 61 h 62"/>
              <a:gd name="T42" fmla="*/ 48 w 65"/>
              <a:gd name="T43" fmla="*/ 62 h 62"/>
              <a:gd name="T44" fmla="*/ 45 w 65"/>
              <a:gd name="T45" fmla="*/ 62 h 62"/>
              <a:gd name="T46" fmla="*/ 43 w 65"/>
              <a:gd name="T47" fmla="*/ 62 h 62"/>
              <a:gd name="T48" fmla="*/ 0 w 65"/>
              <a:gd name="T49" fmla="*/ 62 h 62"/>
              <a:gd name="T50" fmla="*/ 41 w 65"/>
              <a:gd name="T51" fmla="*/ 46 h 62"/>
              <a:gd name="T52" fmla="*/ 44 w 65"/>
              <a:gd name="T53" fmla="*/ 46 h 62"/>
              <a:gd name="T54" fmla="*/ 47 w 65"/>
              <a:gd name="T55" fmla="*/ 45 h 62"/>
              <a:gd name="T56" fmla="*/ 49 w 65"/>
              <a:gd name="T57" fmla="*/ 43 h 62"/>
              <a:gd name="T58" fmla="*/ 51 w 65"/>
              <a:gd name="T59" fmla="*/ 42 h 62"/>
              <a:gd name="T60" fmla="*/ 52 w 65"/>
              <a:gd name="T61" fmla="*/ 40 h 62"/>
              <a:gd name="T62" fmla="*/ 53 w 65"/>
              <a:gd name="T63" fmla="*/ 37 h 62"/>
              <a:gd name="T64" fmla="*/ 54 w 65"/>
              <a:gd name="T65" fmla="*/ 35 h 62"/>
              <a:gd name="T66" fmla="*/ 54 w 65"/>
              <a:gd name="T67" fmla="*/ 32 h 62"/>
              <a:gd name="T68" fmla="*/ 54 w 65"/>
              <a:gd name="T69" fmla="*/ 28 h 62"/>
              <a:gd name="T70" fmla="*/ 53 w 65"/>
              <a:gd name="T71" fmla="*/ 25 h 62"/>
              <a:gd name="T72" fmla="*/ 52 w 65"/>
              <a:gd name="T73" fmla="*/ 22 h 62"/>
              <a:gd name="T74" fmla="*/ 51 w 65"/>
              <a:gd name="T75" fmla="*/ 20 h 62"/>
              <a:gd name="T76" fmla="*/ 49 w 65"/>
              <a:gd name="T77" fmla="*/ 19 h 62"/>
              <a:gd name="T78" fmla="*/ 47 w 65"/>
              <a:gd name="T79" fmla="*/ 17 h 62"/>
              <a:gd name="T80" fmla="*/ 44 w 65"/>
              <a:gd name="T81" fmla="*/ 17 h 62"/>
              <a:gd name="T82" fmla="*/ 42 w 65"/>
              <a:gd name="T83" fmla="*/ 17 h 62"/>
              <a:gd name="T84" fmla="*/ 0 w 65"/>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62">
                <a:moveTo>
                  <a:pt x="41" y="0"/>
                </a:moveTo>
                <a:lnTo>
                  <a:pt x="44" y="0"/>
                </a:lnTo>
                <a:lnTo>
                  <a:pt x="47" y="1"/>
                </a:lnTo>
                <a:lnTo>
                  <a:pt x="50" y="2"/>
                </a:lnTo>
                <a:lnTo>
                  <a:pt x="52" y="3"/>
                </a:lnTo>
                <a:lnTo>
                  <a:pt x="54" y="4"/>
                </a:lnTo>
                <a:lnTo>
                  <a:pt x="56" y="5"/>
                </a:lnTo>
                <a:lnTo>
                  <a:pt x="58" y="7"/>
                </a:lnTo>
                <a:lnTo>
                  <a:pt x="59" y="9"/>
                </a:lnTo>
                <a:lnTo>
                  <a:pt x="61" y="11"/>
                </a:lnTo>
                <a:lnTo>
                  <a:pt x="62" y="13"/>
                </a:lnTo>
                <a:lnTo>
                  <a:pt x="63" y="16"/>
                </a:lnTo>
                <a:lnTo>
                  <a:pt x="64" y="19"/>
                </a:lnTo>
                <a:lnTo>
                  <a:pt x="64" y="22"/>
                </a:lnTo>
                <a:lnTo>
                  <a:pt x="65" y="25"/>
                </a:lnTo>
                <a:lnTo>
                  <a:pt x="65" y="28"/>
                </a:lnTo>
                <a:lnTo>
                  <a:pt x="65" y="32"/>
                </a:lnTo>
                <a:lnTo>
                  <a:pt x="65" y="33"/>
                </a:lnTo>
                <a:lnTo>
                  <a:pt x="65" y="35"/>
                </a:lnTo>
                <a:lnTo>
                  <a:pt x="65" y="36"/>
                </a:lnTo>
                <a:lnTo>
                  <a:pt x="65" y="38"/>
                </a:lnTo>
                <a:lnTo>
                  <a:pt x="64" y="39"/>
                </a:lnTo>
                <a:lnTo>
                  <a:pt x="64" y="41"/>
                </a:lnTo>
                <a:lnTo>
                  <a:pt x="64" y="42"/>
                </a:lnTo>
                <a:lnTo>
                  <a:pt x="63" y="44"/>
                </a:lnTo>
                <a:lnTo>
                  <a:pt x="63" y="46"/>
                </a:lnTo>
                <a:lnTo>
                  <a:pt x="62" y="47"/>
                </a:lnTo>
                <a:lnTo>
                  <a:pt x="62" y="49"/>
                </a:lnTo>
                <a:lnTo>
                  <a:pt x="61" y="50"/>
                </a:lnTo>
                <a:lnTo>
                  <a:pt x="60" y="52"/>
                </a:lnTo>
                <a:lnTo>
                  <a:pt x="59" y="54"/>
                </a:lnTo>
                <a:lnTo>
                  <a:pt x="58" y="55"/>
                </a:lnTo>
                <a:lnTo>
                  <a:pt x="57" y="56"/>
                </a:lnTo>
                <a:lnTo>
                  <a:pt x="56" y="57"/>
                </a:lnTo>
                <a:lnTo>
                  <a:pt x="56" y="58"/>
                </a:lnTo>
                <a:lnTo>
                  <a:pt x="55" y="58"/>
                </a:lnTo>
                <a:lnTo>
                  <a:pt x="54" y="59"/>
                </a:lnTo>
                <a:lnTo>
                  <a:pt x="53" y="59"/>
                </a:lnTo>
                <a:lnTo>
                  <a:pt x="52" y="60"/>
                </a:lnTo>
                <a:lnTo>
                  <a:pt x="51" y="60"/>
                </a:lnTo>
                <a:lnTo>
                  <a:pt x="51" y="61"/>
                </a:lnTo>
                <a:lnTo>
                  <a:pt x="50" y="61"/>
                </a:lnTo>
                <a:lnTo>
                  <a:pt x="49" y="61"/>
                </a:lnTo>
                <a:lnTo>
                  <a:pt x="48" y="62"/>
                </a:lnTo>
                <a:lnTo>
                  <a:pt x="46" y="62"/>
                </a:lnTo>
                <a:lnTo>
                  <a:pt x="45" y="62"/>
                </a:lnTo>
                <a:lnTo>
                  <a:pt x="44" y="62"/>
                </a:lnTo>
                <a:lnTo>
                  <a:pt x="43" y="62"/>
                </a:lnTo>
                <a:lnTo>
                  <a:pt x="42" y="62"/>
                </a:lnTo>
                <a:lnTo>
                  <a:pt x="0" y="62"/>
                </a:lnTo>
                <a:lnTo>
                  <a:pt x="0" y="46"/>
                </a:lnTo>
                <a:lnTo>
                  <a:pt x="41" y="46"/>
                </a:lnTo>
                <a:lnTo>
                  <a:pt x="43" y="46"/>
                </a:lnTo>
                <a:lnTo>
                  <a:pt x="44" y="46"/>
                </a:lnTo>
                <a:lnTo>
                  <a:pt x="46" y="45"/>
                </a:lnTo>
                <a:lnTo>
                  <a:pt x="47" y="45"/>
                </a:lnTo>
                <a:lnTo>
                  <a:pt x="48" y="44"/>
                </a:lnTo>
                <a:lnTo>
                  <a:pt x="49" y="43"/>
                </a:lnTo>
                <a:lnTo>
                  <a:pt x="50" y="43"/>
                </a:lnTo>
                <a:lnTo>
                  <a:pt x="51" y="42"/>
                </a:lnTo>
                <a:lnTo>
                  <a:pt x="51" y="41"/>
                </a:lnTo>
                <a:lnTo>
                  <a:pt x="52" y="40"/>
                </a:lnTo>
                <a:lnTo>
                  <a:pt x="53" y="39"/>
                </a:lnTo>
                <a:lnTo>
                  <a:pt x="53" y="37"/>
                </a:lnTo>
                <a:lnTo>
                  <a:pt x="53" y="36"/>
                </a:lnTo>
                <a:lnTo>
                  <a:pt x="54" y="35"/>
                </a:lnTo>
                <a:lnTo>
                  <a:pt x="54" y="34"/>
                </a:lnTo>
                <a:lnTo>
                  <a:pt x="54" y="32"/>
                </a:lnTo>
                <a:lnTo>
                  <a:pt x="54" y="30"/>
                </a:lnTo>
                <a:lnTo>
                  <a:pt x="54" y="28"/>
                </a:lnTo>
                <a:lnTo>
                  <a:pt x="53" y="27"/>
                </a:lnTo>
                <a:lnTo>
                  <a:pt x="53" y="25"/>
                </a:lnTo>
                <a:lnTo>
                  <a:pt x="53" y="24"/>
                </a:lnTo>
                <a:lnTo>
                  <a:pt x="52" y="22"/>
                </a:lnTo>
                <a:lnTo>
                  <a:pt x="51" y="21"/>
                </a:lnTo>
                <a:lnTo>
                  <a:pt x="51" y="20"/>
                </a:lnTo>
                <a:lnTo>
                  <a:pt x="50" y="19"/>
                </a:lnTo>
                <a:lnTo>
                  <a:pt x="49" y="19"/>
                </a:lnTo>
                <a:lnTo>
                  <a:pt x="48" y="18"/>
                </a:lnTo>
                <a:lnTo>
                  <a:pt x="47" y="17"/>
                </a:lnTo>
                <a:lnTo>
                  <a:pt x="46" y="17"/>
                </a:lnTo>
                <a:lnTo>
                  <a:pt x="44" y="17"/>
                </a:lnTo>
                <a:lnTo>
                  <a:pt x="43" y="17"/>
                </a:lnTo>
                <a:lnTo>
                  <a:pt x="42" y="17"/>
                </a:lnTo>
                <a:lnTo>
                  <a:pt x="0" y="17"/>
                </a:lnTo>
                <a:lnTo>
                  <a:pt x="0" y="0"/>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54" name="Freeform 350"/>
          <p:cNvSpPr>
            <a:spLocks/>
          </p:cNvSpPr>
          <p:nvPr/>
        </p:nvSpPr>
        <p:spPr bwMode="auto">
          <a:xfrm>
            <a:off x="3311525" y="3105150"/>
            <a:ext cx="74613" cy="82550"/>
          </a:xfrm>
          <a:custGeom>
            <a:avLst/>
            <a:gdLst>
              <a:gd name="T0" fmla="*/ 47 w 47"/>
              <a:gd name="T1" fmla="*/ 15 h 52"/>
              <a:gd name="T2" fmla="*/ 18 w 47"/>
              <a:gd name="T3" fmla="*/ 15 h 52"/>
              <a:gd name="T4" fmla="*/ 17 w 47"/>
              <a:gd name="T5" fmla="*/ 15 h 52"/>
              <a:gd name="T6" fmla="*/ 15 w 47"/>
              <a:gd name="T7" fmla="*/ 16 h 52"/>
              <a:gd name="T8" fmla="*/ 14 w 47"/>
              <a:gd name="T9" fmla="*/ 16 h 52"/>
              <a:gd name="T10" fmla="*/ 12 w 47"/>
              <a:gd name="T11" fmla="*/ 17 h 52"/>
              <a:gd name="T12" fmla="*/ 11 w 47"/>
              <a:gd name="T13" fmla="*/ 18 h 52"/>
              <a:gd name="T14" fmla="*/ 10 w 47"/>
              <a:gd name="T15" fmla="*/ 20 h 52"/>
              <a:gd name="T16" fmla="*/ 10 w 47"/>
              <a:gd name="T17" fmla="*/ 23 h 52"/>
              <a:gd name="T18" fmla="*/ 10 w 47"/>
              <a:gd name="T19" fmla="*/ 26 h 52"/>
              <a:gd name="T20" fmla="*/ 10 w 47"/>
              <a:gd name="T21" fmla="*/ 28 h 52"/>
              <a:gd name="T22" fmla="*/ 11 w 47"/>
              <a:gd name="T23" fmla="*/ 30 h 52"/>
              <a:gd name="T24" fmla="*/ 12 w 47"/>
              <a:gd name="T25" fmla="*/ 32 h 52"/>
              <a:gd name="T26" fmla="*/ 13 w 47"/>
              <a:gd name="T27" fmla="*/ 34 h 52"/>
              <a:gd name="T28" fmla="*/ 15 w 47"/>
              <a:gd name="T29" fmla="*/ 35 h 52"/>
              <a:gd name="T30" fmla="*/ 17 w 47"/>
              <a:gd name="T31" fmla="*/ 36 h 52"/>
              <a:gd name="T32" fmla="*/ 19 w 47"/>
              <a:gd name="T33" fmla="*/ 37 h 52"/>
              <a:gd name="T34" fmla="*/ 47 w 47"/>
              <a:gd name="T35" fmla="*/ 37 h 52"/>
              <a:gd name="T36" fmla="*/ 1 w 47"/>
              <a:gd name="T37" fmla="*/ 52 h 52"/>
              <a:gd name="T38" fmla="*/ 8 w 47"/>
              <a:gd name="T39" fmla="*/ 37 h 52"/>
              <a:gd name="T40" fmla="*/ 7 w 47"/>
              <a:gd name="T41" fmla="*/ 37 h 52"/>
              <a:gd name="T42" fmla="*/ 6 w 47"/>
              <a:gd name="T43" fmla="*/ 36 h 52"/>
              <a:gd name="T44" fmla="*/ 4 w 47"/>
              <a:gd name="T45" fmla="*/ 34 h 52"/>
              <a:gd name="T46" fmla="*/ 3 w 47"/>
              <a:gd name="T47" fmla="*/ 33 h 52"/>
              <a:gd name="T48" fmla="*/ 2 w 47"/>
              <a:gd name="T49" fmla="*/ 31 h 52"/>
              <a:gd name="T50" fmla="*/ 1 w 47"/>
              <a:gd name="T51" fmla="*/ 28 h 52"/>
              <a:gd name="T52" fmla="*/ 0 w 47"/>
              <a:gd name="T53" fmla="*/ 25 h 52"/>
              <a:gd name="T54" fmla="*/ 0 w 47"/>
              <a:gd name="T55" fmla="*/ 22 h 52"/>
              <a:gd name="T56" fmla="*/ 0 w 47"/>
              <a:gd name="T57" fmla="*/ 18 h 52"/>
              <a:gd name="T58" fmla="*/ 0 w 47"/>
              <a:gd name="T59" fmla="*/ 14 h 52"/>
              <a:gd name="T60" fmla="*/ 1 w 47"/>
              <a:gd name="T61" fmla="*/ 10 h 52"/>
              <a:gd name="T62" fmla="*/ 2 w 47"/>
              <a:gd name="T63" fmla="*/ 7 h 52"/>
              <a:gd name="T64" fmla="*/ 4 w 47"/>
              <a:gd name="T65" fmla="*/ 5 h 52"/>
              <a:gd name="T66" fmla="*/ 7 w 47"/>
              <a:gd name="T67" fmla="*/ 3 h 52"/>
              <a:gd name="T68" fmla="*/ 10 w 47"/>
              <a:gd name="T69" fmla="*/ 1 h 52"/>
              <a:gd name="T70" fmla="*/ 13 w 47"/>
              <a:gd name="T71" fmla="*/ 0 h 52"/>
              <a:gd name="T72" fmla="*/ 47 w 47"/>
              <a:gd name="T7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52">
                <a:moveTo>
                  <a:pt x="47" y="0"/>
                </a:moveTo>
                <a:lnTo>
                  <a:pt x="47" y="15"/>
                </a:lnTo>
                <a:lnTo>
                  <a:pt x="19" y="15"/>
                </a:lnTo>
                <a:lnTo>
                  <a:pt x="18" y="15"/>
                </a:lnTo>
                <a:lnTo>
                  <a:pt x="18" y="15"/>
                </a:lnTo>
                <a:lnTo>
                  <a:pt x="17" y="15"/>
                </a:lnTo>
                <a:lnTo>
                  <a:pt x="16" y="15"/>
                </a:lnTo>
                <a:lnTo>
                  <a:pt x="15" y="16"/>
                </a:lnTo>
                <a:lnTo>
                  <a:pt x="15" y="16"/>
                </a:lnTo>
                <a:lnTo>
                  <a:pt x="14" y="16"/>
                </a:lnTo>
                <a:lnTo>
                  <a:pt x="13" y="16"/>
                </a:lnTo>
                <a:lnTo>
                  <a:pt x="12" y="17"/>
                </a:lnTo>
                <a:lnTo>
                  <a:pt x="12" y="18"/>
                </a:lnTo>
                <a:lnTo>
                  <a:pt x="11" y="18"/>
                </a:lnTo>
                <a:lnTo>
                  <a:pt x="11" y="19"/>
                </a:lnTo>
                <a:lnTo>
                  <a:pt x="10" y="20"/>
                </a:lnTo>
                <a:lnTo>
                  <a:pt x="10" y="22"/>
                </a:lnTo>
                <a:lnTo>
                  <a:pt x="10" y="23"/>
                </a:lnTo>
                <a:lnTo>
                  <a:pt x="10" y="25"/>
                </a:lnTo>
                <a:lnTo>
                  <a:pt x="10" y="26"/>
                </a:lnTo>
                <a:lnTo>
                  <a:pt x="10" y="27"/>
                </a:lnTo>
                <a:lnTo>
                  <a:pt x="10" y="28"/>
                </a:lnTo>
                <a:lnTo>
                  <a:pt x="10" y="30"/>
                </a:lnTo>
                <a:lnTo>
                  <a:pt x="11" y="30"/>
                </a:lnTo>
                <a:lnTo>
                  <a:pt x="11" y="32"/>
                </a:lnTo>
                <a:lnTo>
                  <a:pt x="12" y="32"/>
                </a:lnTo>
                <a:lnTo>
                  <a:pt x="12" y="33"/>
                </a:lnTo>
                <a:lnTo>
                  <a:pt x="13" y="34"/>
                </a:lnTo>
                <a:lnTo>
                  <a:pt x="14" y="35"/>
                </a:lnTo>
                <a:lnTo>
                  <a:pt x="15" y="35"/>
                </a:lnTo>
                <a:lnTo>
                  <a:pt x="16" y="36"/>
                </a:lnTo>
                <a:lnTo>
                  <a:pt x="17" y="36"/>
                </a:lnTo>
                <a:lnTo>
                  <a:pt x="18" y="36"/>
                </a:lnTo>
                <a:lnTo>
                  <a:pt x="19" y="37"/>
                </a:lnTo>
                <a:lnTo>
                  <a:pt x="21" y="37"/>
                </a:lnTo>
                <a:lnTo>
                  <a:pt x="47" y="37"/>
                </a:lnTo>
                <a:lnTo>
                  <a:pt x="47" y="52"/>
                </a:lnTo>
                <a:lnTo>
                  <a:pt x="1" y="52"/>
                </a:lnTo>
                <a:lnTo>
                  <a:pt x="1" y="37"/>
                </a:lnTo>
                <a:lnTo>
                  <a:pt x="8" y="37"/>
                </a:lnTo>
                <a:lnTo>
                  <a:pt x="8" y="37"/>
                </a:lnTo>
                <a:lnTo>
                  <a:pt x="7" y="37"/>
                </a:lnTo>
                <a:lnTo>
                  <a:pt x="6" y="36"/>
                </a:lnTo>
                <a:lnTo>
                  <a:pt x="6" y="36"/>
                </a:lnTo>
                <a:lnTo>
                  <a:pt x="5" y="35"/>
                </a:lnTo>
                <a:lnTo>
                  <a:pt x="4" y="34"/>
                </a:lnTo>
                <a:lnTo>
                  <a:pt x="4" y="34"/>
                </a:lnTo>
                <a:lnTo>
                  <a:pt x="3" y="33"/>
                </a:lnTo>
                <a:lnTo>
                  <a:pt x="2" y="32"/>
                </a:lnTo>
                <a:lnTo>
                  <a:pt x="2" y="31"/>
                </a:lnTo>
                <a:lnTo>
                  <a:pt x="1" y="30"/>
                </a:lnTo>
                <a:lnTo>
                  <a:pt x="1" y="28"/>
                </a:lnTo>
                <a:lnTo>
                  <a:pt x="0" y="27"/>
                </a:lnTo>
                <a:lnTo>
                  <a:pt x="0" y="25"/>
                </a:lnTo>
                <a:lnTo>
                  <a:pt x="0" y="24"/>
                </a:lnTo>
                <a:lnTo>
                  <a:pt x="0" y="22"/>
                </a:lnTo>
                <a:lnTo>
                  <a:pt x="0" y="20"/>
                </a:lnTo>
                <a:lnTo>
                  <a:pt x="0" y="18"/>
                </a:lnTo>
                <a:lnTo>
                  <a:pt x="0" y="16"/>
                </a:lnTo>
                <a:lnTo>
                  <a:pt x="0" y="14"/>
                </a:lnTo>
                <a:lnTo>
                  <a:pt x="0" y="12"/>
                </a:lnTo>
                <a:lnTo>
                  <a:pt x="1" y="10"/>
                </a:lnTo>
                <a:lnTo>
                  <a:pt x="2" y="9"/>
                </a:lnTo>
                <a:lnTo>
                  <a:pt x="2" y="7"/>
                </a:lnTo>
                <a:lnTo>
                  <a:pt x="3" y="6"/>
                </a:lnTo>
                <a:lnTo>
                  <a:pt x="4" y="5"/>
                </a:lnTo>
                <a:lnTo>
                  <a:pt x="6" y="4"/>
                </a:lnTo>
                <a:lnTo>
                  <a:pt x="7" y="3"/>
                </a:lnTo>
                <a:lnTo>
                  <a:pt x="8" y="2"/>
                </a:lnTo>
                <a:lnTo>
                  <a:pt x="10" y="1"/>
                </a:lnTo>
                <a:lnTo>
                  <a:pt x="11" y="1"/>
                </a:lnTo>
                <a:lnTo>
                  <a:pt x="13" y="0"/>
                </a:lnTo>
                <a:lnTo>
                  <a:pt x="15" y="0"/>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55" name="Freeform 351"/>
          <p:cNvSpPr>
            <a:spLocks noEditPoints="1"/>
          </p:cNvSpPr>
          <p:nvPr/>
        </p:nvSpPr>
        <p:spPr bwMode="auto">
          <a:xfrm>
            <a:off x="3286125" y="3059113"/>
            <a:ext cx="100013" cy="23812"/>
          </a:xfrm>
          <a:custGeom>
            <a:avLst/>
            <a:gdLst>
              <a:gd name="T0" fmla="*/ 17 w 63"/>
              <a:gd name="T1" fmla="*/ 0 h 15"/>
              <a:gd name="T2" fmla="*/ 63 w 63"/>
              <a:gd name="T3" fmla="*/ 0 h 15"/>
              <a:gd name="T4" fmla="*/ 63 w 63"/>
              <a:gd name="T5" fmla="*/ 15 h 15"/>
              <a:gd name="T6" fmla="*/ 17 w 63"/>
              <a:gd name="T7" fmla="*/ 15 h 15"/>
              <a:gd name="T8" fmla="*/ 17 w 63"/>
              <a:gd name="T9" fmla="*/ 0 h 15"/>
              <a:gd name="T10" fmla="*/ 11 w 63"/>
              <a:gd name="T11" fmla="*/ 0 h 15"/>
              <a:gd name="T12" fmla="*/ 11 w 63"/>
              <a:gd name="T13" fmla="*/ 15 h 15"/>
              <a:gd name="T14" fmla="*/ 0 w 63"/>
              <a:gd name="T15" fmla="*/ 15 h 15"/>
              <a:gd name="T16" fmla="*/ 0 w 63"/>
              <a:gd name="T17" fmla="*/ 0 h 15"/>
              <a:gd name="T18" fmla="*/ 11 w 6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5">
                <a:moveTo>
                  <a:pt x="17" y="0"/>
                </a:moveTo>
                <a:lnTo>
                  <a:pt x="63" y="0"/>
                </a:lnTo>
                <a:lnTo>
                  <a:pt x="63" y="15"/>
                </a:lnTo>
                <a:lnTo>
                  <a:pt x="17" y="15"/>
                </a:lnTo>
                <a:lnTo>
                  <a:pt x="17" y="0"/>
                </a:lnTo>
                <a:close/>
                <a:moveTo>
                  <a:pt x="11" y="0"/>
                </a:moveTo>
                <a:lnTo>
                  <a:pt x="11" y="15"/>
                </a:lnTo>
                <a:lnTo>
                  <a:pt x="0" y="15"/>
                </a:lnTo>
                <a:lnTo>
                  <a:pt x="0"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56" name="Freeform 352"/>
          <p:cNvSpPr>
            <a:spLocks/>
          </p:cNvSpPr>
          <p:nvPr/>
        </p:nvSpPr>
        <p:spPr bwMode="auto">
          <a:xfrm>
            <a:off x="3292475" y="2994025"/>
            <a:ext cx="95250" cy="50800"/>
          </a:xfrm>
          <a:custGeom>
            <a:avLst/>
            <a:gdLst>
              <a:gd name="T0" fmla="*/ 13 w 60"/>
              <a:gd name="T1" fmla="*/ 0 h 32"/>
              <a:gd name="T2" fmla="*/ 21 w 60"/>
              <a:gd name="T3" fmla="*/ 10 h 32"/>
              <a:gd name="T4" fmla="*/ 47 w 60"/>
              <a:gd name="T5" fmla="*/ 10 h 32"/>
              <a:gd name="T6" fmla="*/ 48 w 60"/>
              <a:gd name="T7" fmla="*/ 10 h 32"/>
              <a:gd name="T8" fmla="*/ 49 w 60"/>
              <a:gd name="T9" fmla="*/ 10 h 32"/>
              <a:gd name="T10" fmla="*/ 49 w 60"/>
              <a:gd name="T11" fmla="*/ 9 h 32"/>
              <a:gd name="T12" fmla="*/ 50 w 60"/>
              <a:gd name="T13" fmla="*/ 9 h 32"/>
              <a:gd name="T14" fmla="*/ 50 w 60"/>
              <a:gd name="T15" fmla="*/ 8 h 32"/>
              <a:gd name="T16" fmla="*/ 50 w 60"/>
              <a:gd name="T17" fmla="*/ 6 h 32"/>
              <a:gd name="T18" fmla="*/ 50 w 60"/>
              <a:gd name="T19" fmla="*/ 5 h 32"/>
              <a:gd name="T20" fmla="*/ 50 w 60"/>
              <a:gd name="T21" fmla="*/ 3 h 32"/>
              <a:gd name="T22" fmla="*/ 50 w 60"/>
              <a:gd name="T23" fmla="*/ 3 h 32"/>
              <a:gd name="T24" fmla="*/ 50 w 60"/>
              <a:gd name="T25" fmla="*/ 3 h 32"/>
              <a:gd name="T26" fmla="*/ 50 w 60"/>
              <a:gd name="T27" fmla="*/ 2 h 32"/>
              <a:gd name="T28" fmla="*/ 50 w 60"/>
              <a:gd name="T29" fmla="*/ 2 h 32"/>
              <a:gd name="T30" fmla="*/ 50 w 60"/>
              <a:gd name="T31" fmla="*/ 1 h 32"/>
              <a:gd name="T32" fmla="*/ 50 w 60"/>
              <a:gd name="T33" fmla="*/ 1 h 32"/>
              <a:gd name="T34" fmla="*/ 50 w 60"/>
              <a:gd name="T35" fmla="*/ 1 h 32"/>
              <a:gd name="T36" fmla="*/ 59 w 60"/>
              <a:gd name="T37" fmla="*/ 0 h 32"/>
              <a:gd name="T38" fmla="*/ 59 w 60"/>
              <a:gd name="T39" fmla="*/ 1 h 32"/>
              <a:gd name="T40" fmla="*/ 59 w 60"/>
              <a:gd name="T41" fmla="*/ 2 h 32"/>
              <a:gd name="T42" fmla="*/ 60 w 60"/>
              <a:gd name="T43" fmla="*/ 3 h 32"/>
              <a:gd name="T44" fmla="*/ 60 w 60"/>
              <a:gd name="T45" fmla="*/ 4 h 32"/>
              <a:gd name="T46" fmla="*/ 60 w 60"/>
              <a:gd name="T47" fmla="*/ 5 h 32"/>
              <a:gd name="T48" fmla="*/ 60 w 60"/>
              <a:gd name="T49" fmla="*/ 6 h 32"/>
              <a:gd name="T50" fmla="*/ 60 w 60"/>
              <a:gd name="T51" fmla="*/ 7 h 32"/>
              <a:gd name="T52" fmla="*/ 60 w 60"/>
              <a:gd name="T53" fmla="*/ 8 h 32"/>
              <a:gd name="T54" fmla="*/ 60 w 60"/>
              <a:gd name="T55" fmla="*/ 12 h 32"/>
              <a:gd name="T56" fmla="*/ 59 w 60"/>
              <a:gd name="T57" fmla="*/ 16 h 32"/>
              <a:gd name="T58" fmla="*/ 59 w 60"/>
              <a:gd name="T59" fmla="*/ 19 h 32"/>
              <a:gd name="T60" fmla="*/ 57 w 60"/>
              <a:gd name="T61" fmla="*/ 21 h 32"/>
              <a:gd name="T62" fmla="*/ 56 w 60"/>
              <a:gd name="T63" fmla="*/ 23 h 32"/>
              <a:gd name="T64" fmla="*/ 55 w 60"/>
              <a:gd name="T65" fmla="*/ 24 h 32"/>
              <a:gd name="T66" fmla="*/ 53 w 60"/>
              <a:gd name="T67" fmla="*/ 24 h 32"/>
              <a:gd name="T68" fmla="*/ 51 w 60"/>
              <a:gd name="T69" fmla="*/ 25 h 32"/>
              <a:gd name="T70" fmla="*/ 21 w 60"/>
              <a:gd name="T71" fmla="*/ 25 h 32"/>
              <a:gd name="T72" fmla="*/ 13 w 60"/>
              <a:gd name="T73" fmla="*/ 32 h 32"/>
              <a:gd name="T74" fmla="*/ 0 w 60"/>
              <a:gd name="T75" fmla="*/ 25 h 32"/>
              <a:gd name="T76" fmla="*/ 13 w 60"/>
              <a:gd name="T7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32">
                <a:moveTo>
                  <a:pt x="13" y="10"/>
                </a:moveTo>
                <a:lnTo>
                  <a:pt x="13" y="0"/>
                </a:lnTo>
                <a:lnTo>
                  <a:pt x="21" y="0"/>
                </a:lnTo>
                <a:lnTo>
                  <a:pt x="21" y="10"/>
                </a:lnTo>
                <a:lnTo>
                  <a:pt x="47" y="10"/>
                </a:lnTo>
                <a:lnTo>
                  <a:pt x="47" y="10"/>
                </a:lnTo>
                <a:lnTo>
                  <a:pt x="48" y="10"/>
                </a:lnTo>
                <a:lnTo>
                  <a:pt x="48" y="10"/>
                </a:lnTo>
                <a:lnTo>
                  <a:pt x="48" y="10"/>
                </a:lnTo>
                <a:lnTo>
                  <a:pt x="49" y="10"/>
                </a:lnTo>
                <a:lnTo>
                  <a:pt x="49" y="9"/>
                </a:lnTo>
                <a:lnTo>
                  <a:pt x="49" y="9"/>
                </a:lnTo>
                <a:lnTo>
                  <a:pt x="50" y="9"/>
                </a:lnTo>
                <a:lnTo>
                  <a:pt x="50" y="9"/>
                </a:lnTo>
                <a:lnTo>
                  <a:pt x="50" y="8"/>
                </a:lnTo>
                <a:lnTo>
                  <a:pt x="50" y="8"/>
                </a:lnTo>
                <a:lnTo>
                  <a:pt x="50" y="7"/>
                </a:lnTo>
                <a:lnTo>
                  <a:pt x="50" y="6"/>
                </a:lnTo>
                <a:lnTo>
                  <a:pt x="50" y="6"/>
                </a:lnTo>
                <a:lnTo>
                  <a:pt x="50" y="5"/>
                </a:lnTo>
                <a:lnTo>
                  <a:pt x="50" y="4"/>
                </a:lnTo>
                <a:lnTo>
                  <a:pt x="50" y="3"/>
                </a:lnTo>
                <a:lnTo>
                  <a:pt x="50" y="3"/>
                </a:lnTo>
                <a:lnTo>
                  <a:pt x="50" y="3"/>
                </a:lnTo>
                <a:lnTo>
                  <a:pt x="50" y="3"/>
                </a:lnTo>
                <a:lnTo>
                  <a:pt x="50" y="3"/>
                </a:lnTo>
                <a:lnTo>
                  <a:pt x="50" y="2"/>
                </a:lnTo>
                <a:lnTo>
                  <a:pt x="50" y="2"/>
                </a:lnTo>
                <a:lnTo>
                  <a:pt x="50" y="2"/>
                </a:lnTo>
                <a:lnTo>
                  <a:pt x="50" y="2"/>
                </a:lnTo>
                <a:lnTo>
                  <a:pt x="50" y="2"/>
                </a:lnTo>
                <a:lnTo>
                  <a:pt x="50" y="1"/>
                </a:lnTo>
                <a:lnTo>
                  <a:pt x="50" y="1"/>
                </a:lnTo>
                <a:lnTo>
                  <a:pt x="50" y="1"/>
                </a:lnTo>
                <a:lnTo>
                  <a:pt x="50" y="1"/>
                </a:lnTo>
                <a:lnTo>
                  <a:pt x="50" y="1"/>
                </a:lnTo>
                <a:lnTo>
                  <a:pt x="50" y="0"/>
                </a:lnTo>
                <a:lnTo>
                  <a:pt x="59" y="0"/>
                </a:lnTo>
                <a:lnTo>
                  <a:pt x="59" y="1"/>
                </a:lnTo>
                <a:lnTo>
                  <a:pt x="59" y="1"/>
                </a:lnTo>
                <a:lnTo>
                  <a:pt x="59" y="2"/>
                </a:lnTo>
                <a:lnTo>
                  <a:pt x="59" y="2"/>
                </a:lnTo>
                <a:lnTo>
                  <a:pt x="59" y="3"/>
                </a:lnTo>
                <a:lnTo>
                  <a:pt x="60" y="3"/>
                </a:lnTo>
                <a:lnTo>
                  <a:pt x="60" y="4"/>
                </a:lnTo>
                <a:lnTo>
                  <a:pt x="60" y="4"/>
                </a:lnTo>
                <a:lnTo>
                  <a:pt x="60" y="4"/>
                </a:lnTo>
                <a:lnTo>
                  <a:pt x="60" y="5"/>
                </a:lnTo>
                <a:lnTo>
                  <a:pt x="60" y="5"/>
                </a:lnTo>
                <a:lnTo>
                  <a:pt x="60" y="6"/>
                </a:lnTo>
                <a:lnTo>
                  <a:pt x="60" y="6"/>
                </a:lnTo>
                <a:lnTo>
                  <a:pt x="60" y="7"/>
                </a:lnTo>
                <a:lnTo>
                  <a:pt x="60" y="7"/>
                </a:lnTo>
                <a:lnTo>
                  <a:pt x="60" y="8"/>
                </a:lnTo>
                <a:lnTo>
                  <a:pt x="60" y="10"/>
                </a:lnTo>
                <a:lnTo>
                  <a:pt x="60" y="12"/>
                </a:lnTo>
                <a:lnTo>
                  <a:pt x="59" y="14"/>
                </a:lnTo>
                <a:lnTo>
                  <a:pt x="59" y="16"/>
                </a:lnTo>
                <a:lnTo>
                  <a:pt x="59" y="17"/>
                </a:lnTo>
                <a:lnTo>
                  <a:pt x="59" y="19"/>
                </a:lnTo>
                <a:lnTo>
                  <a:pt x="58" y="20"/>
                </a:lnTo>
                <a:lnTo>
                  <a:pt x="57" y="21"/>
                </a:lnTo>
                <a:lnTo>
                  <a:pt x="57" y="22"/>
                </a:lnTo>
                <a:lnTo>
                  <a:pt x="56" y="23"/>
                </a:lnTo>
                <a:lnTo>
                  <a:pt x="55" y="23"/>
                </a:lnTo>
                <a:lnTo>
                  <a:pt x="55" y="24"/>
                </a:lnTo>
                <a:lnTo>
                  <a:pt x="54" y="24"/>
                </a:lnTo>
                <a:lnTo>
                  <a:pt x="53" y="24"/>
                </a:lnTo>
                <a:lnTo>
                  <a:pt x="52" y="25"/>
                </a:lnTo>
                <a:lnTo>
                  <a:pt x="51" y="25"/>
                </a:lnTo>
                <a:lnTo>
                  <a:pt x="50" y="25"/>
                </a:lnTo>
                <a:lnTo>
                  <a:pt x="21" y="25"/>
                </a:lnTo>
                <a:lnTo>
                  <a:pt x="21" y="32"/>
                </a:lnTo>
                <a:lnTo>
                  <a:pt x="13" y="32"/>
                </a:lnTo>
                <a:lnTo>
                  <a:pt x="13" y="25"/>
                </a:lnTo>
                <a:lnTo>
                  <a:pt x="0" y="25"/>
                </a:lnTo>
                <a:lnTo>
                  <a:pt x="0" y="10"/>
                </a:ln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57" name="Freeform 353"/>
          <p:cNvSpPr>
            <a:spLocks noEditPoints="1"/>
          </p:cNvSpPr>
          <p:nvPr/>
        </p:nvSpPr>
        <p:spPr bwMode="auto">
          <a:xfrm>
            <a:off x="3286125" y="2830513"/>
            <a:ext cx="100013" cy="100012"/>
          </a:xfrm>
          <a:custGeom>
            <a:avLst/>
            <a:gdLst>
              <a:gd name="T0" fmla="*/ 0 w 63"/>
              <a:gd name="T1" fmla="*/ 22 h 63"/>
              <a:gd name="T2" fmla="*/ 2 w 63"/>
              <a:gd name="T3" fmla="*/ 14 h 63"/>
              <a:gd name="T4" fmla="*/ 5 w 63"/>
              <a:gd name="T5" fmla="*/ 8 h 63"/>
              <a:gd name="T6" fmla="*/ 9 w 63"/>
              <a:gd name="T7" fmla="*/ 5 h 63"/>
              <a:gd name="T8" fmla="*/ 13 w 63"/>
              <a:gd name="T9" fmla="*/ 3 h 63"/>
              <a:gd name="T10" fmla="*/ 17 w 63"/>
              <a:gd name="T11" fmla="*/ 2 h 63"/>
              <a:gd name="T12" fmla="*/ 21 w 63"/>
              <a:gd name="T13" fmla="*/ 3 h 63"/>
              <a:gd name="T14" fmla="*/ 24 w 63"/>
              <a:gd name="T15" fmla="*/ 4 h 63"/>
              <a:gd name="T16" fmla="*/ 26 w 63"/>
              <a:gd name="T17" fmla="*/ 6 h 63"/>
              <a:gd name="T18" fmla="*/ 28 w 63"/>
              <a:gd name="T19" fmla="*/ 9 h 63"/>
              <a:gd name="T20" fmla="*/ 29 w 63"/>
              <a:gd name="T21" fmla="*/ 11 h 63"/>
              <a:gd name="T22" fmla="*/ 30 w 63"/>
              <a:gd name="T23" fmla="*/ 8 h 63"/>
              <a:gd name="T24" fmla="*/ 33 w 63"/>
              <a:gd name="T25" fmla="*/ 5 h 63"/>
              <a:gd name="T26" fmla="*/ 36 w 63"/>
              <a:gd name="T27" fmla="*/ 2 h 63"/>
              <a:gd name="T28" fmla="*/ 39 w 63"/>
              <a:gd name="T29" fmla="*/ 0 h 63"/>
              <a:gd name="T30" fmla="*/ 42 w 63"/>
              <a:gd name="T31" fmla="*/ 0 h 63"/>
              <a:gd name="T32" fmla="*/ 46 w 63"/>
              <a:gd name="T33" fmla="*/ 0 h 63"/>
              <a:gd name="T34" fmla="*/ 48 w 63"/>
              <a:gd name="T35" fmla="*/ 0 h 63"/>
              <a:gd name="T36" fmla="*/ 51 w 63"/>
              <a:gd name="T37" fmla="*/ 1 h 63"/>
              <a:gd name="T38" fmla="*/ 53 w 63"/>
              <a:gd name="T39" fmla="*/ 2 h 63"/>
              <a:gd name="T40" fmla="*/ 55 w 63"/>
              <a:gd name="T41" fmla="*/ 4 h 63"/>
              <a:gd name="T42" fmla="*/ 57 w 63"/>
              <a:gd name="T43" fmla="*/ 6 h 63"/>
              <a:gd name="T44" fmla="*/ 59 w 63"/>
              <a:gd name="T45" fmla="*/ 9 h 63"/>
              <a:gd name="T46" fmla="*/ 61 w 63"/>
              <a:gd name="T47" fmla="*/ 12 h 63"/>
              <a:gd name="T48" fmla="*/ 62 w 63"/>
              <a:gd name="T49" fmla="*/ 15 h 63"/>
              <a:gd name="T50" fmla="*/ 63 w 63"/>
              <a:gd name="T51" fmla="*/ 21 h 63"/>
              <a:gd name="T52" fmla="*/ 63 w 63"/>
              <a:gd name="T53" fmla="*/ 28 h 63"/>
              <a:gd name="T54" fmla="*/ 0 w 63"/>
              <a:gd name="T55" fmla="*/ 63 h 63"/>
              <a:gd name="T56" fmla="*/ 52 w 63"/>
              <a:gd name="T57" fmla="*/ 26 h 63"/>
              <a:gd name="T58" fmla="*/ 52 w 63"/>
              <a:gd name="T59" fmla="*/ 23 h 63"/>
              <a:gd name="T60" fmla="*/ 51 w 63"/>
              <a:gd name="T61" fmla="*/ 20 h 63"/>
              <a:gd name="T62" fmla="*/ 49 w 63"/>
              <a:gd name="T63" fmla="*/ 17 h 63"/>
              <a:gd name="T64" fmla="*/ 46 w 63"/>
              <a:gd name="T65" fmla="*/ 16 h 63"/>
              <a:gd name="T66" fmla="*/ 43 w 63"/>
              <a:gd name="T67" fmla="*/ 16 h 63"/>
              <a:gd name="T68" fmla="*/ 40 w 63"/>
              <a:gd name="T69" fmla="*/ 16 h 63"/>
              <a:gd name="T70" fmla="*/ 38 w 63"/>
              <a:gd name="T71" fmla="*/ 18 h 63"/>
              <a:gd name="T72" fmla="*/ 37 w 63"/>
              <a:gd name="T73" fmla="*/ 20 h 63"/>
              <a:gd name="T74" fmla="*/ 36 w 63"/>
              <a:gd name="T75" fmla="*/ 23 h 63"/>
              <a:gd name="T76" fmla="*/ 36 w 63"/>
              <a:gd name="T77" fmla="*/ 26 h 63"/>
              <a:gd name="T78" fmla="*/ 52 w 63"/>
              <a:gd name="T79" fmla="*/ 48 h 63"/>
              <a:gd name="T80" fmla="*/ 25 w 63"/>
              <a:gd name="T81" fmla="*/ 28 h 63"/>
              <a:gd name="T82" fmla="*/ 25 w 63"/>
              <a:gd name="T83" fmla="*/ 24 h 63"/>
              <a:gd name="T84" fmla="*/ 24 w 63"/>
              <a:gd name="T85" fmla="*/ 21 h 63"/>
              <a:gd name="T86" fmla="*/ 22 w 63"/>
              <a:gd name="T87" fmla="*/ 19 h 63"/>
              <a:gd name="T88" fmla="*/ 21 w 63"/>
              <a:gd name="T89" fmla="*/ 18 h 63"/>
              <a:gd name="T90" fmla="*/ 18 w 63"/>
              <a:gd name="T91" fmla="*/ 17 h 63"/>
              <a:gd name="T92" fmla="*/ 15 w 63"/>
              <a:gd name="T93" fmla="*/ 18 h 63"/>
              <a:gd name="T94" fmla="*/ 14 w 63"/>
              <a:gd name="T95" fmla="*/ 19 h 63"/>
              <a:gd name="T96" fmla="*/ 12 w 63"/>
              <a:gd name="T97" fmla="*/ 21 h 63"/>
              <a:gd name="T98" fmla="*/ 12 w 63"/>
              <a:gd name="T99" fmla="*/ 24 h 63"/>
              <a:gd name="T100" fmla="*/ 11 w 63"/>
              <a:gd name="T101" fmla="*/ 28 h 63"/>
              <a:gd name="T102" fmla="*/ 25 w 63"/>
              <a:gd name="T103"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3">
                <a:moveTo>
                  <a:pt x="0" y="63"/>
                </a:moveTo>
                <a:lnTo>
                  <a:pt x="0" y="26"/>
                </a:lnTo>
                <a:lnTo>
                  <a:pt x="0" y="22"/>
                </a:lnTo>
                <a:lnTo>
                  <a:pt x="1" y="19"/>
                </a:lnTo>
                <a:lnTo>
                  <a:pt x="1" y="17"/>
                </a:lnTo>
                <a:lnTo>
                  <a:pt x="2" y="14"/>
                </a:lnTo>
                <a:lnTo>
                  <a:pt x="3" y="12"/>
                </a:lnTo>
                <a:lnTo>
                  <a:pt x="4" y="10"/>
                </a:lnTo>
                <a:lnTo>
                  <a:pt x="5" y="8"/>
                </a:lnTo>
                <a:lnTo>
                  <a:pt x="6" y="7"/>
                </a:lnTo>
                <a:lnTo>
                  <a:pt x="7" y="5"/>
                </a:lnTo>
                <a:lnTo>
                  <a:pt x="9" y="5"/>
                </a:lnTo>
                <a:lnTo>
                  <a:pt x="10" y="4"/>
                </a:lnTo>
                <a:lnTo>
                  <a:pt x="11" y="3"/>
                </a:lnTo>
                <a:lnTo>
                  <a:pt x="13" y="3"/>
                </a:lnTo>
                <a:lnTo>
                  <a:pt x="14" y="2"/>
                </a:lnTo>
                <a:lnTo>
                  <a:pt x="15" y="2"/>
                </a:lnTo>
                <a:lnTo>
                  <a:pt x="17" y="2"/>
                </a:lnTo>
                <a:lnTo>
                  <a:pt x="18" y="2"/>
                </a:lnTo>
                <a:lnTo>
                  <a:pt x="20" y="2"/>
                </a:lnTo>
                <a:lnTo>
                  <a:pt x="21" y="3"/>
                </a:lnTo>
                <a:lnTo>
                  <a:pt x="22" y="3"/>
                </a:lnTo>
                <a:lnTo>
                  <a:pt x="23" y="3"/>
                </a:lnTo>
                <a:lnTo>
                  <a:pt x="24" y="4"/>
                </a:lnTo>
                <a:lnTo>
                  <a:pt x="25" y="5"/>
                </a:lnTo>
                <a:lnTo>
                  <a:pt x="26" y="5"/>
                </a:lnTo>
                <a:lnTo>
                  <a:pt x="26" y="6"/>
                </a:lnTo>
                <a:lnTo>
                  <a:pt x="27" y="7"/>
                </a:lnTo>
                <a:lnTo>
                  <a:pt x="28" y="8"/>
                </a:lnTo>
                <a:lnTo>
                  <a:pt x="28" y="9"/>
                </a:lnTo>
                <a:lnTo>
                  <a:pt x="28" y="9"/>
                </a:lnTo>
                <a:lnTo>
                  <a:pt x="29" y="10"/>
                </a:lnTo>
                <a:lnTo>
                  <a:pt x="29" y="11"/>
                </a:lnTo>
                <a:lnTo>
                  <a:pt x="29" y="11"/>
                </a:lnTo>
                <a:lnTo>
                  <a:pt x="30" y="10"/>
                </a:lnTo>
                <a:lnTo>
                  <a:pt x="30" y="8"/>
                </a:lnTo>
                <a:lnTo>
                  <a:pt x="31" y="7"/>
                </a:lnTo>
                <a:lnTo>
                  <a:pt x="32" y="6"/>
                </a:lnTo>
                <a:lnTo>
                  <a:pt x="33" y="5"/>
                </a:lnTo>
                <a:lnTo>
                  <a:pt x="34" y="3"/>
                </a:lnTo>
                <a:lnTo>
                  <a:pt x="35" y="3"/>
                </a:lnTo>
                <a:lnTo>
                  <a:pt x="36" y="2"/>
                </a:lnTo>
                <a:lnTo>
                  <a:pt x="37" y="1"/>
                </a:lnTo>
                <a:lnTo>
                  <a:pt x="38" y="1"/>
                </a:lnTo>
                <a:lnTo>
                  <a:pt x="39" y="0"/>
                </a:lnTo>
                <a:lnTo>
                  <a:pt x="40" y="0"/>
                </a:lnTo>
                <a:lnTo>
                  <a:pt x="41" y="0"/>
                </a:lnTo>
                <a:lnTo>
                  <a:pt x="42" y="0"/>
                </a:lnTo>
                <a:lnTo>
                  <a:pt x="43" y="0"/>
                </a:lnTo>
                <a:lnTo>
                  <a:pt x="45" y="0"/>
                </a:lnTo>
                <a:lnTo>
                  <a:pt x="46" y="0"/>
                </a:lnTo>
                <a:lnTo>
                  <a:pt x="46" y="0"/>
                </a:lnTo>
                <a:lnTo>
                  <a:pt x="47" y="0"/>
                </a:lnTo>
                <a:lnTo>
                  <a:pt x="48" y="0"/>
                </a:lnTo>
                <a:lnTo>
                  <a:pt x="49" y="0"/>
                </a:lnTo>
                <a:lnTo>
                  <a:pt x="50" y="1"/>
                </a:lnTo>
                <a:lnTo>
                  <a:pt x="51" y="1"/>
                </a:lnTo>
                <a:lnTo>
                  <a:pt x="52" y="1"/>
                </a:lnTo>
                <a:lnTo>
                  <a:pt x="52" y="2"/>
                </a:lnTo>
                <a:lnTo>
                  <a:pt x="53" y="2"/>
                </a:lnTo>
                <a:lnTo>
                  <a:pt x="54" y="3"/>
                </a:lnTo>
                <a:lnTo>
                  <a:pt x="55" y="3"/>
                </a:lnTo>
                <a:lnTo>
                  <a:pt x="55" y="4"/>
                </a:lnTo>
                <a:lnTo>
                  <a:pt x="56" y="5"/>
                </a:lnTo>
                <a:lnTo>
                  <a:pt x="57" y="5"/>
                </a:lnTo>
                <a:lnTo>
                  <a:pt x="57" y="6"/>
                </a:lnTo>
                <a:lnTo>
                  <a:pt x="58" y="7"/>
                </a:lnTo>
                <a:lnTo>
                  <a:pt x="59" y="8"/>
                </a:lnTo>
                <a:lnTo>
                  <a:pt x="59" y="9"/>
                </a:lnTo>
                <a:lnTo>
                  <a:pt x="60" y="10"/>
                </a:lnTo>
                <a:lnTo>
                  <a:pt x="60" y="11"/>
                </a:lnTo>
                <a:lnTo>
                  <a:pt x="61" y="12"/>
                </a:lnTo>
                <a:lnTo>
                  <a:pt x="61" y="13"/>
                </a:lnTo>
                <a:lnTo>
                  <a:pt x="62" y="14"/>
                </a:lnTo>
                <a:lnTo>
                  <a:pt x="62" y="15"/>
                </a:lnTo>
                <a:lnTo>
                  <a:pt x="62" y="17"/>
                </a:lnTo>
                <a:lnTo>
                  <a:pt x="62" y="19"/>
                </a:lnTo>
                <a:lnTo>
                  <a:pt x="63" y="21"/>
                </a:lnTo>
                <a:lnTo>
                  <a:pt x="63" y="23"/>
                </a:lnTo>
                <a:lnTo>
                  <a:pt x="63" y="25"/>
                </a:lnTo>
                <a:lnTo>
                  <a:pt x="63" y="28"/>
                </a:lnTo>
                <a:lnTo>
                  <a:pt x="63" y="31"/>
                </a:lnTo>
                <a:lnTo>
                  <a:pt x="63" y="63"/>
                </a:lnTo>
                <a:lnTo>
                  <a:pt x="0" y="63"/>
                </a:lnTo>
                <a:close/>
                <a:moveTo>
                  <a:pt x="52" y="48"/>
                </a:moveTo>
                <a:lnTo>
                  <a:pt x="52" y="28"/>
                </a:lnTo>
                <a:lnTo>
                  <a:pt x="52" y="26"/>
                </a:lnTo>
                <a:lnTo>
                  <a:pt x="52" y="25"/>
                </a:lnTo>
                <a:lnTo>
                  <a:pt x="52" y="24"/>
                </a:lnTo>
                <a:lnTo>
                  <a:pt x="52" y="23"/>
                </a:lnTo>
                <a:lnTo>
                  <a:pt x="51" y="22"/>
                </a:lnTo>
                <a:lnTo>
                  <a:pt x="51" y="21"/>
                </a:lnTo>
                <a:lnTo>
                  <a:pt x="51" y="20"/>
                </a:lnTo>
                <a:lnTo>
                  <a:pt x="50" y="19"/>
                </a:lnTo>
                <a:lnTo>
                  <a:pt x="49" y="18"/>
                </a:lnTo>
                <a:lnTo>
                  <a:pt x="49" y="17"/>
                </a:lnTo>
                <a:lnTo>
                  <a:pt x="48" y="17"/>
                </a:lnTo>
                <a:lnTo>
                  <a:pt x="47" y="16"/>
                </a:lnTo>
                <a:lnTo>
                  <a:pt x="46" y="16"/>
                </a:lnTo>
                <a:lnTo>
                  <a:pt x="45" y="16"/>
                </a:lnTo>
                <a:lnTo>
                  <a:pt x="44" y="16"/>
                </a:lnTo>
                <a:lnTo>
                  <a:pt x="43" y="16"/>
                </a:lnTo>
                <a:lnTo>
                  <a:pt x="42" y="16"/>
                </a:lnTo>
                <a:lnTo>
                  <a:pt x="41" y="16"/>
                </a:lnTo>
                <a:lnTo>
                  <a:pt x="40" y="16"/>
                </a:lnTo>
                <a:lnTo>
                  <a:pt x="40" y="17"/>
                </a:lnTo>
                <a:lnTo>
                  <a:pt x="39" y="17"/>
                </a:lnTo>
                <a:lnTo>
                  <a:pt x="38" y="18"/>
                </a:lnTo>
                <a:lnTo>
                  <a:pt x="38" y="18"/>
                </a:lnTo>
                <a:lnTo>
                  <a:pt x="37" y="19"/>
                </a:lnTo>
                <a:lnTo>
                  <a:pt x="37" y="20"/>
                </a:lnTo>
                <a:lnTo>
                  <a:pt x="36" y="21"/>
                </a:lnTo>
                <a:lnTo>
                  <a:pt x="36" y="22"/>
                </a:lnTo>
                <a:lnTo>
                  <a:pt x="36" y="23"/>
                </a:lnTo>
                <a:lnTo>
                  <a:pt x="36" y="24"/>
                </a:lnTo>
                <a:lnTo>
                  <a:pt x="36" y="25"/>
                </a:lnTo>
                <a:lnTo>
                  <a:pt x="36" y="26"/>
                </a:lnTo>
                <a:lnTo>
                  <a:pt x="36" y="27"/>
                </a:lnTo>
                <a:lnTo>
                  <a:pt x="36" y="48"/>
                </a:lnTo>
                <a:lnTo>
                  <a:pt x="52" y="48"/>
                </a:lnTo>
                <a:close/>
                <a:moveTo>
                  <a:pt x="25" y="48"/>
                </a:moveTo>
                <a:lnTo>
                  <a:pt x="25" y="29"/>
                </a:lnTo>
                <a:lnTo>
                  <a:pt x="25" y="28"/>
                </a:lnTo>
                <a:lnTo>
                  <a:pt x="25" y="27"/>
                </a:lnTo>
                <a:lnTo>
                  <a:pt x="25" y="25"/>
                </a:lnTo>
                <a:lnTo>
                  <a:pt x="25" y="24"/>
                </a:lnTo>
                <a:lnTo>
                  <a:pt x="24" y="23"/>
                </a:lnTo>
                <a:lnTo>
                  <a:pt x="24" y="22"/>
                </a:lnTo>
                <a:lnTo>
                  <a:pt x="24" y="21"/>
                </a:lnTo>
                <a:lnTo>
                  <a:pt x="23" y="21"/>
                </a:lnTo>
                <a:lnTo>
                  <a:pt x="23" y="20"/>
                </a:lnTo>
                <a:lnTo>
                  <a:pt x="22" y="19"/>
                </a:lnTo>
                <a:lnTo>
                  <a:pt x="22" y="19"/>
                </a:lnTo>
                <a:lnTo>
                  <a:pt x="21" y="18"/>
                </a:lnTo>
                <a:lnTo>
                  <a:pt x="21" y="18"/>
                </a:lnTo>
                <a:lnTo>
                  <a:pt x="20" y="18"/>
                </a:lnTo>
                <a:lnTo>
                  <a:pt x="19" y="17"/>
                </a:lnTo>
                <a:lnTo>
                  <a:pt x="18" y="17"/>
                </a:lnTo>
                <a:lnTo>
                  <a:pt x="17" y="17"/>
                </a:lnTo>
                <a:lnTo>
                  <a:pt x="16" y="18"/>
                </a:lnTo>
                <a:lnTo>
                  <a:pt x="15" y="18"/>
                </a:lnTo>
                <a:lnTo>
                  <a:pt x="15" y="18"/>
                </a:lnTo>
                <a:lnTo>
                  <a:pt x="14" y="19"/>
                </a:lnTo>
                <a:lnTo>
                  <a:pt x="14" y="19"/>
                </a:lnTo>
                <a:lnTo>
                  <a:pt x="13" y="20"/>
                </a:lnTo>
                <a:lnTo>
                  <a:pt x="13" y="21"/>
                </a:lnTo>
                <a:lnTo>
                  <a:pt x="12" y="21"/>
                </a:lnTo>
                <a:lnTo>
                  <a:pt x="12" y="22"/>
                </a:lnTo>
                <a:lnTo>
                  <a:pt x="12" y="23"/>
                </a:lnTo>
                <a:lnTo>
                  <a:pt x="12" y="24"/>
                </a:lnTo>
                <a:lnTo>
                  <a:pt x="11" y="25"/>
                </a:lnTo>
                <a:lnTo>
                  <a:pt x="11" y="27"/>
                </a:lnTo>
                <a:lnTo>
                  <a:pt x="11" y="28"/>
                </a:lnTo>
                <a:lnTo>
                  <a:pt x="11" y="29"/>
                </a:lnTo>
                <a:lnTo>
                  <a:pt x="11" y="48"/>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58" name="Freeform 354"/>
          <p:cNvSpPr>
            <a:spLocks noEditPoints="1"/>
          </p:cNvSpPr>
          <p:nvPr/>
        </p:nvSpPr>
        <p:spPr bwMode="auto">
          <a:xfrm>
            <a:off x="3482975" y="2951163"/>
            <a:ext cx="100013" cy="115887"/>
          </a:xfrm>
          <a:custGeom>
            <a:avLst/>
            <a:gdLst>
              <a:gd name="T0" fmla="*/ 63 w 63"/>
              <a:gd name="T1" fmla="*/ 56 h 73"/>
              <a:gd name="T2" fmla="*/ 63 w 63"/>
              <a:gd name="T3" fmla="*/ 73 h 73"/>
              <a:gd name="T4" fmla="*/ 0 w 63"/>
              <a:gd name="T5" fmla="*/ 46 h 73"/>
              <a:gd name="T6" fmla="*/ 0 w 63"/>
              <a:gd name="T7" fmla="*/ 27 h 73"/>
              <a:gd name="T8" fmla="*/ 63 w 63"/>
              <a:gd name="T9" fmla="*/ 0 h 73"/>
              <a:gd name="T10" fmla="*/ 63 w 63"/>
              <a:gd name="T11" fmla="*/ 18 h 73"/>
              <a:gd name="T12" fmla="*/ 50 w 63"/>
              <a:gd name="T13" fmla="*/ 23 h 73"/>
              <a:gd name="T14" fmla="*/ 50 w 63"/>
              <a:gd name="T15" fmla="*/ 51 h 73"/>
              <a:gd name="T16" fmla="*/ 63 w 63"/>
              <a:gd name="T17" fmla="*/ 56 h 73"/>
              <a:gd name="T18" fmla="*/ 39 w 63"/>
              <a:gd name="T19" fmla="*/ 47 h 73"/>
              <a:gd name="T20" fmla="*/ 39 w 63"/>
              <a:gd name="T21" fmla="*/ 27 h 73"/>
              <a:gd name="T22" fmla="*/ 15 w 63"/>
              <a:gd name="T23" fmla="*/ 37 h 73"/>
              <a:gd name="T24" fmla="*/ 15 w 63"/>
              <a:gd name="T25" fmla="*/ 37 h 73"/>
              <a:gd name="T26" fmla="*/ 39 w 63"/>
              <a:gd name="T27"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73">
                <a:moveTo>
                  <a:pt x="63" y="56"/>
                </a:moveTo>
                <a:lnTo>
                  <a:pt x="63" y="73"/>
                </a:lnTo>
                <a:lnTo>
                  <a:pt x="0" y="46"/>
                </a:lnTo>
                <a:lnTo>
                  <a:pt x="0" y="27"/>
                </a:lnTo>
                <a:lnTo>
                  <a:pt x="63" y="0"/>
                </a:lnTo>
                <a:lnTo>
                  <a:pt x="63" y="18"/>
                </a:lnTo>
                <a:lnTo>
                  <a:pt x="50" y="23"/>
                </a:lnTo>
                <a:lnTo>
                  <a:pt x="50" y="51"/>
                </a:lnTo>
                <a:lnTo>
                  <a:pt x="63" y="56"/>
                </a:lnTo>
                <a:close/>
                <a:moveTo>
                  <a:pt x="39" y="47"/>
                </a:moveTo>
                <a:lnTo>
                  <a:pt x="39" y="27"/>
                </a:lnTo>
                <a:lnTo>
                  <a:pt x="15" y="37"/>
                </a:lnTo>
                <a:lnTo>
                  <a:pt x="15" y="37"/>
                </a:lnTo>
                <a:lnTo>
                  <a:pt x="39"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59" name="Freeform 355"/>
          <p:cNvSpPr>
            <a:spLocks/>
          </p:cNvSpPr>
          <p:nvPr/>
        </p:nvSpPr>
        <p:spPr bwMode="auto">
          <a:xfrm>
            <a:off x="3506788" y="2859088"/>
            <a:ext cx="77787" cy="82550"/>
          </a:xfrm>
          <a:custGeom>
            <a:avLst/>
            <a:gdLst>
              <a:gd name="T0" fmla="*/ 33 w 49"/>
              <a:gd name="T1" fmla="*/ 1 h 52"/>
              <a:gd name="T2" fmla="*/ 37 w 49"/>
              <a:gd name="T3" fmla="*/ 2 h 52"/>
              <a:gd name="T4" fmla="*/ 42 w 49"/>
              <a:gd name="T5" fmla="*/ 5 h 52"/>
              <a:gd name="T6" fmla="*/ 46 w 49"/>
              <a:gd name="T7" fmla="*/ 11 h 52"/>
              <a:gd name="T8" fmla="*/ 49 w 49"/>
              <a:gd name="T9" fmla="*/ 19 h 52"/>
              <a:gd name="T10" fmla="*/ 49 w 49"/>
              <a:gd name="T11" fmla="*/ 30 h 52"/>
              <a:gd name="T12" fmla="*/ 47 w 49"/>
              <a:gd name="T13" fmla="*/ 39 h 52"/>
              <a:gd name="T14" fmla="*/ 43 w 49"/>
              <a:gd name="T15" fmla="*/ 46 h 52"/>
              <a:gd name="T16" fmla="*/ 38 w 49"/>
              <a:gd name="T17" fmla="*/ 50 h 52"/>
              <a:gd name="T18" fmla="*/ 32 w 49"/>
              <a:gd name="T19" fmla="*/ 52 h 52"/>
              <a:gd name="T20" fmla="*/ 26 w 49"/>
              <a:gd name="T21" fmla="*/ 52 h 52"/>
              <a:gd name="T22" fmla="*/ 18 w 49"/>
              <a:gd name="T23" fmla="*/ 52 h 52"/>
              <a:gd name="T24" fmla="*/ 11 w 49"/>
              <a:gd name="T25" fmla="*/ 49 h 52"/>
              <a:gd name="T26" fmla="*/ 6 w 49"/>
              <a:gd name="T27" fmla="*/ 44 h 52"/>
              <a:gd name="T28" fmla="*/ 2 w 49"/>
              <a:gd name="T29" fmla="*/ 38 h 52"/>
              <a:gd name="T30" fmla="*/ 0 w 49"/>
              <a:gd name="T31" fmla="*/ 29 h 52"/>
              <a:gd name="T32" fmla="*/ 1 w 49"/>
              <a:gd name="T33" fmla="*/ 22 h 52"/>
              <a:gd name="T34" fmla="*/ 2 w 49"/>
              <a:gd name="T35" fmla="*/ 16 h 52"/>
              <a:gd name="T36" fmla="*/ 4 w 49"/>
              <a:gd name="T37" fmla="*/ 10 h 52"/>
              <a:gd name="T38" fmla="*/ 8 w 49"/>
              <a:gd name="T39" fmla="*/ 5 h 52"/>
              <a:gd name="T40" fmla="*/ 13 w 49"/>
              <a:gd name="T41" fmla="*/ 1 h 52"/>
              <a:gd name="T42" fmla="*/ 18 w 49"/>
              <a:gd name="T43" fmla="*/ 15 h 52"/>
              <a:gd name="T44" fmla="*/ 16 w 49"/>
              <a:gd name="T45" fmla="*/ 16 h 52"/>
              <a:gd name="T46" fmla="*/ 14 w 49"/>
              <a:gd name="T47" fmla="*/ 17 h 52"/>
              <a:gd name="T48" fmla="*/ 13 w 49"/>
              <a:gd name="T49" fmla="*/ 18 h 52"/>
              <a:gd name="T50" fmla="*/ 11 w 49"/>
              <a:gd name="T51" fmla="*/ 21 h 52"/>
              <a:gd name="T52" fmla="*/ 11 w 49"/>
              <a:gd name="T53" fmla="*/ 24 h 52"/>
              <a:gd name="T54" fmla="*/ 11 w 49"/>
              <a:gd name="T55" fmla="*/ 28 h 52"/>
              <a:gd name="T56" fmla="*/ 13 w 49"/>
              <a:gd name="T57" fmla="*/ 32 h 52"/>
              <a:gd name="T58" fmla="*/ 15 w 49"/>
              <a:gd name="T59" fmla="*/ 35 h 52"/>
              <a:gd name="T60" fmla="*/ 18 w 49"/>
              <a:gd name="T61" fmla="*/ 36 h 52"/>
              <a:gd name="T62" fmla="*/ 22 w 49"/>
              <a:gd name="T63" fmla="*/ 37 h 52"/>
              <a:gd name="T64" fmla="*/ 25 w 49"/>
              <a:gd name="T65" fmla="*/ 37 h 52"/>
              <a:gd name="T66" fmla="*/ 29 w 49"/>
              <a:gd name="T67" fmla="*/ 37 h 52"/>
              <a:gd name="T68" fmla="*/ 32 w 49"/>
              <a:gd name="T69" fmla="*/ 36 h 52"/>
              <a:gd name="T70" fmla="*/ 36 w 49"/>
              <a:gd name="T71" fmla="*/ 34 h 52"/>
              <a:gd name="T72" fmla="*/ 38 w 49"/>
              <a:gd name="T73" fmla="*/ 31 h 52"/>
              <a:gd name="T74" fmla="*/ 39 w 49"/>
              <a:gd name="T75" fmla="*/ 26 h 52"/>
              <a:gd name="T76" fmla="*/ 39 w 49"/>
              <a:gd name="T77" fmla="*/ 22 h 52"/>
              <a:gd name="T78" fmla="*/ 37 w 49"/>
              <a:gd name="T79" fmla="*/ 19 h 52"/>
              <a:gd name="T80" fmla="*/ 35 w 49"/>
              <a:gd name="T81" fmla="*/ 17 h 52"/>
              <a:gd name="T82" fmla="*/ 33 w 49"/>
              <a:gd name="T83" fmla="*/ 16 h 52"/>
              <a:gd name="T84" fmla="*/ 32 w 49"/>
              <a:gd name="T8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 h="52">
                <a:moveTo>
                  <a:pt x="31" y="0"/>
                </a:moveTo>
                <a:lnTo>
                  <a:pt x="32" y="0"/>
                </a:lnTo>
                <a:lnTo>
                  <a:pt x="33" y="1"/>
                </a:lnTo>
                <a:lnTo>
                  <a:pt x="35" y="1"/>
                </a:lnTo>
                <a:lnTo>
                  <a:pt x="36" y="1"/>
                </a:lnTo>
                <a:lnTo>
                  <a:pt x="37" y="2"/>
                </a:lnTo>
                <a:lnTo>
                  <a:pt x="39" y="3"/>
                </a:lnTo>
                <a:lnTo>
                  <a:pt x="40" y="4"/>
                </a:lnTo>
                <a:lnTo>
                  <a:pt x="42" y="5"/>
                </a:lnTo>
                <a:lnTo>
                  <a:pt x="43" y="7"/>
                </a:lnTo>
                <a:lnTo>
                  <a:pt x="45" y="9"/>
                </a:lnTo>
                <a:lnTo>
                  <a:pt x="46" y="11"/>
                </a:lnTo>
                <a:lnTo>
                  <a:pt x="47" y="13"/>
                </a:lnTo>
                <a:lnTo>
                  <a:pt x="48" y="16"/>
                </a:lnTo>
                <a:lnTo>
                  <a:pt x="49" y="19"/>
                </a:lnTo>
                <a:lnTo>
                  <a:pt x="49" y="22"/>
                </a:lnTo>
                <a:lnTo>
                  <a:pt x="49" y="26"/>
                </a:lnTo>
                <a:lnTo>
                  <a:pt x="49" y="30"/>
                </a:lnTo>
                <a:lnTo>
                  <a:pt x="49" y="33"/>
                </a:lnTo>
                <a:lnTo>
                  <a:pt x="48" y="36"/>
                </a:lnTo>
                <a:lnTo>
                  <a:pt x="47" y="39"/>
                </a:lnTo>
                <a:lnTo>
                  <a:pt x="46" y="42"/>
                </a:lnTo>
                <a:lnTo>
                  <a:pt x="45" y="44"/>
                </a:lnTo>
                <a:lnTo>
                  <a:pt x="43" y="46"/>
                </a:lnTo>
                <a:lnTo>
                  <a:pt x="41" y="47"/>
                </a:lnTo>
                <a:lnTo>
                  <a:pt x="40" y="49"/>
                </a:lnTo>
                <a:lnTo>
                  <a:pt x="38" y="50"/>
                </a:lnTo>
                <a:lnTo>
                  <a:pt x="36" y="51"/>
                </a:lnTo>
                <a:lnTo>
                  <a:pt x="34" y="51"/>
                </a:lnTo>
                <a:lnTo>
                  <a:pt x="32" y="52"/>
                </a:lnTo>
                <a:lnTo>
                  <a:pt x="30" y="52"/>
                </a:lnTo>
                <a:lnTo>
                  <a:pt x="28" y="52"/>
                </a:lnTo>
                <a:lnTo>
                  <a:pt x="26" y="52"/>
                </a:lnTo>
                <a:lnTo>
                  <a:pt x="23" y="52"/>
                </a:lnTo>
                <a:lnTo>
                  <a:pt x="21" y="52"/>
                </a:lnTo>
                <a:lnTo>
                  <a:pt x="18" y="52"/>
                </a:lnTo>
                <a:lnTo>
                  <a:pt x="16" y="51"/>
                </a:lnTo>
                <a:lnTo>
                  <a:pt x="13" y="50"/>
                </a:lnTo>
                <a:lnTo>
                  <a:pt x="11" y="49"/>
                </a:lnTo>
                <a:lnTo>
                  <a:pt x="9" y="48"/>
                </a:lnTo>
                <a:lnTo>
                  <a:pt x="8" y="46"/>
                </a:lnTo>
                <a:lnTo>
                  <a:pt x="6" y="44"/>
                </a:lnTo>
                <a:lnTo>
                  <a:pt x="5" y="42"/>
                </a:lnTo>
                <a:lnTo>
                  <a:pt x="3" y="40"/>
                </a:lnTo>
                <a:lnTo>
                  <a:pt x="2" y="38"/>
                </a:lnTo>
                <a:lnTo>
                  <a:pt x="1" y="35"/>
                </a:lnTo>
                <a:lnTo>
                  <a:pt x="1" y="32"/>
                </a:lnTo>
                <a:lnTo>
                  <a:pt x="0" y="29"/>
                </a:lnTo>
                <a:lnTo>
                  <a:pt x="0" y="25"/>
                </a:lnTo>
                <a:lnTo>
                  <a:pt x="0" y="23"/>
                </a:lnTo>
                <a:lnTo>
                  <a:pt x="1" y="22"/>
                </a:lnTo>
                <a:lnTo>
                  <a:pt x="1" y="20"/>
                </a:lnTo>
                <a:lnTo>
                  <a:pt x="1" y="18"/>
                </a:lnTo>
                <a:lnTo>
                  <a:pt x="2" y="16"/>
                </a:lnTo>
                <a:lnTo>
                  <a:pt x="2" y="14"/>
                </a:lnTo>
                <a:lnTo>
                  <a:pt x="3" y="12"/>
                </a:lnTo>
                <a:lnTo>
                  <a:pt x="4" y="10"/>
                </a:lnTo>
                <a:lnTo>
                  <a:pt x="5" y="8"/>
                </a:lnTo>
                <a:lnTo>
                  <a:pt x="6" y="6"/>
                </a:lnTo>
                <a:lnTo>
                  <a:pt x="8" y="5"/>
                </a:lnTo>
                <a:lnTo>
                  <a:pt x="9" y="3"/>
                </a:lnTo>
                <a:lnTo>
                  <a:pt x="11" y="2"/>
                </a:lnTo>
                <a:lnTo>
                  <a:pt x="13" y="1"/>
                </a:lnTo>
                <a:lnTo>
                  <a:pt x="16" y="0"/>
                </a:lnTo>
                <a:lnTo>
                  <a:pt x="18" y="0"/>
                </a:lnTo>
                <a:lnTo>
                  <a:pt x="18" y="15"/>
                </a:lnTo>
                <a:lnTo>
                  <a:pt x="18" y="15"/>
                </a:lnTo>
                <a:lnTo>
                  <a:pt x="17" y="16"/>
                </a:lnTo>
                <a:lnTo>
                  <a:pt x="16" y="16"/>
                </a:lnTo>
                <a:lnTo>
                  <a:pt x="16" y="16"/>
                </a:lnTo>
                <a:lnTo>
                  <a:pt x="15" y="16"/>
                </a:lnTo>
                <a:lnTo>
                  <a:pt x="14" y="17"/>
                </a:lnTo>
                <a:lnTo>
                  <a:pt x="14" y="17"/>
                </a:lnTo>
                <a:lnTo>
                  <a:pt x="13" y="18"/>
                </a:lnTo>
                <a:lnTo>
                  <a:pt x="13" y="18"/>
                </a:lnTo>
                <a:lnTo>
                  <a:pt x="12" y="19"/>
                </a:lnTo>
                <a:lnTo>
                  <a:pt x="12" y="20"/>
                </a:lnTo>
                <a:lnTo>
                  <a:pt x="11" y="21"/>
                </a:lnTo>
                <a:lnTo>
                  <a:pt x="11" y="22"/>
                </a:lnTo>
                <a:lnTo>
                  <a:pt x="11" y="23"/>
                </a:lnTo>
                <a:lnTo>
                  <a:pt x="11" y="24"/>
                </a:lnTo>
                <a:lnTo>
                  <a:pt x="11" y="25"/>
                </a:lnTo>
                <a:lnTo>
                  <a:pt x="11" y="27"/>
                </a:lnTo>
                <a:lnTo>
                  <a:pt x="11" y="28"/>
                </a:lnTo>
                <a:lnTo>
                  <a:pt x="11" y="30"/>
                </a:lnTo>
                <a:lnTo>
                  <a:pt x="12" y="31"/>
                </a:lnTo>
                <a:lnTo>
                  <a:pt x="13" y="32"/>
                </a:lnTo>
                <a:lnTo>
                  <a:pt x="13" y="33"/>
                </a:lnTo>
                <a:lnTo>
                  <a:pt x="14" y="34"/>
                </a:lnTo>
                <a:lnTo>
                  <a:pt x="15" y="35"/>
                </a:lnTo>
                <a:lnTo>
                  <a:pt x="16" y="35"/>
                </a:lnTo>
                <a:lnTo>
                  <a:pt x="17" y="36"/>
                </a:lnTo>
                <a:lnTo>
                  <a:pt x="18" y="36"/>
                </a:lnTo>
                <a:lnTo>
                  <a:pt x="19" y="36"/>
                </a:lnTo>
                <a:lnTo>
                  <a:pt x="21" y="37"/>
                </a:lnTo>
                <a:lnTo>
                  <a:pt x="22" y="37"/>
                </a:lnTo>
                <a:lnTo>
                  <a:pt x="23" y="37"/>
                </a:lnTo>
                <a:lnTo>
                  <a:pt x="24" y="37"/>
                </a:lnTo>
                <a:lnTo>
                  <a:pt x="25" y="37"/>
                </a:lnTo>
                <a:lnTo>
                  <a:pt x="26" y="37"/>
                </a:lnTo>
                <a:lnTo>
                  <a:pt x="27" y="37"/>
                </a:lnTo>
                <a:lnTo>
                  <a:pt x="29" y="37"/>
                </a:lnTo>
                <a:lnTo>
                  <a:pt x="30" y="37"/>
                </a:lnTo>
                <a:lnTo>
                  <a:pt x="31" y="36"/>
                </a:lnTo>
                <a:lnTo>
                  <a:pt x="32" y="36"/>
                </a:lnTo>
                <a:lnTo>
                  <a:pt x="34" y="35"/>
                </a:lnTo>
                <a:lnTo>
                  <a:pt x="35" y="35"/>
                </a:lnTo>
                <a:lnTo>
                  <a:pt x="36" y="34"/>
                </a:lnTo>
                <a:lnTo>
                  <a:pt x="37" y="33"/>
                </a:lnTo>
                <a:lnTo>
                  <a:pt x="38" y="32"/>
                </a:lnTo>
                <a:lnTo>
                  <a:pt x="38" y="31"/>
                </a:lnTo>
                <a:lnTo>
                  <a:pt x="39" y="29"/>
                </a:lnTo>
                <a:lnTo>
                  <a:pt x="39" y="27"/>
                </a:lnTo>
                <a:lnTo>
                  <a:pt x="39" y="26"/>
                </a:lnTo>
                <a:lnTo>
                  <a:pt x="39" y="24"/>
                </a:lnTo>
                <a:lnTo>
                  <a:pt x="39" y="23"/>
                </a:lnTo>
                <a:lnTo>
                  <a:pt x="39" y="22"/>
                </a:lnTo>
                <a:lnTo>
                  <a:pt x="38" y="21"/>
                </a:lnTo>
                <a:lnTo>
                  <a:pt x="38" y="20"/>
                </a:lnTo>
                <a:lnTo>
                  <a:pt x="37" y="19"/>
                </a:lnTo>
                <a:lnTo>
                  <a:pt x="37" y="18"/>
                </a:lnTo>
                <a:lnTo>
                  <a:pt x="36" y="18"/>
                </a:lnTo>
                <a:lnTo>
                  <a:pt x="35" y="17"/>
                </a:lnTo>
                <a:lnTo>
                  <a:pt x="35" y="17"/>
                </a:lnTo>
                <a:lnTo>
                  <a:pt x="34" y="16"/>
                </a:lnTo>
                <a:lnTo>
                  <a:pt x="33" y="16"/>
                </a:lnTo>
                <a:lnTo>
                  <a:pt x="33" y="16"/>
                </a:lnTo>
                <a:lnTo>
                  <a:pt x="32" y="15"/>
                </a:lnTo>
                <a:lnTo>
                  <a:pt x="32" y="15"/>
                </a:lnTo>
                <a:lnTo>
                  <a:pt x="31" y="15"/>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60" name="Freeform 356"/>
          <p:cNvSpPr>
            <a:spLocks/>
          </p:cNvSpPr>
          <p:nvPr/>
        </p:nvSpPr>
        <p:spPr bwMode="auto">
          <a:xfrm>
            <a:off x="3489325" y="2801938"/>
            <a:ext cx="95250" cy="50800"/>
          </a:xfrm>
          <a:custGeom>
            <a:avLst/>
            <a:gdLst>
              <a:gd name="T0" fmla="*/ 13 w 60"/>
              <a:gd name="T1" fmla="*/ 0 h 32"/>
              <a:gd name="T2" fmla="*/ 21 w 60"/>
              <a:gd name="T3" fmla="*/ 9 h 32"/>
              <a:gd name="T4" fmla="*/ 47 w 60"/>
              <a:gd name="T5" fmla="*/ 9 h 32"/>
              <a:gd name="T6" fmla="*/ 48 w 60"/>
              <a:gd name="T7" fmla="*/ 9 h 32"/>
              <a:gd name="T8" fmla="*/ 49 w 60"/>
              <a:gd name="T9" fmla="*/ 8 h 32"/>
              <a:gd name="T10" fmla="*/ 49 w 60"/>
              <a:gd name="T11" fmla="*/ 8 h 32"/>
              <a:gd name="T12" fmla="*/ 50 w 60"/>
              <a:gd name="T13" fmla="*/ 8 h 32"/>
              <a:gd name="T14" fmla="*/ 50 w 60"/>
              <a:gd name="T15" fmla="*/ 7 h 32"/>
              <a:gd name="T16" fmla="*/ 50 w 60"/>
              <a:gd name="T17" fmla="*/ 5 h 32"/>
              <a:gd name="T18" fmla="*/ 50 w 60"/>
              <a:gd name="T19" fmla="*/ 4 h 32"/>
              <a:gd name="T20" fmla="*/ 50 w 60"/>
              <a:gd name="T21" fmla="*/ 2 h 32"/>
              <a:gd name="T22" fmla="*/ 50 w 60"/>
              <a:gd name="T23" fmla="*/ 2 h 32"/>
              <a:gd name="T24" fmla="*/ 50 w 60"/>
              <a:gd name="T25" fmla="*/ 2 h 32"/>
              <a:gd name="T26" fmla="*/ 50 w 60"/>
              <a:gd name="T27" fmla="*/ 1 h 32"/>
              <a:gd name="T28" fmla="*/ 50 w 60"/>
              <a:gd name="T29" fmla="*/ 1 h 32"/>
              <a:gd name="T30" fmla="*/ 50 w 60"/>
              <a:gd name="T31" fmla="*/ 0 h 32"/>
              <a:gd name="T32" fmla="*/ 50 w 60"/>
              <a:gd name="T33" fmla="*/ 0 h 32"/>
              <a:gd name="T34" fmla="*/ 50 w 60"/>
              <a:gd name="T35" fmla="*/ 0 h 32"/>
              <a:gd name="T36" fmla="*/ 59 w 60"/>
              <a:gd name="T37" fmla="*/ 0 h 32"/>
              <a:gd name="T38" fmla="*/ 59 w 60"/>
              <a:gd name="T39" fmla="*/ 0 h 32"/>
              <a:gd name="T40" fmla="*/ 59 w 60"/>
              <a:gd name="T41" fmla="*/ 1 h 32"/>
              <a:gd name="T42" fmla="*/ 59 w 60"/>
              <a:gd name="T43" fmla="*/ 2 h 32"/>
              <a:gd name="T44" fmla="*/ 59 w 60"/>
              <a:gd name="T45" fmla="*/ 3 h 32"/>
              <a:gd name="T46" fmla="*/ 59 w 60"/>
              <a:gd name="T47" fmla="*/ 4 h 32"/>
              <a:gd name="T48" fmla="*/ 59 w 60"/>
              <a:gd name="T49" fmla="*/ 5 h 32"/>
              <a:gd name="T50" fmla="*/ 59 w 60"/>
              <a:gd name="T51" fmla="*/ 6 h 32"/>
              <a:gd name="T52" fmla="*/ 60 w 60"/>
              <a:gd name="T53" fmla="*/ 7 h 32"/>
              <a:gd name="T54" fmla="*/ 59 w 60"/>
              <a:gd name="T55" fmla="*/ 11 h 32"/>
              <a:gd name="T56" fmla="*/ 59 w 60"/>
              <a:gd name="T57" fmla="*/ 15 h 32"/>
              <a:gd name="T58" fmla="*/ 58 w 60"/>
              <a:gd name="T59" fmla="*/ 18 h 32"/>
              <a:gd name="T60" fmla="*/ 57 w 60"/>
              <a:gd name="T61" fmla="*/ 20 h 32"/>
              <a:gd name="T62" fmla="*/ 56 w 60"/>
              <a:gd name="T63" fmla="*/ 22 h 32"/>
              <a:gd name="T64" fmla="*/ 54 w 60"/>
              <a:gd name="T65" fmla="*/ 23 h 32"/>
              <a:gd name="T66" fmla="*/ 53 w 60"/>
              <a:gd name="T67" fmla="*/ 23 h 32"/>
              <a:gd name="T68" fmla="*/ 51 w 60"/>
              <a:gd name="T69" fmla="*/ 24 h 32"/>
              <a:gd name="T70" fmla="*/ 21 w 60"/>
              <a:gd name="T71" fmla="*/ 24 h 32"/>
              <a:gd name="T72" fmla="*/ 13 w 60"/>
              <a:gd name="T73" fmla="*/ 32 h 32"/>
              <a:gd name="T74" fmla="*/ 0 w 60"/>
              <a:gd name="T75" fmla="*/ 24 h 32"/>
              <a:gd name="T76" fmla="*/ 13 w 60"/>
              <a:gd name="T7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32">
                <a:moveTo>
                  <a:pt x="13" y="9"/>
                </a:moveTo>
                <a:lnTo>
                  <a:pt x="13" y="0"/>
                </a:lnTo>
                <a:lnTo>
                  <a:pt x="21" y="0"/>
                </a:lnTo>
                <a:lnTo>
                  <a:pt x="21" y="9"/>
                </a:lnTo>
                <a:lnTo>
                  <a:pt x="47" y="9"/>
                </a:lnTo>
                <a:lnTo>
                  <a:pt x="47" y="9"/>
                </a:lnTo>
                <a:lnTo>
                  <a:pt x="47" y="9"/>
                </a:lnTo>
                <a:lnTo>
                  <a:pt x="48" y="9"/>
                </a:lnTo>
                <a:lnTo>
                  <a:pt x="48" y="9"/>
                </a:lnTo>
                <a:lnTo>
                  <a:pt x="49" y="8"/>
                </a:lnTo>
                <a:lnTo>
                  <a:pt x="49" y="8"/>
                </a:lnTo>
                <a:lnTo>
                  <a:pt x="49" y="8"/>
                </a:lnTo>
                <a:lnTo>
                  <a:pt x="49" y="8"/>
                </a:lnTo>
                <a:lnTo>
                  <a:pt x="50" y="8"/>
                </a:lnTo>
                <a:lnTo>
                  <a:pt x="50" y="7"/>
                </a:lnTo>
                <a:lnTo>
                  <a:pt x="50" y="7"/>
                </a:lnTo>
                <a:lnTo>
                  <a:pt x="50" y="6"/>
                </a:lnTo>
                <a:lnTo>
                  <a:pt x="50" y="5"/>
                </a:lnTo>
                <a:lnTo>
                  <a:pt x="50" y="5"/>
                </a:lnTo>
                <a:lnTo>
                  <a:pt x="50" y="4"/>
                </a:lnTo>
                <a:lnTo>
                  <a:pt x="50" y="3"/>
                </a:lnTo>
                <a:lnTo>
                  <a:pt x="50" y="2"/>
                </a:lnTo>
                <a:lnTo>
                  <a:pt x="50" y="2"/>
                </a:lnTo>
                <a:lnTo>
                  <a:pt x="50" y="2"/>
                </a:lnTo>
                <a:lnTo>
                  <a:pt x="50" y="2"/>
                </a:lnTo>
                <a:lnTo>
                  <a:pt x="50" y="2"/>
                </a:lnTo>
                <a:lnTo>
                  <a:pt x="50" y="1"/>
                </a:lnTo>
                <a:lnTo>
                  <a:pt x="50" y="1"/>
                </a:lnTo>
                <a:lnTo>
                  <a:pt x="50" y="1"/>
                </a:lnTo>
                <a:lnTo>
                  <a:pt x="50" y="1"/>
                </a:lnTo>
                <a:lnTo>
                  <a:pt x="50" y="1"/>
                </a:lnTo>
                <a:lnTo>
                  <a:pt x="50" y="0"/>
                </a:lnTo>
                <a:lnTo>
                  <a:pt x="50" y="0"/>
                </a:lnTo>
                <a:lnTo>
                  <a:pt x="50" y="0"/>
                </a:lnTo>
                <a:lnTo>
                  <a:pt x="50" y="0"/>
                </a:lnTo>
                <a:lnTo>
                  <a:pt x="50" y="0"/>
                </a:lnTo>
                <a:lnTo>
                  <a:pt x="50" y="0"/>
                </a:lnTo>
                <a:lnTo>
                  <a:pt x="59" y="0"/>
                </a:lnTo>
                <a:lnTo>
                  <a:pt x="59" y="0"/>
                </a:lnTo>
                <a:lnTo>
                  <a:pt x="59" y="0"/>
                </a:lnTo>
                <a:lnTo>
                  <a:pt x="59" y="1"/>
                </a:lnTo>
                <a:lnTo>
                  <a:pt x="59" y="1"/>
                </a:lnTo>
                <a:lnTo>
                  <a:pt x="59" y="2"/>
                </a:lnTo>
                <a:lnTo>
                  <a:pt x="59" y="2"/>
                </a:lnTo>
                <a:lnTo>
                  <a:pt x="59" y="3"/>
                </a:lnTo>
                <a:lnTo>
                  <a:pt x="59" y="3"/>
                </a:lnTo>
                <a:lnTo>
                  <a:pt x="59" y="3"/>
                </a:lnTo>
                <a:lnTo>
                  <a:pt x="59" y="4"/>
                </a:lnTo>
                <a:lnTo>
                  <a:pt x="59" y="4"/>
                </a:lnTo>
                <a:lnTo>
                  <a:pt x="59" y="5"/>
                </a:lnTo>
                <a:lnTo>
                  <a:pt x="59" y="5"/>
                </a:lnTo>
                <a:lnTo>
                  <a:pt x="59" y="6"/>
                </a:lnTo>
                <a:lnTo>
                  <a:pt x="59" y="6"/>
                </a:lnTo>
                <a:lnTo>
                  <a:pt x="60" y="7"/>
                </a:lnTo>
                <a:lnTo>
                  <a:pt x="60" y="8"/>
                </a:lnTo>
                <a:lnTo>
                  <a:pt x="59" y="11"/>
                </a:lnTo>
                <a:lnTo>
                  <a:pt x="59" y="13"/>
                </a:lnTo>
                <a:lnTo>
                  <a:pt x="59" y="15"/>
                </a:lnTo>
                <a:lnTo>
                  <a:pt x="59" y="16"/>
                </a:lnTo>
                <a:lnTo>
                  <a:pt x="58" y="18"/>
                </a:lnTo>
                <a:lnTo>
                  <a:pt x="58" y="19"/>
                </a:lnTo>
                <a:lnTo>
                  <a:pt x="57" y="20"/>
                </a:lnTo>
                <a:lnTo>
                  <a:pt x="57" y="21"/>
                </a:lnTo>
                <a:lnTo>
                  <a:pt x="56" y="22"/>
                </a:lnTo>
                <a:lnTo>
                  <a:pt x="55" y="22"/>
                </a:lnTo>
                <a:lnTo>
                  <a:pt x="54" y="23"/>
                </a:lnTo>
                <a:lnTo>
                  <a:pt x="54" y="23"/>
                </a:lnTo>
                <a:lnTo>
                  <a:pt x="53" y="23"/>
                </a:lnTo>
                <a:lnTo>
                  <a:pt x="52" y="24"/>
                </a:lnTo>
                <a:lnTo>
                  <a:pt x="51" y="24"/>
                </a:lnTo>
                <a:lnTo>
                  <a:pt x="50" y="24"/>
                </a:lnTo>
                <a:lnTo>
                  <a:pt x="21" y="24"/>
                </a:lnTo>
                <a:lnTo>
                  <a:pt x="21" y="32"/>
                </a:lnTo>
                <a:lnTo>
                  <a:pt x="13" y="32"/>
                </a:lnTo>
                <a:lnTo>
                  <a:pt x="13" y="24"/>
                </a:lnTo>
                <a:lnTo>
                  <a:pt x="0" y="24"/>
                </a:lnTo>
                <a:lnTo>
                  <a:pt x="0" y="9"/>
                </a:lnTo>
                <a:lnTo>
                  <a:pt x="1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61" name="Freeform 357"/>
          <p:cNvSpPr>
            <a:spLocks noEditPoints="1"/>
          </p:cNvSpPr>
          <p:nvPr/>
        </p:nvSpPr>
        <p:spPr bwMode="auto">
          <a:xfrm>
            <a:off x="3482975" y="2762250"/>
            <a:ext cx="100013" cy="23813"/>
          </a:xfrm>
          <a:custGeom>
            <a:avLst/>
            <a:gdLst>
              <a:gd name="T0" fmla="*/ 17 w 63"/>
              <a:gd name="T1" fmla="*/ 0 h 15"/>
              <a:gd name="T2" fmla="*/ 63 w 63"/>
              <a:gd name="T3" fmla="*/ 0 h 15"/>
              <a:gd name="T4" fmla="*/ 63 w 63"/>
              <a:gd name="T5" fmla="*/ 15 h 15"/>
              <a:gd name="T6" fmla="*/ 17 w 63"/>
              <a:gd name="T7" fmla="*/ 15 h 15"/>
              <a:gd name="T8" fmla="*/ 17 w 63"/>
              <a:gd name="T9" fmla="*/ 0 h 15"/>
              <a:gd name="T10" fmla="*/ 11 w 63"/>
              <a:gd name="T11" fmla="*/ 0 h 15"/>
              <a:gd name="T12" fmla="*/ 11 w 63"/>
              <a:gd name="T13" fmla="*/ 15 h 15"/>
              <a:gd name="T14" fmla="*/ 0 w 63"/>
              <a:gd name="T15" fmla="*/ 15 h 15"/>
              <a:gd name="T16" fmla="*/ 0 w 63"/>
              <a:gd name="T17" fmla="*/ 0 h 15"/>
              <a:gd name="T18" fmla="*/ 11 w 6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5">
                <a:moveTo>
                  <a:pt x="17" y="0"/>
                </a:moveTo>
                <a:lnTo>
                  <a:pt x="63" y="0"/>
                </a:lnTo>
                <a:lnTo>
                  <a:pt x="63" y="15"/>
                </a:lnTo>
                <a:lnTo>
                  <a:pt x="17" y="15"/>
                </a:lnTo>
                <a:lnTo>
                  <a:pt x="17" y="0"/>
                </a:lnTo>
                <a:close/>
                <a:moveTo>
                  <a:pt x="11" y="0"/>
                </a:moveTo>
                <a:lnTo>
                  <a:pt x="11" y="15"/>
                </a:lnTo>
                <a:lnTo>
                  <a:pt x="0" y="15"/>
                </a:lnTo>
                <a:lnTo>
                  <a:pt x="0"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62" name="Freeform 358"/>
          <p:cNvSpPr>
            <a:spLocks/>
          </p:cNvSpPr>
          <p:nvPr/>
        </p:nvSpPr>
        <p:spPr bwMode="auto">
          <a:xfrm>
            <a:off x="3509963" y="2657475"/>
            <a:ext cx="73025" cy="90488"/>
          </a:xfrm>
          <a:custGeom>
            <a:avLst/>
            <a:gdLst>
              <a:gd name="T0" fmla="*/ 46 w 46"/>
              <a:gd name="T1" fmla="*/ 21 h 57"/>
              <a:gd name="T2" fmla="*/ 46 w 46"/>
              <a:gd name="T3" fmla="*/ 36 h 57"/>
              <a:gd name="T4" fmla="*/ 0 w 46"/>
              <a:gd name="T5" fmla="*/ 57 h 57"/>
              <a:gd name="T6" fmla="*/ 0 w 46"/>
              <a:gd name="T7" fmla="*/ 40 h 57"/>
              <a:gd name="T8" fmla="*/ 34 w 46"/>
              <a:gd name="T9" fmla="*/ 28 h 57"/>
              <a:gd name="T10" fmla="*/ 34 w 46"/>
              <a:gd name="T11" fmla="*/ 28 h 57"/>
              <a:gd name="T12" fmla="*/ 0 w 46"/>
              <a:gd name="T13" fmla="*/ 16 h 57"/>
              <a:gd name="T14" fmla="*/ 0 w 46"/>
              <a:gd name="T15" fmla="*/ 0 h 57"/>
              <a:gd name="T16" fmla="*/ 46 w 46"/>
              <a:gd name="T17"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7">
                <a:moveTo>
                  <a:pt x="46" y="21"/>
                </a:moveTo>
                <a:lnTo>
                  <a:pt x="46" y="36"/>
                </a:lnTo>
                <a:lnTo>
                  <a:pt x="0" y="57"/>
                </a:lnTo>
                <a:lnTo>
                  <a:pt x="0" y="40"/>
                </a:lnTo>
                <a:lnTo>
                  <a:pt x="34" y="28"/>
                </a:lnTo>
                <a:lnTo>
                  <a:pt x="34" y="28"/>
                </a:lnTo>
                <a:lnTo>
                  <a:pt x="0" y="16"/>
                </a:lnTo>
                <a:lnTo>
                  <a:pt x="0" y="0"/>
                </a:lnTo>
                <a:lnTo>
                  <a:pt x="4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63" name="Freeform 359"/>
          <p:cNvSpPr>
            <a:spLocks noEditPoints="1"/>
          </p:cNvSpPr>
          <p:nvPr/>
        </p:nvSpPr>
        <p:spPr bwMode="auto">
          <a:xfrm>
            <a:off x="3482975" y="2619375"/>
            <a:ext cx="100013" cy="23813"/>
          </a:xfrm>
          <a:custGeom>
            <a:avLst/>
            <a:gdLst>
              <a:gd name="T0" fmla="*/ 17 w 63"/>
              <a:gd name="T1" fmla="*/ 0 h 15"/>
              <a:gd name="T2" fmla="*/ 63 w 63"/>
              <a:gd name="T3" fmla="*/ 0 h 15"/>
              <a:gd name="T4" fmla="*/ 63 w 63"/>
              <a:gd name="T5" fmla="*/ 15 h 15"/>
              <a:gd name="T6" fmla="*/ 17 w 63"/>
              <a:gd name="T7" fmla="*/ 15 h 15"/>
              <a:gd name="T8" fmla="*/ 17 w 63"/>
              <a:gd name="T9" fmla="*/ 0 h 15"/>
              <a:gd name="T10" fmla="*/ 11 w 63"/>
              <a:gd name="T11" fmla="*/ 0 h 15"/>
              <a:gd name="T12" fmla="*/ 11 w 63"/>
              <a:gd name="T13" fmla="*/ 15 h 15"/>
              <a:gd name="T14" fmla="*/ 0 w 63"/>
              <a:gd name="T15" fmla="*/ 15 h 15"/>
              <a:gd name="T16" fmla="*/ 0 w 63"/>
              <a:gd name="T17" fmla="*/ 0 h 15"/>
              <a:gd name="T18" fmla="*/ 11 w 6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5">
                <a:moveTo>
                  <a:pt x="17" y="0"/>
                </a:moveTo>
                <a:lnTo>
                  <a:pt x="63" y="0"/>
                </a:lnTo>
                <a:lnTo>
                  <a:pt x="63" y="15"/>
                </a:lnTo>
                <a:lnTo>
                  <a:pt x="17" y="15"/>
                </a:lnTo>
                <a:lnTo>
                  <a:pt x="17" y="0"/>
                </a:lnTo>
                <a:close/>
                <a:moveTo>
                  <a:pt x="11" y="0"/>
                </a:moveTo>
                <a:lnTo>
                  <a:pt x="11" y="15"/>
                </a:lnTo>
                <a:lnTo>
                  <a:pt x="0" y="15"/>
                </a:lnTo>
                <a:lnTo>
                  <a:pt x="0"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64" name="Freeform 360"/>
          <p:cNvSpPr>
            <a:spLocks/>
          </p:cNvSpPr>
          <p:nvPr/>
        </p:nvSpPr>
        <p:spPr bwMode="auto">
          <a:xfrm>
            <a:off x="3489325" y="2555875"/>
            <a:ext cx="95250" cy="50800"/>
          </a:xfrm>
          <a:custGeom>
            <a:avLst/>
            <a:gdLst>
              <a:gd name="T0" fmla="*/ 13 w 60"/>
              <a:gd name="T1" fmla="*/ 0 h 32"/>
              <a:gd name="T2" fmla="*/ 21 w 60"/>
              <a:gd name="T3" fmla="*/ 9 h 32"/>
              <a:gd name="T4" fmla="*/ 47 w 60"/>
              <a:gd name="T5" fmla="*/ 9 h 32"/>
              <a:gd name="T6" fmla="*/ 48 w 60"/>
              <a:gd name="T7" fmla="*/ 9 h 32"/>
              <a:gd name="T8" fmla="*/ 49 w 60"/>
              <a:gd name="T9" fmla="*/ 9 h 32"/>
              <a:gd name="T10" fmla="*/ 49 w 60"/>
              <a:gd name="T11" fmla="*/ 9 h 32"/>
              <a:gd name="T12" fmla="*/ 50 w 60"/>
              <a:gd name="T13" fmla="*/ 8 h 32"/>
              <a:gd name="T14" fmla="*/ 50 w 60"/>
              <a:gd name="T15" fmla="*/ 7 h 32"/>
              <a:gd name="T16" fmla="*/ 50 w 60"/>
              <a:gd name="T17" fmla="*/ 6 h 32"/>
              <a:gd name="T18" fmla="*/ 50 w 60"/>
              <a:gd name="T19" fmla="*/ 4 h 32"/>
              <a:gd name="T20" fmla="*/ 50 w 60"/>
              <a:gd name="T21" fmla="*/ 3 h 32"/>
              <a:gd name="T22" fmla="*/ 50 w 60"/>
              <a:gd name="T23" fmla="*/ 2 h 32"/>
              <a:gd name="T24" fmla="*/ 50 w 60"/>
              <a:gd name="T25" fmla="*/ 2 h 32"/>
              <a:gd name="T26" fmla="*/ 50 w 60"/>
              <a:gd name="T27" fmla="*/ 2 h 32"/>
              <a:gd name="T28" fmla="*/ 50 w 60"/>
              <a:gd name="T29" fmla="*/ 1 h 32"/>
              <a:gd name="T30" fmla="*/ 50 w 60"/>
              <a:gd name="T31" fmla="*/ 1 h 32"/>
              <a:gd name="T32" fmla="*/ 50 w 60"/>
              <a:gd name="T33" fmla="*/ 0 h 32"/>
              <a:gd name="T34" fmla="*/ 50 w 60"/>
              <a:gd name="T35" fmla="*/ 0 h 32"/>
              <a:gd name="T36" fmla="*/ 59 w 60"/>
              <a:gd name="T37" fmla="*/ 0 h 32"/>
              <a:gd name="T38" fmla="*/ 59 w 60"/>
              <a:gd name="T39" fmla="*/ 1 h 32"/>
              <a:gd name="T40" fmla="*/ 59 w 60"/>
              <a:gd name="T41" fmla="*/ 2 h 32"/>
              <a:gd name="T42" fmla="*/ 59 w 60"/>
              <a:gd name="T43" fmla="*/ 2 h 32"/>
              <a:gd name="T44" fmla="*/ 59 w 60"/>
              <a:gd name="T45" fmla="*/ 3 h 32"/>
              <a:gd name="T46" fmla="*/ 59 w 60"/>
              <a:gd name="T47" fmla="*/ 4 h 32"/>
              <a:gd name="T48" fmla="*/ 59 w 60"/>
              <a:gd name="T49" fmla="*/ 5 h 32"/>
              <a:gd name="T50" fmla="*/ 59 w 60"/>
              <a:gd name="T51" fmla="*/ 6 h 32"/>
              <a:gd name="T52" fmla="*/ 60 w 60"/>
              <a:gd name="T53" fmla="*/ 7 h 32"/>
              <a:gd name="T54" fmla="*/ 59 w 60"/>
              <a:gd name="T55" fmla="*/ 11 h 32"/>
              <a:gd name="T56" fmla="*/ 59 w 60"/>
              <a:gd name="T57" fmla="*/ 15 h 32"/>
              <a:gd name="T58" fmla="*/ 58 w 60"/>
              <a:gd name="T59" fmla="*/ 18 h 32"/>
              <a:gd name="T60" fmla="*/ 57 w 60"/>
              <a:gd name="T61" fmla="*/ 20 h 32"/>
              <a:gd name="T62" fmla="*/ 56 w 60"/>
              <a:gd name="T63" fmla="*/ 22 h 32"/>
              <a:gd name="T64" fmla="*/ 54 w 60"/>
              <a:gd name="T65" fmla="*/ 23 h 32"/>
              <a:gd name="T66" fmla="*/ 53 w 60"/>
              <a:gd name="T67" fmla="*/ 24 h 32"/>
              <a:gd name="T68" fmla="*/ 51 w 60"/>
              <a:gd name="T69" fmla="*/ 24 h 32"/>
              <a:gd name="T70" fmla="*/ 21 w 60"/>
              <a:gd name="T71" fmla="*/ 24 h 32"/>
              <a:gd name="T72" fmla="*/ 13 w 60"/>
              <a:gd name="T73" fmla="*/ 32 h 32"/>
              <a:gd name="T74" fmla="*/ 0 w 60"/>
              <a:gd name="T75" fmla="*/ 24 h 32"/>
              <a:gd name="T76" fmla="*/ 13 w 60"/>
              <a:gd name="T7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32">
                <a:moveTo>
                  <a:pt x="13" y="9"/>
                </a:moveTo>
                <a:lnTo>
                  <a:pt x="13" y="0"/>
                </a:lnTo>
                <a:lnTo>
                  <a:pt x="21" y="0"/>
                </a:lnTo>
                <a:lnTo>
                  <a:pt x="21" y="9"/>
                </a:lnTo>
                <a:lnTo>
                  <a:pt x="47" y="9"/>
                </a:lnTo>
                <a:lnTo>
                  <a:pt x="47" y="9"/>
                </a:lnTo>
                <a:lnTo>
                  <a:pt x="47" y="9"/>
                </a:lnTo>
                <a:lnTo>
                  <a:pt x="48" y="9"/>
                </a:lnTo>
                <a:lnTo>
                  <a:pt x="48" y="9"/>
                </a:lnTo>
                <a:lnTo>
                  <a:pt x="49" y="9"/>
                </a:lnTo>
                <a:lnTo>
                  <a:pt x="49" y="9"/>
                </a:lnTo>
                <a:lnTo>
                  <a:pt x="49" y="9"/>
                </a:lnTo>
                <a:lnTo>
                  <a:pt x="49" y="8"/>
                </a:lnTo>
                <a:lnTo>
                  <a:pt x="50" y="8"/>
                </a:lnTo>
                <a:lnTo>
                  <a:pt x="50" y="8"/>
                </a:lnTo>
                <a:lnTo>
                  <a:pt x="50" y="7"/>
                </a:lnTo>
                <a:lnTo>
                  <a:pt x="50" y="6"/>
                </a:lnTo>
                <a:lnTo>
                  <a:pt x="50" y="6"/>
                </a:lnTo>
                <a:lnTo>
                  <a:pt x="50" y="5"/>
                </a:lnTo>
                <a:lnTo>
                  <a:pt x="50" y="4"/>
                </a:lnTo>
                <a:lnTo>
                  <a:pt x="50" y="3"/>
                </a:lnTo>
                <a:lnTo>
                  <a:pt x="50" y="3"/>
                </a:lnTo>
                <a:lnTo>
                  <a:pt x="50" y="2"/>
                </a:lnTo>
                <a:lnTo>
                  <a:pt x="50" y="2"/>
                </a:lnTo>
                <a:lnTo>
                  <a:pt x="50" y="2"/>
                </a:lnTo>
                <a:lnTo>
                  <a:pt x="50" y="2"/>
                </a:lnTo>
                <a:lnTo>
                  <a:pt x="50" y="2"/>
                </a:lnTo>
                <a:lnTo>
                  <a:pt x="50" y="2"/>
                </a:lnTo>
                <a:lnTo>
                  <a:pt x="50" y="1"/>
                </a:lnTo>
                <a:lnTo>
                  <a:pt x="50" y="1"/>
                </a:lnTo>
                <a:lnTo>
                  <a:pt x="50" y="1"/>
                </a:lnTo>
                <a:lnTo>
                  <a:pt x="50" y="1"/>
                </a:lnTo>
                <a:lnTo>
                  <a:pt x="50" y="1"/>
                </a:lnTo>
                <a:lnTo>
                  <a:pt x="50" y="0"/>
                </a:lnTo>
                <a:lnTo>
                  <a:pt x="50" y="0"/>
                </a:lnTo>
                <a:lnTo>
                  <a:pt x="50" y="0"/>
                </a:lnTo>
                <a:lnTo>
                  <a:pt x="50" y="0"/>
                </a:lnTo>
                <a:lnTo>
                  <a:pt x="59" y="0"/>
                </a:lnTo>
                <a:lnTo>
                  <a:pt x="59" y="0"/>
                </a:lnTo>
                <a:lnTo>
                  <a:pt x="59" y="1"/>
                </a:lnTo>
                <a:lnTo>
                  <a:pt x="59" y="1"/>
                </a:lnTo>
                <a:lnTo>
                  <a:pt x="59" y="2"/>
                </a:lnTo>
                <a:lnTo>
                  <a:pt x="59" y="2"/>
                </a:lnTo>
                <a:lnTo>
                  <a:pt x="59" y="2"/>
                </a:lnTo>
                <a:lnTo>
                  <a:pt x="59" y="3"/>
                </a:lnTo>
                <a:lnTo>
                  <a:pt x="59" y="3"/>
                </a:lnTo>
                <a:lnTo>
                  <a:pt x="59" y="4"/>
                </a:lnTo>
                <a:lnTo>
                  <a:pt x="59" y="4"/>
                </a:lnTo>
                <a:lnTo>
                  <a:pt x="59" y="5"/>
                </a:lnTo>
                <a:lnTo>
                  <a:pt x="59" y="5"/>
                </a:lnTo>
                <a:lnTo>
                  <a:pt x="59" y="6"/>
                </a:lnTo>
                <a:lnTo>
                  <a:pt x="59" y="6"/>
                </a:lnTo>
                <a:lnTo>
                  <a:pt x="59" y="6"/>
                </a:lnTo>
                <a:lnTo>
                  <a:pt x="60" y="7"/>
                </a:lnTo>
                <a:lnTo>
                  <a:pt x="60" y="9"/>
                </a:lnTo>
                <a:lnTo>
                  <a:pt x="59" y="11"/>
                </a:lnTo>
                <a:lnTo>
                  <a:pt x="59" y="13"/>
                </a:lnTo>
                <a:lnTo>
                  <a:pt x="59" y="15"/>
                </a:lnTo>
                <a:lnTo>
                  <a:pt x="59" y="17"/>
                </a:lnTo>
                <a:lnTo>
                  <a:pt x="58" y="18"/>
                </a:lnTo>
                <a:lnTo>
                  <a:pt x="58" y="19"/>
                </a:lnTo>
                <a:lnTo>
                  <a:pt x="57" y="20"/>
                </a:lnTo>
                <a:lnTo>
                  <a:pt x="57" y="21"/>
                </a:lnTo>
                <a:lnTo>
                  <a:pt x="56" y="22"/>
                </a:lnTo>
                <a:lnTo>
                  <a:pt x="55" y="23"/>
                </a:lnTo>
                <a:lnTo>
                  <a:pt x="54" y="23"/>
                </a:lnTo>
                <a:lnTo>
                  <a:pt x="54" y="24"/>
                </a:lnTo>
                <a:lnTo>
                  <a:pt x="53" y="24"/>
                </a:lnTo>
                <a:lnTo>
                  <a:pt x="52" y="24"/>
                </a:lnTo>
                <a:lnTo>
                  <a:pt x="51" y="24"/>
                </a:lnTo>
                <a:lnTo>
                  <a:pt x="50" y="24"/>
                </a:lnTo>
                <a:lnTo>
                  <a:pt x="21" y="24"/>
                </a:lnTo>
                <a:lnTo>
                  <a:pt x="21" y="32"/>
                </a:lnTo>
                <a:lnTo>
                  <a:pt x="13" y="32"/>
                </a:lnTo>
                <a:lnTo>
                  <a:pt x="13" y="24"/>
                </a:lnTo>
                <a:lnTo>
                  <a:pt x="0" y="24"/>
                </a:lnTo>
                <a:lnTo>
                  <a:pt x="0" y="9"/>
                </a:lnTo>
                <a:lnTo>
                  <a:pt x="1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65" name="Freeform 361"/>
          <p:cNvSpPr>
            <a:spLocks/>
          </p:cNvSpPr>
          <p:nvPr/>
        </p:nvSpPr>
        <p:spPr bwMode="auto">
          <a:xfrm>
            <a:off x="3509963" y="2460625"/>
            <a:ext cx="103187" cy="88900"/>
          </a:xfrm>
          <a:custGeom>
            <a:avLst/>
            <a:gdLst>
              <a:gd name="T0" fmla="*/ 48 w 65"/>
              <a:gd name="T1" fmla="*/ 21 h 56"/>
              <a:gd name="T2" fmla="*/ 54 w 65"/>
              <a:gd name="T3" fmla="*/ 23 h 56"/>
              <a:gd name="T4" fmla="*/ 58 w 65"/>
              <a:gd name="T5" fmla="*/ 25 h 56"/>
              <a:gd name="T6" fmla="*/ 60 w 65"/>
              <a:gd name="T7" fmla="*/ 27 h 56"/>
              <a:gd name="T8" fmla="*/ 63 w 65"/>
              <a:gd name="T9" fmla="*/ 29 h 56"/>
              <a:gd name="T10" fmla="*/ 64 w 65"/>
              <a:gd name="T11" fmla="*/ 32 h 56"/>
              <a:gd name="T12" fmla="*/ 65 w 65"/>
              <a:gd name="T13" fmla="*/ 35 h 56"/>
              <a:gd name="T14" fmla="*/ 65 w 65"/>
              <a:gd name="T15" fmla="*/ 39 h 56"/>
              <a:gd name="T16" fmla="*/ 65 w 65"/>
              <a:gd name="T17" fmla="*/ 42 h 56"/>
              <a:gd name="T18" fmla="*/ 65 w 65"/>
              <a:gd name="T19" fmla="*/ 42 h 56"/>
              <a:gd name="T20" fmla="*/ 65 w 65"/>
              <a:gd name="T21" fmla="*/ 43 h 56"/>
              <a:gd name="T22" fmla="*/ 65 w 65"/>
              <a:gd name="T23" fmla="*/ 44 h 56"/>
              <a:gd name="T24" fmla="*/ 65 w 65"/>
              <a:gd name="T25" fmla="*/ 45 h 56"/>
              <a:gd name="T26" fmla="*/ 65 w 65"/>
              <a:gd name="T27" fmla="*/ 46 h 56"/>
              <a:gd name="T28" fmla="*/ 65 w 65"/>
              <a:gd name="T29" fmla="*/ 47 h 56"/>
              <a:gd name="T30" fmla="*/ 65 w 65"/>
              <a:gd name="T31" fmla="*/ 48 h 56"/>
              <a:gd name="T32" fmla="*/ 55 w 65"/>
              <a:gd name="T33" fmla="*/ 48 h 56"/>
              <a:gd name="T34" fmla="*/ 55 w 65"/>
              <a:gd name="T35" fmla="*/ 48 h 56"/>
              <a:gd name="T36" fmla="*/ 55 w 65"/>
              <a:gd name="T37" fmla="*/ 47 h 56"/>
              <a:gd name="T38" fmla="*/ 55 w 65"/>
              <a:gd name="T39" fmla="*/ 47 h 56"/>
              <a:gd name="T40" fmla="*/ 55 w 65"/>
              <a:gd name="T41" fmla="*/ 47 h 56"/>
              <a:gd name="T42" fmla="*/ 55 w 65"/>
              <a:gd name="T43" fmla="*/ 46 h 56"/>
              <a:gd name="T44" fmla="*/ 55 w 65"/>
              <a:gd name="T45" fmla="*/ 46 h 56"/>
              <a:gd name="T46" fmla="*/ 55 w 65"/>
              <a:gd name="T47" fmla="*/ 46 h 56"/>
              <a:gd name="T48" fmla="*/ 55 w 65"/>
              <a:gd name="T49" fmla="*/ 45 h 56"/>
              <a:gd name="T50" fmla="*/ 55 w 65"/>
              <a:gd name="T51" fmla="*/ 43 h 56"/>
              <a:gd name="T52" fmla="*/ 55 w 65"/>
              <a:gd name="T53" fmla="*/ 41 h 56"/>
              <a:gd name="T54" fmla="*/ 54 w 65"/>
              <a:gd name="T55" fmla="*/ 40 h 56"/>
              <a:gd name="T56" fmla="*/ 54 w 65"/>
              <a:gd name="T57" fmla="*/ 39 h 56"/>
              <a:gd name="T58" fmla="*/ 53 w 65"/>
              <a:gd name="T59" fmla="*/ 37 h 56"/>
              <a:gd name="T60" fmla="*/ 52 w 65"/>
              <a:gd name="T61" fmla="*/ 37 h 56"/>
              <a:gd name="T62" fmla="*/ 50 w 65"/>
              <a:gd name="T63" fmla="*/ 36 h 56"/>
              <a:gd name="T64" fmla="*/ 48 w 65"/>
              <a:gd name="T65" fmla="*/ 35 h 56"/>
              <a:gd name="T66" fmla="*/ 0 w 65"/>
              <a:gd name="T67" fmla="*/ 40 h 56"/>
              <a:gd name="T68" fmla="*/ 34 w 65"/>
              <a:gd name="T69" fmla="*/ 27 h 56"/>
              <a:gd name="T70" fmla="*/ 0 w 65"/>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56">
                <a:moveTo>
                  <a:pt x="45" y="19"/>
                </a:moveTo>
                <a:lnTo>
                  <a:pt x="48" y="21"/>
                </a:lnTo>
                <a:lnTo>
                  <a:pt x="51" y="22"/>
                </a:lnTo>
                <a:lnTo>
                  <a:pt x="54" y="23"/>
                </a:lnTo>
                <a:lnTo>
                  <a:pt x="56" y="24"/>
                </a:lnTo>
                <a:lnTo>
                  <a:pt x="58" y="25"/>
                </a:lnTo>
                <a:lnTo>
                  <a:pt x="59" y="26"/>
                </a:lnTo>
                <a:lnTo>
                  <a:pt x="60" y="27"/>
                </a:lnTo>
                <a:lnTo>
                  <a:pt x="62" y="28"/>
                </a:lnTo>
                <a:lnTo>
                  <a:pt x="63" y="29"/>
                </a:lnTo>
                <a:lnTo>
                  <a:pt x="63" y="30"/>
                </a:lnTo>
                <a:lnTo>
                  <a:pt x="64" y="32"/>
                </a:lnTo>
                <a:lnTo>
                  <a:pt x="64" y="33"/>
                </a:lnTo>
                <a:lnTo>
                  <a:pt x="65" y="35"/>
                </a:lnTo>
                <a:lnTo>
                  <a:pt x="65" y="37"/>
                </a:lnTo>
                <a:lnTo>
                  <a:pt x="65" y="39"/>
                </a:lnTo>
                <a:lnTo>
                  <a:pt x="65" y="41"/>
                </a:lnTo>
                <a:lnTo>
                  <a:pt x="65" y="42"/>
                </a:lnTo>
                <a:lnTo>
                  <a:pt x="65" y="42"/>
                </a:lnTo>
                <a:lnTo>
                  <a:pt x="65" y="42"/>
                </a:lnTo>
                <a:lnTo>
                  <a:pt x="65" y="43"/>
                </a:lnTo>
                <a:lnTo>
                  <a:pt x="65" y="43"/>
                </a:lnTo>
                <a:lnTo>
                  <a:pt x="65" y="44"/>
                </a:lnTo>
                <a:lnTo>
                  <a:pt x="65" y="44"/>
                </a:lnTo>
                <a:lnTo>
                  <a:pt x="65" y="45"/>
                </a:lnTo>
                <a:lnTo>
                  <a:pt x="65" y="45"/>
                </a:lnTo>
                <a:lnTo>
                  <a:pt x="65" y="45"/>
                </a:lnTo>
                <a:lnTo>
                  <a:pt x="65" y="46"/>
                </a:lnTo>
                <a:lnTo>
                  <a:pt x="65" y="46"/>
                </a:lnTo>
                <a:lnTo>
                  <a:pt x="65" y="47"/>
                </a:lnTo>
                <a:lnTo>
                  <a:pt x="65" y="47"/>
                </a:lnTo>
                <a:lnTo>
                  <a:pt x="65" y="48"/>
                </a:lnTo>
                <a:lnTo>
                  <a:pt x="65" y="48"/>
                </a:lnTo>
                <a:lnTo>
                  <a:pt x="55" y="48"/>
                </a:lnTo>
                <a:lnTo>
                  <a:pt x="55" y="48"/>
                </a:lnTo>
                <a:lnTo>
                  <a:pt x="55" y="48"/>
                </a:lnTo>
                <a:lnTo>
                  <a:pt x="55" y="48"/>
                </a:lnTo>
                <a:lnTo>
                  <a:pt x="55" y="47"/>
                </a:lnTo>
                <a:lnTo>
                  <a:pt x="55" y="47"/>
                </a:lnTo>
                <a:lnTo>
                  <a:pt x="55" y="47"/>
                </a:lnTo>
                <a:lnTo>
                  <a:pt x="55" y="47"/>
                </a:lnTo>
                <a:lnTo>
                  <a:pt x="55" y="47"/>
                </a:lnTo>
                <a:lnTo>
                  <a:pt x="55" y="47"/>
                </a:lnTo>
                <a:lnTo>
                  <a:pt x="55" y="46"/>
                </a:lnTo>
                <a:lnTo>
                  <a:pt x="55" y="46"/>
                </a:lnTo>
                <a:lnTo>
                  <a:pt x="55" y="46"/>
                </a:lnTo>
                <a:lnTo>
                  <a:pt x="55" y="46"/>
                </a:lnTo>
                <a:lnTo>
                  <a:pt x="55" y="46"/>
                </a:lnTo>
                <a:lnTo>
                  <a:pt x="55" y="45"/>
                </a:lnTo>
                <a:lnTo>
                  <a:pt x="55" y="45"/>
                </a:lnTo>
                <a:lnTo>
                  <a:pt x="55" y="44"/>
                </a:lnTo>
                <a:lnTo>
                  <a:pt x="55" y="43"/>
                </a:lnTo>
                <a:lnTo>
                  <a:pt x="55" y="42"/>
                </a:lnTo>
                <a:lnTo>
                  <a:pt x="55" y="41"/>
                </a:lnTo>
                <a:lnTo>
                  <a:pt x="55" y="41"/>
                </a:lnTo>
                <a:lnTo>
                  <a:pt x="54" y="40"/>
                </a:lnTo>
                <a:lnTo>
                  <a:pt x="54" y="39"/>
                </a:lnTo>
                <a:lnTo>
                  <a:pt x="54" y="39"/>
                </a:lnTo>
                <a:lnTo>
                  <a:pt x="53" y="38"/>
                </a:lnTo>
                <a:lnTo>
                  <a:pt x="53" y="37"/>
                </a:lnTo>
                <a:lnTo>
                  <a:pt x="52" y="37"/>
                </a:lnTo>
                <a:lnTo>
                  <a:pt x="52" y="37"/>
                </a:lnTo>
                <a:lnTo>
                  <a:pt x="51" y="36"/>
                </a:lnTo>
                <a:lnTo>
                  <a:pt x="50" y="36"/>
                </a:lnTo>
                <a:lnTo>
                  <a:pt x="49" y="35"/>
                </a:lnTo>
                <a:lnTo>
                  <a:pt x="48" y="35"/>
                </a:lnTo>
                <a:lnTo>
                  <a:pt x="0" y="56"/>
                </a:lnTo>
                <a:lnTo>
                  <a:pt x="0" y="40"/>
                </a:lnTo>
                <a:lnTo>
                  <a:pt x="34" y="27"/>
                </a:lnTo>
                <a:lnTo>
                  <a:pt x="34" y="27"/>
                </a:lnTo>
                <a:lnTo>
                  <a:pt x="0" y="16"/>
                </a:lnTo>
                <a:lnTo>
                  <a:pt x="0" y="0"/>
                </a:lnTo>
                <a:lnTo>
                  <a:pt x="4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66" name="Freeform 362"/>
          <p:cNvSpPr>
            <a:spLocks/>
          </p:cNvSpPr>
          <p:nvPr/>
        </p:nvSpPr>
        <p:spPr bwMode="auto">
          <a:xfrm>
            <a:off x="3484563" y="2346325"/>
            <a:ext cx="98425" cy="52388"/>
          </a:xfrm>
          <a:custGeom>
            <a:avLst/>
            <a:gdLst>
              <a:gd name="T0" fmla="*/ 11 w 62"/>
              <a:gd name="T1" fmla="*/ 33 h 33"/>
              <a:gd name="T2" fmla="*/ 11 w 62"/>
              <a:gd name="T3" fmla="*/ 31 h 33"/>
              <a:gd name="T4" fmla="*/ 11 w 62"/>
              <a:gd name="T5" fmla="*/ 28 h 33"/>
              <a:gd name="T6" fmla="*/ 11 w 62"/>
              <a:gd name="T7" fmla="*/ 26 h 33"/>
              <a:gd name="T8" fmla="*/ 10 w 62"/>
              <a:gd name="T9" fmla="*/ 24 h 33"/>
              <a:gd name="T10" fmla="*/ 10 w 62"/>
              <a:gd name="T11" fmla="*/ 22 h 33"/>
              <a:gd name="T12" fmla="*/ 9 w 62"/>
              <a:gd name="T13" fmla="*/ 20 h 33"/>
              <a:gd name="T14" fmla="*/ 9 w 62"/>
              <a:gd name="T15" fmla="*/ 18 h 33"/>
              <a:gd name="T16" fmla="*/ 8 w 62"/>
              <a:gd name="T17" fmla="*/ 17 h 33"/>
              <a:gd name="T18" fmla="*/ 7 w 62"/>
              <a:gd name="T19" fmla="*/ 16 h 33"/>
              <a:gd name="T20" fmla="*/ 6 w 62"/>
              <a:gd name="T21" fmla="*/ 15 h 33"/>
              <a:gd name="T22" fmla="*/ 5 w 62"/>
              <a:gd name="T23" fmla="*/ 14 h 33"/>
              <a:gd name="T24" fmla="*/ 5 w 62"/>
              <a:gd name="T25" fmla="*/ 13 h 33"/>
              <a:gd name="T26" fmla="*/ 4 w 62"/>
              <a:gd name="T27" fmla="*/ 13 h 33"/>
              <a:gd name="T28" fmla="*/ 3 w 62"/>
              <a:gd name="T29" fmla="*/ 13 h 33"/>
              <a:gd name="T30" fmla="*/ 2 w 62"/>
              <a:gd name="T31" fmla="*/ 12 h 33"/>
              <a:gd name="T32" fmla="*/ 1 w 62"/>
              <a:gd name="T33" fmla="*/ 12 h 33"/>
              <a:gd name="T34" fmla="*/ 0 w 62"/>
              <a:gd name="T35" fmla="*/ 12 h 33"/>
              <a:gd name="T36" fmla="*/ 0 w 62"/>
              <a:gd name="T37" fmla="*/ 0 h 33"/>
              <a:gd name="T38" fmla="*/ 62 w 62"/>
              <a:gd name="T39" fmla="*/ 0 h 33"/>
              <a:gd name="T40" fmla="*/ 62 w 62"/>
              <a:gd name="T41" fmla="*/ 15 h 33"/>
              <a:gd name="T42" fmla="*/ 19 w 62"/>
              <a:gd name="T43" fmla="*/ 15 h 33"/>
              <a:gd name="T44" fmla="*/ 19 w 62"/>
              <a:gd name="T45" fmla="*/ 33 h 33"/>
              <a:gd name="T46" fmla="*/ 11 w 62"/>
              <a:gd name="T4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33">
                <a:moveTo>
                  <a:pt x="11" y="33"/>
                </a:moveTo>
                <a:lnTo>
                  <a:pt x="11" y="31"/>
                </a:lnTo>
                <a:lnTo>
                  <a:pt x="11" y="28"/>
                </a:lnTo>
                <a:lnTo>
                  <a:pt x="11" y="26"/>
                </a:lnTo>
                <a:lnTo>
                  <a:pt x="10" y="24"/>
                </a:lnTo>
                <a:lnTo>
                  <a:pt x="10" y="22"/>
                </a:lnTo>
                <a:lnTo>
                  <a:pt x="9" y="20"/>
                </a:lnTo>
                <a:lnTo>
                  <a:pt x="9" y="18"/>
                </a:lnTo>
                <a:lnTo>
                  <a:pt x="8" y="17"/>
                </a:lnTo>
                <a:lnTo>
                  <a:pt x="7" y="16"/>
                </a:lnTo>
                <a:lnTo>
                  <a:pt x="6" y="15"/>
                </a:lnTo>
                <a:lnTo>
                  <a:pt x="5" y="14"/>
                </a:lnTo>
                <a:lnTo>
                  <a:pt x="5" y="13"/>
                </a:lnTo>
                <a:lnTo>
                  <a:pt x="4" y="13"/>
                </a:lnTo>
                <a:lnTo>
                  <a:pt x="3" y="13"/>
                </a:lnTo>
                <a:lnTo>
                  <a:pt x="2" y="12"/>
                </a:lnTo>
                <a:lnTo>
                  <a:pt x="1" y="12"/>
                </a:lnTo>
                <a:lnTo>
                  <a:pt x="0" y="12"/>
                </a:lnTo>
                <a:lnTo>
                  <a:pt x="0" y="0"/>
                </a:lnTo>
                <a:lnTo>
                  <a:pt x="62" y="0"/>
                </a:lnTo>
                <a:lnTo>
                  <a:pt x="62" y="15"/>
                </a:lnTo>
                <a:lnTo>
                  <a:pt x="19" y="15"/>
                </a:lnTo>
                <a:lnTo>
                  <a:pt x="19" y="33"/>
                </a:lnTo>
                <a:lnTo>
                  <a:pt x="1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67" name="Freeform 363"/>
          <p:cNvSpPr>
            <a:spLocks noEditPoints="1"/>
          </p:cNvSpPr>
          <p:nvPr/>
        </p:nvSpPr>
        <p:spPr bwMode="auto">
          <a:xfrm>
            <a:off x="3670300" y="2693988"/>
            <a:ext cx="100013" cy="115887"/>
          </a:xfrm>
          <a:custGeom>
            <a:avLst/>
            <a:gdLst>
              <a:gd name="T0" fmla="*/ 63 w 63"/>
              <a:gd name="T1" fmla="*/ 56 h 73"/>
              <a:gd name="T2" fmla="*/ 63 w 63"/>
              <a:gd name="T3" fmla="*/ 73 h 73"/>
              <a:gd name="T4" fmla="*/ 0 w 63"/>
              <a:gd name="T5" fmla="*/ 46 h 73"/>
              <a:gd name="T6" fmla="*/ 0 w 63"/>
              <a:gd name="T7" fmla="*/ 27 h 73"/>
              <a:gd name="T8" fmla="*/ 63 w 63"/>
              <a:gd name="T9" fmla="*/ 0 h 73"/>
              <a:gd name="T10" fmla="*/ 63 w 63"/>
              <a:gd name="T11" fmla="*/ 18 h 73"/>
              <a:gd name="T12" fmla="*/ 50 w 63"/>
              <a:gd name="T13" fmla="*/ 23 h 73"/>
              <a:gd name="T14" fmla="*/ 50 w 63"/>
              <a:gd name="T15" fmla="*/ 51 h 73"/>
              <a:gd name="T16" fmla="*/ 63 w 63"/>
              <a:gd name="T17" fmla="*/ 56 h 73"/>
              <a:gd name="T18" fmla="*/ 39 w 63"/>
              <a:gd name="T19" fmla="*/ 47 h 73"/>
              <a:gd name="T20" fmla="*/ 39 w 63"/>
              <a:gd name="T21" fmla="*/ 27 h 73"/>
              <a:gd name="T22" fmla="*/ 14 w 63"/>
              <a:gd name="T23" fmla="*/ 37 h 73"/>
              <a:gd name="T24" fmla="*/ 14 w 63"/>
              <a:gd name="T25" fmla="*/ 37 h 73"/>
              <a:gd name="T26" fmla="*/ 39 w 63"/>
              <a:gd name="T27"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73">
                <a:moveTo>
                  <a:pt x="63" y="56"/>
                </a:moveTo>
                <a:lnTo>
                  <a:pt x="63" y="73"/>
                </a:lnTo>
                <a:lnTo>
                  <a:pt x="0" y="46"/>
                </a:lnTo>
                <a:lnTo>
                  <a:pt x="0" y="27"/>
                </a:lnTo>
                <a:lnTo>
                  <a:pt x="63" y="0"/>
                </a:lnTo>
                <a:lnTo>
                  <a:pt x="63" y="18"/>
                </a:lnTo>
                <a:lnTo>
                  <a:pt x="50" y="23"/>
                </a:lnTo>
                <a:lnTo>
                  <a:pt x="50" y="51"/>
                </a:lnTo>
                <a:lnTo>
                  <a:pt x="63" y="56"/>
                </a:lnTo>
                <a:close/>
                <a:moveTo>
                  <a:pt x="39" y="47"/>
                </a:moveTo>
                <a:lnTo>
                  <a:pt x="39" y="27"/>
                </a:lnTo>
                <a:lnTo>
                  <a:pt x="14" y="37"/>
                </a:lnTo>
                <a:lnTo>
                  <a:pt x="14" y="37"/>
                </a:lnTo>
                <a:lnTo>
                  <a:pt x="39"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68" name="Freeform 364"/>
          <p:cNvSpPr>
            <a:spLocks/>
          </p:cNvSpPr>
          <p:nvPr/>
        </p:nvSpPr>
        <p:spPr bwMode="auto">
          <a:xfrm>
            <a:off x="3694113" y="2601913"/>
            <a:ext cx="77787" cy="82550"/>
          </a:xfrm>
          <a:custGeom>
            <a:avLst/>
            <a:gdLst>
              <a:gd name="T0" fmla="*/ 33 w 49"/>
              <a:gd name="T1" fmla="*/ 1 h 52"/>
              <a:gd name="T2" fmla="*/ 37 w 49"/>
              <a:gd name="T3" fmla="*/ 2 h 52"/>
              <a:gd name="T4" fmla="*/ 42 w 49"/>
              <a:gd name="T5" fmla="*/ 6 h 52"/>
              <a:gd name="T6" fmla="*/ 46 w 49"/>
              <a:gd name="T7" fmla="*/ 11 h 52"/>
              <a:gd name="T8" fmla="*/ 49 w 49"/>
              <a:gd name="T9" fmla="*/ 19 h 52"/>
              <a:gd name="T10" fmla="*/ 49 w 49"/>
              <a:gd name="T11" fmla="*/ 30 h 52"/>
              <a:gd name="T12" fmla="*/ 47 w 49"/>
              <a:gd name="T13" fmla="*/ 39 h 52"/>
              <a:gd name="T14" fmla="*/ 43 w 49"/>
              <a:gd name="T15" fmla="*/ 46 h 52"/>
              <a:gd name="T16" fmla="*/ 38 w 49"/>
              <a:gd name="T17" fmla="*/ 50 h 52"/>
              <a:gd name="T18" fmla="*/ 32 w 49"/>
              <a:gd name="T19" fmla="*/ 52 h 52"/>
              <a:gd name="T20" fmla="*/ 26 w 49"/>
              <a:gd name="T21" fmla="*/ 52 h 52"/>
              <a:gd name="T22" fmla="*/ 18 w 49"/>
              <a:gd name="T23" fmla="*/ 52 h 52"/>
              <a:gd name="T24" fmla="*/ 11 w 49"/>
              <a:gd name="T25" fmla="*/ 49 h 52"/>
              <a:gd name="T26" fmla="*/ 6 w 49"/>
              <a:gd name="T27" fmla="*/ 44 h 52"/>
              <a:gd name="T28" fmla="*/ 2 w 49"/>
              <a:gd name="T29" fmla="*/ 38 h 52"/>
              <a:gd name="T30" fmla="*/ 0 w 49"/>
              <a:gd name="T31" fmla="*/ 29 h 52"/>
              <a:gd name="T32" fmla="*/ 0 w 49"/>
              <a:gd name="T33" fmla="*/ 22 h 52"/>
              <a:gd name="T34" fmla="*/ 1 w 49"/>
              <a:gd name="T35" fmla="*/ 16 h 52"/>
              <a:gd name="T36" fmla="*/ 4 w 49"/>
              <a:gd name="T37" fmla="*/ 10 h 52"/>
              <a:gd name="T38" fmla="*/ 7 w 49"/>
              <a:gd name="T39" fmla="*/ 5 h 52"/>
              <a:gd name="T40" fmla="*/ 13 w 49"/>
              <a:gd name="T41" fmla="*/ 1 h 52"/>
              <a:gd name="T42" fmla="*/ 18 w 49"/>
              <a:gd name="T43" fmla="*/ 15 h 52"/>
              <a:gd name="T44" fmla="*/ 16 w 49"/>
              <a:gd name="T45" fmla="*/ 16 h 52"/>
              <a:gd name="T46" fmla="*/ 14 w 49"/>
              <a:gd name="T47" fmla="*/ 17 h 52"/>
              <a:gd name="T48" fmla="*/ 12 w 49"/>
              <a:gd name="T49" fmla="*/ 18 h 52"/>
              <a:gd name="T50" fmla="*/ 11 w 49"/>
              <a:gd name="T51" fmla="*/ 21 h 52"/>
              <a:gd name="T52" fmla="*/ 10 w 49"/>
              <a:gd name="T53" fmla="*/ 24 h 52"/>
              <a:gd name="T54" fmla="*/ 11 w 49"/>
              <a:gd name="T55" fmla="*/ 28 h 52"/>
              <a:gd name="T56" fmla="*/ 12 w 49"/>
              <a:gd name="T57" fmla="*/ 32 h 52"/>
              <a:gd name="T58" fmla="*/ 15 w 49"/>
              <a:gd name="T59" fmla="*/ 35 h 52"/>
              <a:gd name="T60" fmla="*/ 18 w 49"/>
              <a:gd name="T61" fmla="*/ 36 h 52"/>
              <a:gd name="T62" fmla="*/ 22 w 49"/>
              <a:gd name="T63" fmla="*/ 37 h 52"/>
              <a:gd name="T64" fmla="*/ 25 w 49"/>
              <a:gd name="T65" fmla="*/ 37 h 52"/>
              <a:gd name="T66" fmla="*/ 29 w 49"/>
              <a:gd name="T67" fmla="*/ 37 h 52"/>
              <a:gd name="T68" fmla="*/ 32 w 49"/>
              <a:gd name="T69" fmla="*/ 36 h 52"/>
              <a:gd name="T70" fmla="*/ 36 w 49"/>
              <a:gd name="T71" fmla="*/ 34 h 52"/>
              <a:gd name="T72" fmla="*/ 38 w 49"/>
              <a:gd name="T73" fmla="*/ 31 h 52"/>
              <a:gd name="T74" fmla="*/ 39 w 49"/>
              <a:gd name="T75" fmla="*/ 26 h 52"/>
              <a:gd name="T76" fmla="*/ 39 w 49"/>
              <a:gd name="T77" fmla="*/ 22 h 52"/>
              <a:gd name="T78" fmla="*/ 37 w 49"/>
              <a:gd name="T79" fmla="*/ 19 h 52"/>
              <a:gd name="T80" fmla="*/ 35 w 49"/>
              <a:gd name="T81" fmla="*/ 17 h 52"/>
              <a:gd name="T82" fmla="*/ 33 w 49"/>
              <a:gd name="T83" fmla="*/ 16 h 52"/>
              <a:gd name="T84" fmla="*/ 31 w 49"/>
              <a:gd name="T8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 h="52">
                <a:moveTo>
                  <a:pt x="31" y="0"/>
                </a:moveTo>
                <a:lnTo>
                  <a:pt x="32" y="0"/>
                </a:lnTo>
                <a:lnTo>
                  <a:pt x="33" y="1"/>
                </a:lnTo>
                <a:lnTo>
                  <a:pt x="34" y="1"/>
                </a:lnTo>
                <a:lnTo>
                  <a:pt x="36" y="1"/>
                </a:lnTo>
                <a:lnTo>
                  <a:pt x="37" y="2"/>
                </a:lnTo>
                <a:lnTo>
                  <a:pt x="39" y="3"/>
                </a:lnTo>
                <a:lnTo>
                  <a:pt x="40" y="4"/>
                </a:lnTo>
                <a:lnTo>
                  <a:pt x="42" y="6"/>
                </a:lnTo>
                <a:lnTo>
                  <a:pt x="43" y="7"/>
                </a:lnTo>
                <a:lnTo>
                  <a:pt x="45" y="9"/>
                </a:lnTo>
                <a:lnTo>
                  <a:pt x="46" y="11"/>
                </a:lnTo>
                <a:lnTo>
                  <a:pt x="47" y="13"/>
                </a:lnTo>
                <a:lnTo>
                  <a:pt x="48" y="16"/>
                </a:lnTo>
                <a:lnTo>
                  <a:pt x="49" y="19"/>
                </a:lnTo>
                <a:lnTo>
                  <a:pt x="49" y="22"/>
                </a:lnTo>
                <a:lnTo>
                  <a:pt x="49" y="26"/>
                </a:lnTo>
                <a:lnTo>
                  <a:pt x="49" y="30"/>
                </a:lnTo>
                <a:lnTo>
                  <a:pt x="49" y="33"/>
                </a:lnTo>
                <a:lnTo>
                  <a:pt x="48" y="36"/>
                </a:lnTo>
                <a:lnTo>
                  <a:pt x="47" y="39"/>
                </a:lnTo>
                <a:lnTo>
                  <a:pt x="46" y="42"/>
                </a:lnTo>
                <a:lnTo>
                  <a:pt x="44" y="44"/>
                </a:lnTo>
                <a:lnTo>
                  <a:pt x="43" y="46"/>
                </a:lnTo>
                <a:lnTo>
                  <a:pt x="41" y="47"/>
                </a:lnTo>
                <a:lnTo>
                  <a:pt x="40" y="49"/>
                </a:lnTo>
                <a:lnTo>
                  <a:pt x="38" y="50"/>
                </a:lnTo>
                <a:lnTo>
                  <a:pt x="36" y="51"/>
                </a:lnTo>
                <a:lnTo>
                  <a:pt x="34" y="51"/>
                </a:lnTo>
                <a:lnTo>
                  <a:pt x="32" y="52"/>
                </a:lnTo>
                <a:lnTo>
                  <a:pt x="30" y="52"/>
                </a:lnTo>
                <a:lnTo>
                  <a:pt x="28" y="52"/>
                </a:lnTo>
                <a:lnTo>
                  <a:pt x="26" y="52"/>
                </a:lnTo>
                <a:lnTo>
                  <a:pt x="23" y="52"/>
                </a:lnTo>
                <a:lnTo>
                  <a:pt x="21" y="52"/>
                </a:lnTo>
                <a:lnTo>
                  <a:pt x="18" y="52"/>
                </a:lnTo>
                <a:lnTo>
                  <a:pt x="16" y="51"/>
                </a:lnTo>
                <a:lnTo>
                  <a:pt x="13" y="50"/>
                </a:lnTo>
                <a:lnTo>
                  <a:pt x="11" y="49"/>
                </a:lnTo>
                <a:lnTo>
                  <a:pt x="9" y="48"/>
                </a:lnTo>
                <a:lnTo>
                  <a:pt x="7" y="46"/>
                </a:lnTo>
                <a:lnTo>
                  <a:pt x="6" y="44"/>
                </a:lnTo>
                <a:lnTo>
                  <a:pt x="4" y="42"/>
                </a:lnTo>
                <a:lnTo>
                  <a:pt x="3" y="40"/>
                </a:lnTo>
                <a:lnTo>
                  <a:pt x="2" y="38"/>
                </a:lnTo>
                <a:lnTo>
                  <a:pt x="1" y="35"/>
                </a:lnTo>
                <a:lnTo>
                  <a:pt x="1" y="32"/>
                </a:lnTo>
                <a:lnTo>
                  <a:pt x="0" y="29"/>
                </a:lnTo>
                <a:lnTo>
                  <a:pt x="0" y="25"/>
                </a:lnTo>
                <a:lnTo>
                  <a:pt x="0" y="23"/>
                </a:lnTo>
                <a:lnTo>
                  <a:pt x="0" y="22"/>
                </a:lnTo>
                <a:lnTo>
                  <a:pt x="1" y="20"/>
                </a:lnTo>
                <a:lnTo>
                  <a:pt x="1" y="18"/>
                </a:lnTo>
                <a:lnTo>
                  <a:pt x="1" y="16"/>
                </a:lnTo>
                <a:lnTo>
                  <a:pt x="2" y="14"/>
                </a:lnTo>
                <a:lnTo>
                  <a:pt x="3" y="12"/>
                </a:lnTo>
                <a:lnTo>
                  <a:pt x="4" y="10"/>
                </a:lnTo>
                <a:lnTo>
                  <a:pt x="5" y="8"/>
                </a:lnTo>
                <a:lnTo>
                  <a:pt x="6" y="6"/>
                </a:lnTo>
                <a:lnTo>
                  <a:pt x="7" y="5"/>
                </a:lnTo>
                <a:lnTo>
                  <a:pt x="9" y="3"/>
                </a:lnTo>
                <a:lnTo>
                  <a:pt x="11" y="2"/>
                </a:lnTo>
                <a:lnTo>
                  <a:pt x="13" y="1"/>
                </a:lnTo>
                <a:lnTo>
                  <a:pt x="15" y="0"/>
                </a:lnTo>
                <a:lnTo>
                  <a:pt x="18" y="0"/>
                </a:lnTo>
                <a:lnTo>
                  <a:pt x="18" y="15"/>
                </a:lnTo>
                <a:lnTo>
                  <a:pt x="17" y="15"/>
                </a:lnTo>
                <a:lnTo>
                  <a:pt x="17" y="16"/>
                </a:lnTo>
                <a:lnTo>
                  <a:pt x="16" y="16"/>
                </a:lnTo>
                <a:lnTo>
                  <a:pt x="16" y="16"/>
                </a:lnTo>
                <a:lnTo>
                  <a:pt x="15" y="16"/>
                </a:lnTo>
                <a:lnTo>
                  <a:pt x="14" y="17"/>
                </a:lnTo>
                <a:lnTo>
                  <a:pt x="14" y="17"/>
                </a:lnTo>
                <a:lnTo>
                  <a:pt x="13" y="18"/>
                </a:lnTo>
                <a:lnTo>
                  <a:pt x="12" y="18"/>
                </a:lnTo>
                <a:lnTo>
                  <a:pt x="12" y="19"/>
                </a:lnTo>
                <a:lnTo>
                  <a:pt x="11" y="20"/>
                </a:lnTo>
                <a:lnTo>
                  <a:pt x="11" y="21"/>
                </a:lnTo>
                <a:lnTo>
                  <a:pt x="11" y="22"/>
                </a:lnTo>
                <a:lnTo>
                  <a:pt x="11" y="23"/>
                </a:lnTo>
                <a:lnTo>
                  <a:pt x="10" y="24"/>
                </a:lnTo>
                <a:lnTo>
                  <a:pt x="11" y="25"/>
                </a:lnTo>
                <a:lnTo>
                  <a:pt x="11" y="27"/>
                </a:lnTo>
                <a:lnTo>
                  <a:pt x="11" y="28"/>
                </a:lnTo>
                <a:lnTo>
                  <a:pt x="11" y="30"/>
                </a:lnTo>
                <a:lnTo>
                  <a:pt x="12" y="31"/>
                </a:lnTo>
                <a:lnTo>
                  <a:pt x="12" y="32"/>
                </a:lnTo>
                <a:lnTo>
                  <a:pt x="13" y="33"/>
                </a:lnTo>
                <a:lnTo>
                  <a:pt x="14" y="34"/>
                </a:lnTo>
                <a:lnTo>
                  <a:pt x="15" y="35"/>
                </a:lnTo>
                <a:lnTo>
                  <a:pt x="16" y="35"/>
                </a:lnTo>
                <a:lnTo>
                  <a:pt x="17" y="36"/>
                </a:lnTo>
                <a:lnTo>
                  <a:pt x="18" y="36"/>
                </a:lnTo>
                <a:lnTo>
                  <a:pt x="19" y="36"/>
                </a:lnTo>
                <a:lnTo>
                  <a:pt x="21" y="37"/>
                </a:lnTo>
                <a:lnTo>
                  <a:pt x="22" y="37"/>
                </a:lnTo>
                <a:lnTo>
                  <a:pt x="23" y="37"/>
                </a:lnTo>
                <a:lnTo>
                  <a:pt x="24" y="37"/>
                </a:lnTo>
                <a:lnTo>
                  <a:pt x="25" y="37"/>
                </a:lnTo>
                <a:lnTo>
                  <a:pt x="26" y="37"/>
                </a:lnTo>
                <a:lnTo>
                  <a:pt x="27" y="37"/>
                </a:lnTo>
                <a:lnTo>
                  <a:pt x="29" y="37"/>
                </a:lnTo>
                <a:lnTo>
                  <a:pt x="30" y="37"/>
                </a:lnTo>
                <a:lnTo>
                  <a:pt x="31" y="36"/>
                </a:lnTo>
                <a:lnTo>
                  <a:pt x="32" y="36"/>
                </a:lnTo>
                <a:lnTo>
                  <a:pt x="34" y="36"/>
                </a:lnTo>
                <a:lnTo>
                  <a:pt x="35" y="35"/>
                </a:lnTo>
                <a:lnTo>
                  <a:pt x="36" y="34"/>
                </a:lnTo>
                <a:lnTo>
                  <a:pt x="37" y="33"/>
                </a:lnTo>
                <a:lnTo>
                  <a:pt x="37" y="32"/>
                </a:lnTo>
                <a:lnTo>
                  <a:pt x="38" y="31"/>
                </a:lnTo>
                <a:lnTo>
                  <a:pt x="39" y="29"/>
                </a:lnTo>
                <a:lnTo>
                  <a:pt x="39" y="28"/>
                </a:lnTo>
                <a:lnTo>
                  <a:pt x="39" y="26"/>
                </a:lnTo>
                <a:lnTo>
                  <a:pt x="39" y="24"/>
                </a:lnTo>
                <a:lnTo>
                  <a:pt x="39" y="23"/>
                </a:lnTo>
                <a:lnTo>
                  <a:pt x="39" y="22"/>
                </a:lnTo>
                <a:lnTo>
                  <a:pt x="38" y="21"/>
                </a:lnTo>
                <a:lnTo>
                  <a:pt x="38" y="20"/>
                </a:lnTo>
                <a:lnTo>
                  <a:pt x="37" y="19"/>
                </a:lnTo>
                <a:lnTo>
                  <a:pt x="37" y="18"/>
                </a:lnTo>
                <a:lnTo>
                  <a:pt x="36" y="18"/>
                </a:lnTo>
                <a:lnTo>
                  <a:pt x="35" y="17"/>
                </a:lnTo>
                <a:lnTo>
                  <a:pt x="35" y="16"/>
                </a:lnTo>
                <a:lnTo>
                  <a:pt x="34" y="16"/>
                </a:lnTo>
                <a:lnTo>
                  <a:pt x="33" y="16"/>
                </a:lnTo>
                <a:lnTo>
                  <a:pt x="33" y="16"/>
                </a:lnTo>
                <a:lnTo>
                  <a:pt x="32" y="15"/>
                </a:lnTo>
                <a:lnTo>
                  <a:pt x="31" y="15"/>
                </a:lnTo>
                <a:lnTo>
                  <a:pt x="31" y="15"/>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69" name="Freeform 365"/>
          <p:cNvSpPr>
            <a:spLocks/>
          </p:cNvSpPr>
          <p:nvPr/>
        </p:nvSpPr>
        <p:spPr bwMode="auto">
          <a:xfrm>
            <a:off x="3676650" y="2544763"/>
            <a:ext cx="93663" cy="50800"/>
          </a:xfrm>
          <a:custGeom>
            <a:avLst/>
            <a:gdLst>
              <a:gd name="T0" fmla="*/ 12 w 59"/>
              <a:gd name="T1" fmla="*/ 0 h 32"/>
              <a:gd name="T2" fmla="*/ 21 w 59"/>
              <a:gd name="T3" fmla="*/ 9 h 32"/>
              <a:gd name="T4" fmla="*/ 47 w 59"/>
              <a:gd name="T5" fmla="*/ 9 h 32"/>
              <a:gd name="T6" fmla="*/ 48 w 59"/>
              <a:gd name="T7" fmla="*/ 9 h 32"/>
              <a:gd name="T8" fmla="*/ 49 w 59"/>
              <a:gd name="T9" fmla="*/ 9 h 32"/>
              <a:gd name="T10" fmla="*/ 49 w 59"/>
              <a:gd name="T11" fmla="*/ 8 h 32"/>
              <a:gd name="T12" fmla="*/ 50 w 59"/>
              <a:gd name="T13" fmla="*/ 8 h 32"/>
              <a:gd name="T14" fmla="*/ 50 w 59"/>
              <a:gd name="T15" fmla="*/ 7 h 32"/>
              <a:gd name="T16" fmla="*/ 50 w 59"/>
              <a:gd name="T17" fmla="*/ 5 h 32"/>
              <a:gd name="T18" fmla="*/ 50 w 59"/>
              <a:gd name="T19" fmla="*/ 4 h 32"/>
              <a:gd name="T20" fmla="*/ 50 w 59"/>
              <a:gd name="T21" fmla="*/ 2 h 32"/>
              <a:gd name="T22" fmla="*/ 50 w 59"/>
              <a:gd name="T23" fmla="*/ 2 h 32"/>
              <a:gd name="T24" fmla="*/ 50 w 59"/>
              <a:gd name="T25" fmla="*/ 2 h 32"/>
              <a:gd name="T26" fmla="*/ 50 w 59"/>
              <a:gd name="T27" fmla="*/ 1 h 32"/>
              <a:gd name="T28" fmla="*/ 50 w 59"/>
              <a:gd name="T29" fmla="*/ 1 h 32"/>
              <a:gd name="T30" fmla="*/ 50 w 59"/>
              <a:gd name="T31" fmla="*/ 0 h 32"/>
              <a:gd name="T32" fmla="*/ 50 w 59"/>
              <a:gd name="T33" fmla="*/ 0 h 32"/>
              <a:gd name="T34" fmla="*/ 50 w 59"/>
              <a:gd name="T35" fmla="*/ 0 h 32"/>
              <a:gd name="T36" fmla="*/ 59 w 59"/>
              <a:gd name="T37" fmla="*/ 0 h 32"/>
              <a:gd name="T38" fmla="*/ 59 w 59"/>
              <a:gd name="T39" fmla="*/ 0 h 32"/>
              <a:gd name="T40" fmla="*/ 59 w 59"/>
              <a:gd name="T41" fmla="*/ 1 h 32"/>
              <a:gd name="T42" fmla="*/ 59 w 59"/>
              <a:gd name="T43" fmla="*/ 2 h 32"/>
              <a:gd name="T44" fmla="*/ 59 w 59"/>
              <a:gd name="T45" fmla="*/ 3 h 32"/>
              <a:gd name="T46" fmla="*/ 59 w 59"/>
              <a:gd name="T47" fmla="*/ 4 h 32"/>
              <a:gd name="T48" fmla="*/ 59 w 59"/>
              <a:gd name="T49" fmla="*/ 5 h 32"/>
              <a:gd name="T50" fmla="*/ 59 w 59"/>
              <a:gd name="T51" fmla="*/ 6 h 32"/>
              <a:gd name="T52" fmla="*/ 59 w 59"/>
              <a:gd name="T53" fmla="*/ 7 h 32"/>
              <a:gd name="T54" fmla="*/ 59 w 59"/>
              <a:gd name="T55" fmla="*/ 11 h 32"/>
              <a:gd name="T56" fmla="*/ 59 w 59"/>
              <a:gd name="T57" fmla="*/ 15 h 32"/>
              <a:gd name="T58" fmla="*/ 58 w 59"/>
              <a:gd name="T59" fmla="*/ 18 h 32"/>
              <a:gd name="T60" fmla="*/ 57 w 59"/>
              <a:gd name="T61" fmla="*/ 20 h 32"/>
              <a:gd name="T62" fmla="*/ 56 w 59"/>
              <a:gd name="T63" fmla="*/ 22 h 32"/>
              <a:gd name="T64" fmla="*/ 54 w 59"/>
              <a:gd name="T65" fmla="*/ 23 h 32"/>
              <a:gd name="T66" fmla="*/ 53 w 59"/>
              <a:gd name="T67" fmla="*/ 24 h 32"/>
              <a:gd name="T68" fmla="*/ 50 w 59"/>
              <a:gd name="T69" fmla="*/ 24 h 32"/>
              <a:gd name="T70" fmla="*/ 21 w 59"/>
              <a:gd name="T71" fmla="*/ 24 h 32"/>
              <a:gd name="T72" fmla="*/ 12 w 59"/>
              <a:gd name="T73" fmla="*/ 32 h 32"/>
              <a:gd name="T74" fmla="*/ 0 w 59"/>
              <a:gd name="T75" fmla="*/ 24 h 32"/>
              <a:gd name="T76" fmla="*/ 12 w 59"/>
              <a:gd name="T7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32">
                <a:moveTo>
                  <a:pt x="12" y="9"/>
                </a:moveTo>
                <a:lnTo>
                  <a:pt x="12" y="0"/>
                </a:lnTo>
                <a:lnTo>
                  <a:pt x="21" y="0"/>
                </a:lnTo>
                <a:lnTo>
                  <a:pt x="21" y="9"/>
                </a:lnTo>
                <a:lnTo>
                  <a:pt x="47" y="9"/>
                </a:lnTo>
                <a:lnTo>
                  <a:pt x="47" y="9"/>
                </a:lnTo>
                <a:lnTo>
                  <a:pt x="47" y="9"/>
                </a:lnTo>
                <a:lnTo>
                  <a:pt x="48" y="9"/>
                </a:lnTo>
                <a:lnTo>
                  <a:pt x="48" y="9"/>
                </a:lnTo>
                <a:lnTo>
                  <a:pt x="49" y="9"/>
                </a:lnTo>
                <a:lnTo>
                  <a:pt x="49" y="8"/>
                </a:lnTo>
                <a:lnTo>
                  <a:pt x="49" y="8"/>
                </a:lnTo>
                <a:lnTo>
                  <a:pt x="49" y="8"/>
                </a:lnTo>
                <a:lnTo>
                  <a:pt x="50" y="8"/>
                </a:lnTo>
                <a:lnTo>
                  <a:pt x="50" y="7"/>
                </a:lnTo>
                <a:lnTo>
                  <a:pt x="50" y="7"/>
                </a:lnTo>
                <a:lnTo>
                  <a:pt x="50" y="6"/>
                </a:lnTo>
                <a:lnTo>
                  <a:pt x="50" y="5"/>
                </a:lnTo>
                <a:lnTo>
                  <a:pt x="50" y="5"/>
                </a:lnTo>
                <a:lnTo>
                  <a:pt x="50" y="4"/>
                </a:lnTo>
                <a:lnTo>
                  <a:pt x="50" y="3"/>
                </a:lnTo>
                <a:lnTo>
                  <a:pt x="50" y="2"/>
                </a:lnTo>
                <a:lnTo>
                  <a:pt x="50" y="2"/>
                </a:lnTo>
                <a:lnTo>
                  <a:pt x="50" y="2"/>
                </a:lnTo>
                <a:lnTo>
                  <a:pt x="50" y="2"/>
                </a:lnTo>
                <a:lnTo>
                  <a:pt x="50" y="2"/>
                </a:lnTo>
                <a:lnTo>
                  <a:pt x="50" y="1"/>
                </a:lnTo>
                <a:lnTo>
                  <a:pt x="50" y="1"/>
                </a:lnTo>
                <a:lnTo>
                  <a:pt x="50" y="1"/>
                </a:lnTo>
                <a:lnTo>
                  <a:pt x="50" y="1"/>
                </a:lnTo>
                <a:lnTo>
                  <a:pt x="50" y="1"/>
                </a:lnTo>
                <a:lnTo>
                  <a:pt x="50" y="0"/>
                </a:lnTo>
                <a:lnTo>
                  <a:pt x="50" y="0"/>
                </a:lnTo>
                <a:lnTo>
                  <a:pt x="50" y="0"/>
                </a:lnTo>
                <a:lnTo>
                  <a:pt x="50" y="0"/>
                </a:lnTo>
                <a:lnTo>
                  <a:pt x="50" y="0"/>
                </a:lnTo>
                <a:lnTo>
                  <a:pt x="50" y="0"/>
                </a:lnTo>
                <a:lnTo>
                  <a:pt x="59" y="0"/>
                </a:lnTo>
                <a:lnTo>
                  <a:pt x="59" y="0"/>
                </a:lnTo>
                <a:lnTo>
                  <a:pt x="59" y="0"/>
                </a:lnTo>
                <a:lnTo>
                  <a:pt x="59" y="1"/>
                </a:lnTo>
                <a:lnTo>
                  <a:pt x="59" y="1"/>
                </a:lnTo>
                <a:lnTo>
                  <a:pt x="59" y="2"/>
                </a:lnTo>
                <a:lnTo>
                  <a:pt x="59" y="2"/>
                </a:lnTo>
                <a:lnTo>
                  <a:pt x="59" y="3"/>
                </a:lnTo>
                <a:lnTo>
                  <a:pt x="59" y="3"/>
                </a:lnTo>
                <a:lnTo>
                  <a:pt x="59" y="3"/>
                </a:lnTo>
                <a:lnTo>
                  <a:pt x="59" y="4"/>
                </a:lnTo>
                <a:lnTo>
                  <a:pt x="59" y="4"/>
                </a:lnTo>
                <a:lnTo>
                  <a:pt x="59" y="5"/>
                </a:lnTo>
                <a:lnTo>
                  <a:pt x="59" y="5"/>
                </a:lnTo>
                <a:lnTo>
                  <a:pt x="59" y="6"/>
                </a:lnTo>
                <a:lnTo>
                  <a:pt x="59" y="6"/>
                </a:lnTo>
                <a:lnTo>
                  <a:pt x="59" y="7"/>
                </a:lnTo>
                <a:lnTo>
                  <a:pt x="59" y="9"/>
                </a:lnTo>
                <a:lnTo>
                  <a:pt x="59" y="11"/>
                </a:lnTo>
                <a:lnTo>
                  <a:pt x="59" y="13"/>
                </a:lnTo>
                <a:lnTo>
                  <a:pt x="59" y="15"/>
                </a:lnTo>
                <a:lnTo>
                  <a:pt x="59" y="16"/>
                </a:lnTo>
                <a:lnTo>
                  <a:pt x="58" y="18"/>
                </a:lnTo>
                <a:lnTo>
                  <a:pt x="58" y="19"/>
                </a:lnTo>
                <a:lnTo>
                  <a:pt x="57" y="20"/>
                </a:lnTo>
                <a:lnTo>
                  <a:pt x="57" y="21"/>
                </a:lnTo>
                <a:lnTo>
                  <a:pt x="56" y="22"/>
                </a:lnTo>
                <a:lnTo>
                  <a:pt x="55" y="22"/>
                </a:lnTo>
                <a:lnTo>
                  <a:pt x="54" y="23"/>
                </a:lnTo>
                <a:lnTo>
                  <a:pt x="53" y="23"/>
                </a:lnTo>
                <a:lnTo>
                  <a:pt x="53" y="24"/>
                </a:lnTo>
                <a:lnTo>
                  <a:pt x="52" y="24"/>
                </a:lnTo>
                <a:lnTo>
                  <a:pt x="50" y="24"/>
                </a:lnTo>
                <a:lnTo>
                  <a:pt x="49" y="24"/>
                </a:lnTo>
                <a:lnTo>
                  <a:pt x="21" y="24"/>
                </a:lnTo>
                <a:lnTo>
                  <a:pt x="21" y="32"/>
                </a:lnTo>
                <a:lnTo>
                  <a:pt x="12" y="32"/>
                </a:lnTo>
                <a:lnTo>
                  <a:pt x="12" y="24"/>
                </a:lnTo>
                <a:lnTo>
                  <a:pt x="0" y="24"/>
                </a:lnTo>
                <a:lnTo>
                  <a:pt x="0" y="9"/>
                </a:lnTo>
                <a:lnTo>
                  <a:pt x="1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70" name="Freeform 366"/>
          <p:cNvSpPr>
            <a:spLocks noEditPoints="1"/>
          </p:cNvSpPr>
          <p:nvPr/>
        </p:nvSpPr>
        <p:spPr bwMode="auto">
          <a:xfrm>
            <a:off x="3670300" y="2505075"/>
            <a:ext cx="100013" cy="23813"/>
          </a:xfrm>
          <a:custGeom>
            <a:avLst/>
            <a:gdLst>
              <a:gd name="T0" fmla="*/ 16 w 63"/>
              <a:gd name="T1" fmla="*/ 0 h 15"/>
              <a:gd name="T2" fmla="*/ 63 w 63"/>
              <a:gd name="T3" fmla="*/ 0 h 15"/>
              <a:gd name="T4" fmla="*/ 63 w 63"/>
              <a:gd name="T5" fmla="*/ 15 h 15"/>
              <a:gd name="T6" fmla="*/ 16 w 63"/>
              <a:gd name="T7" fmla="*/ 15 h 15"/>
              <a:gd name="T8" fmla="*/ 16 w 63"/>
              <a:gd name="T9" fmla="*/ 0 h 15"/>
              <a:gd name="T10" fmla="*/ 11 w 63"/>
              <a:gd name="T11" fmla="*/ 0 h 15"/>
              <a:gd name="T12" fmla="*/ 11 w 63"/>
              <a:gd name="T13" fmla="*/ 15 h 15"/>
              <a:gd name="T14" fmla="*/ 0 w 63"/>
              <a:gd name="T15" fmla="*/ 15 h 15"/>
              <a:gd name="T16" fmla="*/ 0 w 63"/>
              <a:gd name="T17" fmla="*/ 0 h 15"/>
              <a:gd name="T18" fmla="*/ 11 w 6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5">
                <a:moveTo>
                  <a:pt x="16" y="0"/>
                </a:moveTo>
                <a:lnTo>
                  <a:pt x="63" y="0"/>
                </a:lnTo>
                <a:lnTo>
                  <a:pt x="63" y="15"/>
                </a:lnTo>
                <a:lnTo>
                  <a:pt x="16" y="15"/>
                </a:lnTo>
                <a:lnTo>
                  <a:pt x="16" y="0"/>
                </a:lnTo>
                <a:close/>
                <a:moveTo>
                  <a:pt x="11" y="0"/>
                </a:moveTo>
                <a:lnTo>
                  <a:pt x="11" y="15"/>
                </a:lnTo>
                <a:lnTo>
                  <a:pt x="0" y="15"/>
                </a:lnTo>
                <a:lnTo>
                  <a:pt x="0"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71" name="Freeform 367"/>
          <p:cNvSpPr>
            <a:spLocks/>
          </p:cNvSpPr>
          <p:nvPr/>
        </p:nvSpPr>
        <p:spPr bwMode="auto">
          <a:xfrm>
            <a:off x="3695700" y="2400300"/>
            <a:ext cx="74613" cy="90488"/>
          </a:xfrm>
          <a:custGeom>
            <a:avLst/>
            <a:gdLst>
              <a:gd name="T0" fmla="*/ 47 w 47"/>
              <a:gd name="T1" fmla="*/ 21 h 57"/>
              <a:gd name="T2" fmla="*/ 47 w 47"/>
              <a:gd name="T3" fmla="*/ 36 h 57"/>
              <a:gd name="T4" fmla="*/ 0 w 47"/>
              <a:gd name="T5" fmla="*/ 57 h 57"/>
              <a:gd name="T6" fmla="*/ 0 w 47"/>
              <a:gd name="T7" fmla="*/ 40 h 57"/>
              <a:gd name="T8" fmla="*/ 35 w 47"/>
              <a:gd name="T9" fmla="*/ 28 h 57"/>
              <a:gd name="T10" fmla="*/ 35 w 47"/>
              <a:gd name="T11" fmla="*/ 28 h 57"/>
              <a:gd name="T12" fmla="*/ 0 w 47"/>
              <a:gd name="T13" fmla="*/ 16 h 57"/>
              <a:gd name="T14" fmla="*/ 0 w 47"/>
              <a:gd name="T15" fmla="*/ 0 h 57"/>
              <a:gd name="T16" fmla="*/ 47 w 47"/>
              <a:gd name="T17"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7">
                <a:moveTo>
                  <a:pt x="47" y="21"/>
                </a:moveTo>
                <a:lnTo>
                  <a:pt x="47" y="36"/>
                </a:lnTo>
                <a:lnTo>
                  <a:pt x="0" y="57"/>
                </a:lnTo>
                <a:lnTo>
                  <a:pt x="0" y="40"/>
                </a:lnTo>
                <a:lnTo>
                  <a:pt x="35" y="28"/>
                </a:lnTo>
                <a:lnTo>
                  <a:pt x="35" y="28"/>
                </a:lnTo>
                <a:lnTo>
                  <a:pt x="0" y="16"/>
                </a:lnTo>
                <a:lnTo>
                  <a:pt x="0" y="0"/>
                </a:lnTo>
                <a:lnTo>
                  <a:pt x="47"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72" name="Freeform 368"/>
          <p:cNvSpPr>
            <a:spLocks noEditPoints="1"/>
          </p:cNvSpPr>
          <p:nvPr/>
        </p:nvSpPr>
        <p:spPr bwMode="auto">
          <a:xfrm>
            <a:off x="3670300" y="2362200"/>
            <a:ext cx="100013" cy="23813"/>
          </a:xfrm>
          <a:custGeom>
            <a:avLst/>
            <a:gdLst>
              <a:gd name="T0" fmla="*/ 16 w 63"/>
              <a:gd name="T1" fmla="*/ 0 h 15"/>
              <a:gd name="T2" fmla="*/ 63 w 63"/>
              <a:gd name="T3" fmla="*/ 0 h 15"/>
              <a:gd name="T4" fmla="*/ 63 w 63"/>
              <a:gd name="T5" fmla="*/ 15 h 15"/>
              <a:gd name="T6" fmla="*/ 16 w 63"/>
              <a:gd name="T7" fmla="*/ 15 h 15"/>
              <a:gd name="T8" fmla="*/ 16 w 63"/>
              <a:gd name="T9" fmla="*/ 0 h 15"/>
              <a:gd name="T10" fmla="*/ 11 w 63"/>
              <a:gd name="T11" fmla="*/ 0 h 15"/>
              <a:gd name="T12" fmla="*/ 11 w 63"/>
              <a:gd name="T13" fmla="*/ 15 h 15"/>
              <a:gd name="T14" fmla="*/ 0 w 63"/>
              <a:gd name="T15" fmla="*/ 15 h 15"/>
              <a:gd name="T16" fmla="*/ 0 w 63"/>
              <a:gd name="T17" fmla="*/ 0 h 15"/>
              <a:gd name="T18" fmla="*/ 11 w 6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5">
                <a:moveTo>
                  <a:pt x="16" y="0"/>
                </a:moveTo>
                <a:lnTo>
                  <a:pt x="63" y="0"/>
                </a:lnTo>
                <a:lnTo>
                  <a:pt x="63" y="15"/>
                </a:lnTo>
                <a:lnTo>
                  <a:pt x="16" y="15"/>
                </a:lnTo>
                <a:lnTo>
                  <a:pt x="16" y="0"/>
                </a:lnTo>
                <a:close/>
                <a:moveTo>
                  <a:pt x="11" y="0"/>
                </a:moveTo>
                <a:lnTo>
                  <a:pt x="11" y="15"/>
                </a:lnTo>
                <a:lnTo>
                  <a:pt x="0" y="15"/>
                </a:lnTo>
                <a:lnTo>
                  <a:pt x="0"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73" name="Freeform 369"/>
          <p:cNvSpPr>
            <a:spLocks/>
          </p:cNvSpPr>
          <p:nvPr/>
        </p:nvSpPr>
        <p:spPr bwMode="auto">
          <a:xfrm>
            <a:off x="3676650" y="2298700"/>
            <a:ext cx="93663" cy="50800"/>
          </a:xfrm>
          <a:custGeom>
            <a:avLst/>
            <a:gdLst>
              <a:gd name="T0" fmla="*/ 12 w 59"/>
              <a:gd name="T1" fmla="*/ 0 h 32"/>
              <a:gd name="T2" fmla="*/ 21 w 59"/>
              <a:gd name="T3" fmla="*/ 9 h 32"/>
              <a:gd name="T4" fmla="*/ 47 w 59"/>
              <a:gd name="T5" fmla="*/ 9 h 32"/>
              <a:gd name="T6" fmla="*/ 48 w 59"/>
              <a:gd name="T7" fmla="*/ 9 h 32"/>
              <a:gd name="T8" fmla="*/ 49 w 59"/>
              <a:gd name="T9" fmla="*/ 9 h 32"/>
              <a:gd name="T10" fmla="*/ 49 w 59"/>
              <a:gd name="T11" fmla="*/ 9 h 32"/>
              <a:gd name="T12" fmla="*/ 50 w 59"/>
              <a:gd name="T13" fmla="*/ 8 h 32"/>
              <a:gd name="T14" fmla="*/ 50 w 59"/>
              <a:gd name="T15" fmla="*/ 7 h 32"/>
              <a:gd name="T16" fmla="*/ 50 w 59"/>
              <a:gd name="T17" fmla="*/ 6 h 32"/>
              <a:gd name="T18" fmla="*/ 50 w 59"/>
              <a:gd name="T19" fmla="*/ 4 h 32"/>
              <a:gd name="T20" fmla="*/ 50 w 59"/>
              <a:gd name="T21" fmla="*/ 3 h 32"/>
              <a:gd name="T22" fmla="*/ 50 w 59"/>
              <a:gd name="T23" fmla="*/ 2 h 32"/>
              <a:gd name="T24" fmla="*/ 50 w 59"/>
              <a:gd name="T25" fmla="*/ 2 h 32"/>
              <a:gd name="T26" fmla="*/ 50 w 59"/>
              <a:gd name="T27" fmla="*/ 2 h 32"/>
              <a:gd name="T28" fmla="*/ 50 w 59"/>
              <a:gd name="T29" fmla="*/ 1 h 32"/>
              <a:gd name="T30" fmla="*/ 50 w 59"/>
              <a:gd name="T31" fmla="*/ 1 h 32"/>
              <a:gd name="T32" fmla="*/ 50 w 59"/>
              <a:gd name="T33" fmla="*/ 0 h 32"/>
              <a:gd name="T34" fmla="*/ 50 w 59"/>
              <a:gd name="T35" fmla="*/ 0 h 32"/>
              <a:gd name="T36" fmla="*/ 59 w 59"/>
              <a:gd name="T37" fmla="*/ 0 h 32"/>
              <a:gd name="T38" fmla="*/ 59 w 59"/>
              <a:gd name="T39" fmla="*/ 1 h 32"/>
              <a:gd name="T40" fmla="*/ 59 w 59"/>
              <a:gd name="T41" fmla="*/ 2 h 32"/>
              <a:gd name="T42" fmla="*/ 59 w 59"/>
              <a:gd name="T43" fmla="*/ 2 h 32"/>
              <a:gd name="T44" fmla="*/ 59 w 59"/>
              <a:gd name="T45" fmla="*/ 3 h 32"/>
              <a:gd name="T46" fmla="*/ 59 w 59"/>
              <a:gd name="T47" fmla="*/ 4 h 32"/>
              <a:gd name="T48" fmla="*/ 59 w 59"/>
              <a:gd name="T49" fmla="*/ 5 h 32"/>
              <a:gd name="T50" fmla="*/ 59 w 59"/>
              <a:gd name="T51" fmla="*/ 6 h 32"/>
              <a:gd name="T52" fmla="*/ 59 w 59"/>
              <a:gd name="T53" fmla="*/ 7 h 32"/>
              <a:gd name="T54" fmla="*/ 59 w 59"/>
              <a:gd name="T55" fmla="*/ 11 h 32"/>
              <a:gd name="T56" fmla="*/ 59 w 59"/>
              <a:gd name="T57" fmla="*/ 15 h 32"/>
              <a:gd name="T58" fmla="*/ 58 w 59"/>
              <a:gd name="T59" fmla="*/ 18 h 32"/>
              <a:gd name="T60" fmla="*/ 57 w 59"/>
              <a:gd name="T61" fmla="*/ 20 h 32"/>
              <a:gd name="T62" fmla="*/ 56 w 59"/>
              <a:gd name="T63" fmla="*/ 22 h 32"/>
              <a:gd name="T64" fmla="*/ 54 w 59"/>
              <a:gd name="T65" fmla="*/ 23 h 32"/>
              <a:gd name="T66" fmla="*/ 53 w 59"/>
              <a:gd name="T67" fmla="*/ 24 h 32"/>
              <a:gd name="T68" fmla="*/ 50 w 59"/>
              <a:gd name="T69" fmla="*/ 24 h 32"/>
              <a:gd name="T70" fmla="*/ 21 w 59"/>
              <a:gd name="T71" fmla="*/ 24 h 32"/>
              <a:gd name="T72" fmla="*/ 12 w 59"/>
              <a:gd name="T73" fmla="*/ 32 h 32"/>
              <a:gd name="T74" fmla="*/ 0 w 59"/>
              <a:gd name="T75" fmla="*/ 24 h 32"/>
              <a:gd name="T76" fmla="*/ 12 w 59"/>
              <a:gd name="T7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32">
                <a:moveTo>
                  <a:pt x="12" y="9"/>
                </a:moveTo>
                <a:lnTo>
                  <a:pt x="12" y="0"/>
                </a:lnTo>
                <a:lnTo>
                  <a:pt x="21" y="0"/>
                </a:lnTo>
                <a:lnTo>
                  <a:pt x="21" y="9"/>
                </a:lnTo>
                <a:lnTo>
                  <a:pt x="47" y="9"/>
                </a:lnTo>
                <a:lnTo>
                  <a:pt x="47" y="9"/>
                </a:lnTo>
                <a:lnTo>
                  <a:pt x="47" y="9"/>
                </a:lnTo>
                <a:lnTo>
                  <a:pt x="48" y="9"/>
                </a:lnTo>
                <a:lnTo>
                  <a:pt x="48" y="9"/>
                </a:lnTo>
                <a:lnTo>
                  <a:pt x="49" y="9"/>
                </a:lnTo>
                <a:lnTo>
                  <a:pt x="49" y="9"/>
                </a:lnTo>
                <a:lnTo>
                  <a:pt x="49" y="9"/>
                </a:lnTo>
                <a:lnTo>
                  <a:pt x="49" y="8"/>
                </a:lnTo>
                <a:lnTo>
                  <a:pt x="50" y="8"/>
                </a:lnTo>
                <a:lnTo>
                  <a:pt x="50" y="8"/>
                </a:lnTo>
                <a:lnTo>
                  <a:pt x="50" y="7"/>
                </a:lnTo>
                <a:lnTo>
                  <a:pt x="50" y="6"/>
                </a:lnTo>
                <a:lnTo>
                  <a:pt x="50" y="6"/>
                </a:lnTo>
                <a:lnTo>
                  <a:pt x="50" y="5"/>
                </a:lnTo>
                <a:lnTo>
                  <a:pt x="50" y="4"/>
                </a:lnTo>
                <a:lnTo>
                  <a:pt x="50" y="3"/>
                </a:lnTo>
                <a:lnTo>
                  <a:pt x="50" y="3"/>
                </a:lnTo>
                <a:lnTo>
                  <a:pt x="50" y="2"/>
                </a:lnTo>
                <a:lnTo>
                  <a:pt x="50" y="2"/>
                </a:lnTo>
                <a:lnTo>
                  <a:pt x="50" y="2"/>
                </a:lnTo>
                <a:lnTo>
                  <a:pt x="50" y="2"/>
                </a:lnTo>
                <a:lnTo>
                  <a:pt x="50" y="2"/>
                </a:lnTo>
                <a:lnTo>
                  <a:pt x="50" y="2"/>
                </a:lnTo>
                <a:lnTo>
                  <a:pt x="50" y="1"/>
                </a:lnTo>
                <a:lnTo>
                  <a:pt x="50" y="1"/>
                </a:lnTo>
                <a:lnTo>
                  <a:pt x="50" y="1"/>
                </a:lnTo>
                <a:lnTo>
                  <a:pt x="50" y="1"/>
                </a:lnTo>
                <a:lnTo>
                  <a:pt x="50" y="1"/>
                </a:lnTo>
                <a:lnTo>
                  <a:pt x="50" y="0"/>
                </a:lnTo>
                <a:lnTo>
                  <a:pt x="50" y="0"/>
                </a:lnTo>
                <a:lnTo>
                  <a:pt x="50" y="0"/>
                </a:lnTo>
                <a:lnTo>
                  <a:pt x="50" y="0"/>
                </a:lnTo>
                <a:lnTo>
                  <a:pt x="59" y="0"/>
                </a:lnTo>
                <a:lnTo>
                  <a:pt x="59" y="0"/>
                </a:lnTo>
                <a:lnTo>
                  <a:pt x="59" y="1"/>
                </a:lnTo>
                <a:lnTo>
                  <a:pt x="59" y="1"/>
                </a:lnTo>
                <a:lnTo>
                  <a:pt x="59" y="2"/>
                </a:lnTo>
                <a:lnTo>
                  <a:pt x="59" y="2"/>
                </a:lnTo>
                <a:lnTo>
                  <a:pt x="59" y="2"/>
                </a:lnTo>
                <a:lnTo>
                  <a:pt x="59" y="3"/>
                </a:lnTo>
                <a:lnTo>
                  <a:pt x="59" y="3"/>
                </a:lnTo>
                <a:lnTo>
                  <a:pt x="59" y="4"/>
                </a:lnTo>
                <a:lnTo>
                  <a:pt x="59" y="4"/>
                </a:lnTo>
                <a:lnTo>
                  <a:pt x="59" y="5"/>
                </a:lnTo>
                <a:lnTo>
                  <a:pt x="59" y="5"/>
                </a:lnTo>
                <a:lnTo>
                  <a:pt x="59" y="6"/>
                </a:lnTo>
                <a:lnTo>
                  <a:pt x="59" y="6"/>
                </a:lnTo>
                <a:lnTo>
                  <a:pt x="59" y="6"/>
                </a:lnTo>
                <a:lnTo>
                  <a:pt x="59" y="7"/>
                </a:lnTo>
                <a:lnTo>
                  <a:pt x="59" y="9"/>
                </a:lnTo>
                <a:lnTo>
                  <a:pt x="59" y="11"/>
                </a:lnTo>
                <a:lnTo>
                  <a:pt x="59" y="13"/>
                </a:lnTo>
                <a:lnTo>
                  <a:pt x="59" y="15"/>
                </a:lnTo>
                <a:lnTo>
                  <a:pt x="59" y="17"/>
                </a:lnTo>
                <a:lnTo>
                  <a:pt x="58" y="18"/>
                </a:lnTo>
                <a:lnTo>
                  <a:pt x="58" y="19"/>
                </a:lnTo>
                <a:lnTo>
                  <a:pt x="57" y="20"/>
                </a:lnTo>
                <a:lnTo>
                  <a:pt x="57" y="21"/>
                </a:lnTo>
                <a:lnTo>
                  <a:pt x="56" y="22"/>
                </a:lnTo>
                <a:lnTo>
                  <a:pt x="55" y="23"/>
                </a:lnTo>
                <a:lnTo>
                  <a:pt x="54" y="23"/>
                </a:lnTo>
                <a:lnTo>
                  <a:pt x="53" y="24"/>
                </a:lnTo>
                <a:lnTo>
                  <a:pt x="53" y="24"/>
                </a:lnTo>
                <a:lnTo>
                  <a:pt x="52" y="24"/>
                </a:lnTo>
                <a:lnTo>
                  <a:pt x="50" y="24"/>
                </a:lnTo>
                <a:lnTo>
                  <a:pt x="49" y="24"/>
                </a:lnTo>
                <a:lnTo>
                  <a:pt x="21" y="24"/>
                </a:lnTo>
                <a:lnTo>
                  <a:pt x="21" y="32"/>
                </a:lnTo>
                <a:lnTo>
                  <a:pt x="12" y="32"/>
                </a:lnTo>
                <a:lnTo>
                  <a:pt x="12" y="24"/>
                </a:lnTo>
                <a:lnTo>
                  <a:pt x="0" y="24"/>
                </a:lnTo>
                <a:lnTo>
                  <a:pt x="0" y="9"/>
                </a:lnTo>
                <a:lnTo>
                  <a:pt x="1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74" name="Freeform 370"/>
          <p:cNvSpPr>
            <a:spLocks/>
          </p:cNvSpPr>
          <p:nvPr/>
        </p:nvSpPr>
        <p:spPr bwMode="auto">
          <a:xfrm>
            <a:off x="3695700" y="2203450"/>
            <a:ext cx="104775" cy="88900"/>
          </a:xfrm>
          <a:custGeom>
            <a:avLst/>
            <a:gdLst>
              <a:gd name="T0" fmla="*/ 49 w 66"/>
              <a:gd name="T1" fmla="*/ 21 h 56"/>
              <a:gd name="T2" fmla="*/ 54 w 66"/>
              <a:gd name="T3" fmla="*/ 23 h 56"/>
              <a:gd name="T4" fmla="*/ 58 w 66"/>
              <a:gd name="T5" fmla="*/ 25 h 56"/>
              <a:gd name="T6" fmla="*/ 61 w 66"/>
              <a:gd name="T7" fmla="*/ 27 h 56"/>
              <a:gd name="T8" fmla="*/ 63 w 66"/>
              <a:gd name="T9" fmla="*/ 29 h 56"/>
              <a:gd name="T10" fmla="*/ 65 w 66"/>
              <a:gd name="T11" fmla="*/ 32 h 56"/>
              <a:gd name="T12" fmla="*/ 65 w 66"/>
              <a:gd name="T13" fmla="*/ 35 h 56"/>
              <a:gd name="T14" fmla="*/ 66 w 66"/>
              <a:gd name="T15" fmla="*/ 39 h 56"/>
              <a:gd name="T16" fmla="*/ 66 w 66"/>
              <a:gd name="T17" fmla="*/ 42 h 56"/>
              <a:gd name="T18" fmla="*/ 66 w 66"/>
              <a:gd name="T19" fmla="*/ 43 h 56"/>
              <a:gd name="T20" fmla="*/ 66 w 66"/>
              <a:gd name="T21" fmla="*/ 43 h 56"/>
              <a:gd name="T22" fmla="*/ 66 w 66"/>
              <a:gd name="T23" fmla="*/ 44 h 56"/>
              <a:gd name="T24" fmla="*/ 66 w 66"/>
              <a:gd name="T25" fmla="*/ 45 h 56"/>
              <a:gd name="T26" fmla="*/ 66 w 66"/>
              <a:gd name="T27" fmla="*/ 46 h 56"/>
              <a:gd name="T28" fmla="*/ 66 w 66"/>
              <a:gd name="T29" fmla="*/ 47 h 56"/>
              <a:gd name="T30" fmla="*/ 66 w 66"/>
              <a:gd name="T31" fmla="*/ 48 h 56"/>
              <a:gd name="T32" fmla="*/ 56 w 66"/>
              <a:gd name="T33" fmla="*/ 48 h 56"/>
              <a:gd name="T34" fmla="*/ 56 w 66"/>
              <a:gd name="T35" fmla="*/ 48 h 56"/>
              <a:gd name="T36" fmla="*/ 56 w 66"/>
              <a:gd name="T37" fmla="*/ 47 h 56"/>
              <a:gd name="T38" fmla="*/ 56 w 66"/>
              <a:gd name="T39" fmla="*/ 47 h 56"/>
              <a:gd name="T40" fmla="*/ 56 w 66"/>
              <a:gd name="T41" fmla="*/ 47 h 56"/>
              <a:gd name="T42" fmla="*/ 56 w 66"/>
              <a:gd name="T43" fmla="*/ 46 h 56"/>
              <a:gd name="T44" fmla="*/ 56 w 66"/>
              <a:gd name="T45" fmla="*/ 46 h 56"/>
              <a:gd name="T46" fmla="*/ 56 w 66"/>
              <a:gd name="T47" fmla="*/ 46 h 56"/>
              <a:gd name="T48" fmla="*/ 56 w 66"/>
              <a:gd name="T49" fmla="*/ 45 h 56"/>
              <a:gd name="T50" fmla="*/ 56 w 66"/>
              <a:gd name="T51" fmla="*/ 43 h 56"/>
              <a:gd name="T52" fmla="*/ 56 w 66"/>
              <a:gd name="T53" fmla="*/ 41 h 56"/>
              <a:gd name="T54" fmla="*/ 55 w 66"/>
              <a:gd name="T55" fmla="*/ 40 h 56"/>
              <a:gd name="T56" fmla="*/ 55 w 66"/>
              <a:gd name="T57" fmla="*/ 39 h 56"/>
              <a:gd name="T58" fmla="*/ 54 w 66"/>
              <a:gd name="T59" fmla="*/ 37 h 56"/>
              <a:gd name="T60" fmla="*/ 53 w 66"/>
              <a:gd name="T61" fmla="*/ 37 h 56"/>
              <a:gd name="T62" fmla="*/ 51 w 66"/>
              <a:gd name="T63" fmla="*/ 36 h 56"/>
              <a:gd name="T64" fmla="*/ 49 w 66"/>
              <a:gd name="T65" fmla="*/ 35 h 56"/>
              <a:gd name="T66" fmla="*/ 0 w 66"/>
              <a:gd name="T67" fmla="*/ 40 h 56"/>
              <a:gd name="T68" fmla="*/ 35 w 66"/>
              <a:gd name="T69" fmla="*/ 27 h 56"/>
              <a:gd name="T70" fmla="*/ 0 w 66"/>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56">
                <a:moveTo>
                  <a:pt x="46" y="19"/>
                </a:moveTo>
                <a:lnTo>
                  <a:pt x="49" y="21"/>
                </a:lnTo>
                <a:lnTo>
                  <a:pt x="52" y="22"/>
                </a:lnTo>
                <a:lnTo>
                  <a:pt x="54" y="23"/>
                </a:lnTo>
                <a:lnTo>
                  <a:pt x="56" y="24"/>
                </a:lnTo>
                <a:lnTo>
                  <a:pt x="58" y="25"/>
                </a:lnTo>
                <a:lnTo>
                  <a:pt x="60" y="26"/>
                </a:lnTo>
                <a:lnTo>
                  <a:pt x="61" y="27"/>
                </a:lnTo>
                <a:lnTo>
                  <a:pt x="62" y="28"/>
                </a:lnTo>
                <a:lnTo>
                  <a:pt x="63" y="29"/>
                </a:lnTo>
                <a:lnTo>
                  <a:pt x="64" y="30"/>
                </a:lnTo>
                <a:lnTo>
                  <a:pt x="65" y="32"/>
                </a:lnTo>
                <a:lnTo>
                  <a:pt x="65" y="33"/>
                </a:lnTo>
                <a:lnTo>
                  <a:pt x="65" y="35"/>
                </a:lnTo>
                <a:lnTo>
                  <a:pt x="65" y="37"/>
                </a:lnTo>
                <a:lnTo>
                  <a:pt x="66" y="39"/>
                </a:lnTo>
                <a:lnTo>
                  <a:pt x="66" y="41"/>
                </a:lnTo>
                <a:lnTo>
                  <a:pt x="66" y="42"/>
                </a:lnTo>
                <a:lnTo>
                  <a:pt x="66" y="42"/>
                </a:lnTo>
                <a:lnTo>
                  <a:pt x="66" y="43"/>
                </a:lnTo>
                <a:lnTo>
                  <a:pt x="66" y="43"/>
                </a:lnTo>
                <a:lnTo>
                  <a:pt x="66" y="43"/>
                </a:lnTo>
                <a:lnTo>
                  <a:pt x="66" y="44"/>
                </a:lnTo>
                <a:lnTo>
                  <a:pt x="66" y="44"/>
                </a:lnTo>
                <a:lnTo>
                  <a:pt x="66" y="45"/>
                </a:lnTo>
                <a:lnTo>
                  <a:pt x="66" y="45"/>
                </a:lnTo>
                <a:lnTo>
                  <a:pt x="66" y="45"/>
                </a:lnTo>
                <a:lnTo>
                  <a:pt x="66" y="46"/>
                </a:lnTo>
                <a:lnTo>
                  <a:pt x="66" y="46"/>
                </a:lnTo>
                <a:lnTo>
                  <a:pt x="66" y="47"/>
                </a:lnTo>
                <a:lnTo>
                  <a:pt x="66" y="47"/>
                </a:lnTo>
                <a:lnTo>
                  <a:pt x="66" y="48"/>
                </a:lnTo>
                <a:lnTo>
                  <a:pt x="66" y="48"/>
                </a:lnTo>
                <a:lnTo>
                  <a:pt x="56" y="48"/>
                </a:lnTo>
                <a:lnTo>
                  <a:pt x="56" y="48"/>
                </a:lnTo>
                <a:lnTo>
                  <a:pt x="56" y="48"/>
                </a:lnTo>
                <a:lnTo>
                  <a:pt x="56" y="48"/>
                </a:lnTo>
                <a:lnTo>
                  <a:pt x="56" y="47"/>
                </a:lnTo>
                <a:lnTo>
                  <a:pt x="56" y="47"/>
                </a:lnTo>
                <a:lnTo>
                  <a:pt x="56" y="47"/>
                </a:lnTo>
                <a:lnTo>
                  <a:pt x="56" y="47"/>
                </a:lnTo>
                <a:lnTo>
                  <a:pt x="56" y="47"/>
                </a:lnTo>
                <a:lnTo>
                  <a:pt x="56" y="47"/>
                </a:lnTo>
                <a:lnTo>
                  <a:pt x="56" y="46"/>
                </a:lnTo>
                <a:lnTo>
                  <a:pt x="56" y="46"/>
                </a:lnTo>
                <a:lnTo>
                  <a:pt x="56" y="46"/>
                </a:lnTo>
                <a:lnTo>
                  <a:pt x="56" y="46"/>
                </a:lnTo>
                <a:lnTo>
                  <a:pt x="56" y="46"/>
                </a:lnTo>
                <a:lnTo>
                  <a:pt x="56" y="45"/>
                </a:lnTo>
                <a:lnTo>
                  <a:pt x="56" y="45"/>
                </a:lnTo>
                <a:lnTo>
                  <a:pt x="56" y="44"/>
                </a:lnTo>
                <a:lnTo>
                  <a:pt x="56" y="43"/>
                </a:lnTo>
                <a:lnTo>
                  <a:pt x="56" y="42"/>
                </a:lnTo>
                <a:lnTo>
                  <a:pt x="56" y="41"/>
                </a:lnTo>
                <a:lnTo>
                  <a:pt x="55" y="41"/>
                </a:lnTo>
                <a:lnTo>
                  <a:pt x="55" y="40"/>
                </a:lnTo>
                <a:lnTo>
                  <a:pt x="55" y="39"/>
                </a:lnTo>
                <a:lnTo>
                  <a:pt x="55" y="39"/>
                </a:lnTo>
                <a:lnTo>
                  <a:pt x="54" y="38"/>
                </a:lnTo>
                <a:lnTo>
                  <a:pt x="54" y="37"/>
                </a:lnTo>
                <a:lnTo>
                  <a:pt x="53" y="37"/>
                </a:lnTo>
                <a:lnTo>
                  <a:pt x="53" y="37"/>
                </a:lnTo>
                <a:lnTo>
                  <a:pt x="52" y="36"/>
                </a:lnTo>
                <a:lnTo>
                  <a:pt x="51" y="36"/>
                </a:lnTo>
                <a:lnTo>
                  <a:pt x="50" y="35"/>
                </a:lnTo>
                <a:lnTo>
                  <a:pt x="49" y="35"/>
                </a:lnTo>
                <a:lnTo>
                  <a:pt x="0" y="56"/>
                </a:lnTo>
                <a:lnTo>
                  <a:pt x="0" y="40"/>
                </a:lnTo>
                <a:lnTo>
                  <a:pt x="35" y="27"/>
                </a:lnTo>
                <a:lnTo>
                  <a:pt x="35" y="27"/>
                </a:lnTo>
                <a:lnTo>
                  <a:pt x="0" y="16"/>
                </a:lnTo>
                <a:lnTo>
                  <a:pt x="0" y="0"/>
                </a:lnTo>
                <a:lnTo>
                  <a:pt x="4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6675" name="Freeform 371"/>
          <p:cNvSpPr>
            <a:spLocks/>
          </p:cNvSpPr>
          <p:nvPr/>
        </p:nvSpPr>
        <p:spPr bwMode="auto">
          <a:xfrm>
            <a:off x="3671888" y="2065338"/>
            <a:ext cx="98425" cy="82550"/>
          </a:xfrm>
          <a:custGeom>
            <a:avLst/>
            <a:gdLst>
              <a:gd name="T0" fmla="*/ 15 w 62"/>
              <a:gd name="T1" fmla="*/ 51 h 52"/>
              <a:gd name="T2" fmla="*/ 8 w 62"/>
              <a:gd name="T3" fmla="*/ 47 h 52"/>
              <a:gd name="T4" fmla="*/ 3 w 62"/>
              <a:gd name="T5" fmla="*/ 42 h 52"/>
              <a:gd name="T6" fmla="*/ 1 w 62"/>
              <a:gd name="T7" fmla="*/ 35 h 52"/>
              <a:gd name="T8" fmla="*/ 0 w 62"/>
              <a:gd name="T9" fmla="*/ 30 h 52"/>
              <a:gd name="T10" fmla="*/ 0 w 62"/>
              <a:gd name="T11" fmla="*/ 24 h 52"/>
              <a:gd name="T12" fmla="*/ 1 w 62"/>
              <a:gd name="T13" fmla="*/ 16 h 52"/>
              <a:gd name="T14" fmla="*/ 4 w 62"/>
              <a:gd name="T15" fmla="*/ 10 h 52"/>
              <a:gd name="T16" fmla="*/ 8 w 62"/>
              <a:gd name="T17" fmla="*/ 5 h 52"/>
              <a:gd name="T18" fmla="*/ 13 w 62"/>
              <a:gd name="T19" fmla="*/ 2 h 52"/>
              <a:gd name="T20" fmla="*/ 19 w 62"/>
              <a:gd name="T21" fmla="*/ 1 h 52"/>
              <a:gd name="T22" fmla="*/ 25 w 62"/>
              <a:gd name="T23" fmla="*/ 1 h 52"/>
              <a:gd name="T24" fmla="*/ 29 w 62"/>
              <a:gd name="T25" fmla="*/ 4 h 52"/>
              <a:gd name="T26" fmla="*/ 33 w 62"/>
              <a:gd name="T27" fmla="*/ 7 h 52"/>
              <a:gd name="T28" fmla="*/ 36 w 62"/>
              <a:gd name="T29" fmla="*/ 11 h 52"/>
              <a:gd name="T30" fmla="*/ 39 w 62"/>
              <a:gd name="T31" fmla="*/ 15 h 52"/>
              <a:gd name="T32" fmla="*/ 42 w 62"/>
              <a:gd name="T33" fmla="*/ 20 h 52"/>
              <a:gd name="T34" fmla="*/ 44 w 62"/>
              <a:gd name="T35" fmla="*/ 24 h 52"/>
              <a:gd name="T36" fmla="*/ 47 w 62"/>
              <a:gd name="T37" fmla="*/ 28 h 52"/>
              <a:gd name="T38" fmla="*/ 48 w 62"/>
              <a:gd name="T39" fmla="*/ 31 h 52"/>
              <a:gd name="T40" fmla="*/ 50 w 62"/>
              <a:gd name="T41" fmla="*/ 32 h 52"/>
              <a:gd name="T42" fmla="*/ 51 w 62"/>
              <a:gd name="T43" fmla="*/ 0 h 52"/>
              <a:gd name="T44" fmla="*/ 61 w 62"/>
              <a:gd name="T45" fmla="*/ 52 h 52"/>
              <a:gd name="T46" fmla="*/ 56 w 62"/>
              <a:gd name="T47" fmla="*/ 52 h 52"/>
              <a:gd name="T48" fmla="*/ 52 w 62"/>
              <a:gd name="T49" fmla="*/ 50 h 52"/>
              <a:gd name="T50" fmla="*/ 48 w 62"/>
              <a:gd name="T51" fmla="*/ 47 h 52"/>
              <a:gd name="T52" fmla="*/ 43 w 62"/>
              <a:gd name="T53" fmla="*/ 42 h 52"/>
              <a:gd name="T54" fmla="*/ 37 w 62"/>
              <a:gd name="T55" fmla="*/ 35 h 52"/>
              <a:gd name="T56" fmla="*/ 33 w 62"/>
              <a:gd name="T57" fmla="*/ 28 h 52"/>
              <a:gd name="T58" fmla="*/ 30 w 62"/>
              <a:gd name="T59" fmla="*/ 23 h 52"/>
              <a:gd name="T60" fmla="*/ 27 w 62"/>
              <a:gd name="T61" fmla="*/ 19 h 52"/>
              <a:gd name="T62" fmla="*/ 24 w 62"/>
              <a:gd name="T63" fmla="*/ 17 h 52"/>
              <a:gd name="T64" fmla="*/ 20 w 62"/>
              <a:gd name="T65" fmla="*/ 16 h 52"/>
              <a:gd name="T66" fmla="*/ 17 w 62"/>
              <a:gd name="T67" fmla="*/ 16 h 52"/>
              <a:gd name="T68" fmla="*/ 15 w 62"/>
              <a:gd name="T69" fmla="*/ 16 h 52"/>
              <a:gd name="T70" fmla="*/ 13 w 62"/>
              <a:gd name="T71" fmla="*/ 18 h 52"/>
              <a:gd name="T72" fmla="*/ 11 w 62"/>
              <a:gd name="T73" fmla="*/ 20 h 52"/>
              <a:gd name="T74" fmla="*/ 10 w 62"/>
              <a:gd name="T75" fmla="*/ 23 h 52"/>
              <a:gd name="T76" fmla="*/ 10 w 62"/>
              <a:gd name="T77" fmla="*/ 28 h 52"/>
              <a:gd name="T78" fmla="*/ 11 w 62"/>
              <a:gd name="T79" fmla="*/ 32 h 52"/>
              <a:gd name="T80" fmla="*/ 13 w 62"/>
              <a:gd name="T81" fmla="*/ 35 h 52"/>
              <a:gd name="T82" fmla="*/ 16 w 62"/>
              <a:gd name="T83" fmla="*/ 36 h 52"/>
              <a:gd name="T84" fmla="*/ 19 w 62"/>
              <a:gd name="T85" fmla="*/ 37 h 52"/>
              <a:gd name="T86" fmla="*/ 22 w 62"/>
              <a:gd name="T87"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 h="52">
                <a:moveTo>
                  <a:pt x="22" y="52"/>
                </a:moveTo>
                <a:lnTo>
                  <a:pt x="18" y="51"/>
                </a:lnTo>
                <a:lnTo>
                  <a:pt x="15" y="51"/>
                </a:lnTo>
                <a:lnTo>
                  <a:pt x="12" y="50"/>
                </a:lnTo>
                <a:lnTo>
                  <a:pt x="10" y="48"/>
                </a:lnTo>
                <a:lnTo>
                  <a:pt x="8" y="47"/>
                </a:lnTo>
                <a:lnTo>
                  <a:pt x="6" y="45"/>
                </a:lnTo>
                <a:lnTo>
                  <a:pt x="4" y="44"/>
                </a:lnTo>
                <a:lnTo>
                  <a:pt x="3" y="42"/>
                </a:lnTo>
                <a:lnTo>
                  <a:pt x="2" y="40"/>
                </a:lnTo>
                <a:lnTo>
                  <a:pt x="1" y="37"/>
                </a:lnTo>
                <a:lnTo>
                  <a:pt x="1" y="35"/>
                </a:lnTo>
                <a:lnTo>
                  <a:pt x="0" y="33"/>
                </a:lnTo>
                <a:lnTo>
                  <a:pt x="0" y="31"/>
                </a:lnTo>
                <a:lnTo>
                  <a:pt x="0" y="30"/>
                </a:lnTo>
                <a:lnTo>
                  <a:pt x="0" y="28"/>
                </a:lnTo>
                <a:lnTo>
                  <a:pt x="0" y="27"/>
                </a:lnTo>
                <a:lnTo>
                  <a:pt x="0" y="24"/>
                </a:lnTo>
                <a:lnTo>
                  <a:pt x="0" y="21"/>
                </a:lnTo>
                <a:lnTo>
                  <a:pt x="0" y="19"/>
                </a:lnTo>
                <a:lnTo>
                  <a:pt x="1" y="16"/>
                </a:lnTo>
                <a:lnTo>
                  <a:pt x="2" y="14"/>
                </a:lnTo>
                <a:lnTo>
                  <a:pt x="3" y="12"/>
                </a:lnTo>
                <a:lnTo>
                  <a:pt x="4" y="10"/>
                </a:lnTo>
                <a:lnTo>
                  <a:pt x="5" y="8"/>
                </a:lnTo>
                <a:lnTo>
                  <a:pt x="6" y="6"/>
                </a:lnTo>
                <a:lnTo>
                  <a:pt x="8" y="5"/>
                </a:lnTo>
                <a:lnTo>
                  <a:pt x="9" y="4"/>
                </a:lnTo>
                <a:lnTo>
                  <a:pt x="11" y="3"/>
                </a:lnTo>
                <a:lnTo>
                  <a:pt x="13" y="2"/>
                </a:lnTo>
                <a:lnTo>
                  <a:pt x="15" y="1"/>
                </a:lnTo>
                <a:lnTo>
                  <a:pt x="17" y="1"/>
                </a:lnTo>
                <a:lnTo>
                  <a:pt x="19" y="1"/>
                </a:lnTo>
                <a:lnTo>
                  <a:pt x="21" y="1"/>
                </a:lnTo>
                <a:lnTo>
                  <a:pt x="23" y="1"/>
                </a:lnTo>
                <a:lnTo>
                  <a:pt x="25" y="1"/>
                </a:lnTo>
                <a:lnTo>
                  <a:pt x="26" y="2"/>
                </a:lnTo>
                <a:lnTo>
                  <a:pt x="28" y="3"/>
                </a:lnTo>
                <a:lnTo>
                  <a:pt x="29" y="4"/>
                </a:lnTo>
                <a:lnTo>
                  <a:pt x="31" y="5"/>
                </a:lnTo>
                <a:lnTo>
                  <a:pt x="32" y="6"/>
                </a:lnTo>
                <a:lnTo>
                  <a:pt x="33" y="7"/>
                </a:lnTo>
                <a:lnTo>
                  <a:pt x="34" y="8"/>
                </a:lnTo>
                <a:lnTo>
                  <a:pt x="35" y="9"/>
                </a:lnTo>
                <a:lnTo>
                  <a:pt x="36" y="11"/>
                </a:lnTo>
                <a:lnTo>
                  <a:pt x="37" y="12"/>
                </a:lnTo>
                <a:lnTo>
                  <a:pt x="38" y="14"/>
                </a:lnTo>
                <a:lnTo>
                  <a:pt x="39" y="15"/>
                </a:lnTo>
                <a:lnTo>
                  <a:pt x="40" y="16"/>
                </a:lnTo>
                <a:lnTo>
                  <a:pt x="41" y="18"/>
                </a:lnTo>
                <a:lnTo>
                  <a:pt x="42" y="20"/>
                </a:lnTo>
                <a:lnTo>
                  <a:pt x="43" y="22"/>
                </a:lnTo>
                <a:lnTo>
                  <a:pt x="44" y="23"/>
                </a:lnTo>
                <a:lnTo>
                  <a:pt x="44" y="24"/>
                </a:lnTo>
                <a:lnTo>
                  <a:pt x="45" y="26"/>
                </a:lnTo>
                <a:lnTo>
                  <a:pt x="46" y="27"/>
                </a:lnTo>
                <a:lnTo>
                  <a:pt x="47" y="28"/>
                </a:lnTo>
                <a:lnTo>
                  <a:pt x="47" y="29"/>
                </a:lnTo>
                <a:lnTo>
                  <a:pt x="48" y="30"/>
                </a:lnTo>
                <a:lnTo>
                  <a:pt x="48" y="31"/>
                </a:lnTo>
                <a:lnTo>
                  <a:pt x="49" y="31"/>
                </a:lnTo>
                <a:lnTo>
                  <a:pt x="50" y="32"/>
                </a:lnTo>
                <a:lnTo>
                  <a:pt x="50" y="32"/>
                </a:lnTo>
                <a:lnTo>
                  <a:pt x="51" y="33"/>
                </a:lnTo>
                <a:lnTo>
                  <a:pt x="51" y="33"/>
                </a:lnTo>
                <a:lnTo>
                  <a:pt x="51" y="0"/>
                </a:lnTo>
                <a:lnTo>
                  <a:pt x="62" y="0"/>
                </a:lnTo>
                <a:lnTo>
                  <a:pt x="62" y="52"/>
                </a:lnTo>
                <a:lnTo>
                  <a:pt x="61" y="52"/>
                </a:lnTo>
                <a:lnTo>
                  <a:pt x="59" y="52"/>
                </a:lnTo>
                <a:lnTo>
                  <a:pt x="58" y="52"/>
                </a:lnTo>
                <a:lnTo>
                  <a:pt x="56" y="52"/>
                </a:lnTo>
                <a:lnTo>
                  <a:pt x="55" y="51"/>
                </a:lnTo>
                <a:lnTo>
                  <a:pt x="54" y="51"/>
                </a:lnTo>
                <a:lnTo>
                  <a:pt x="52" y="50"/>
                </a:lnTo>
                <a:lnTo>
                  <a:pt x="51" y="50"/>
                </a:lnTo>
                <a:lnTo>
                  <a:pt x="49" y="48"/>
                </a:lnTo>
                <a:lnTo>
                  <a:pt x="48" y="47"/>
                </a:lnTo>
                <a:lnTo>
                  <a:pt x="46" y="46"/>
                </a:lnTo>
                <a:lnTo>
                  <a:pt x="44" y="44"/>
                </a:lnTo>
                <a:lnTo>
                  <a:pt x="43" y="42"/>
                </a:lnTo>
                <a:lnTo>
                  <a:pt x="41" y="40"/>
                </a:lnTo>
                <a:lnTo>
                  <a:pt x="39" y="38"/>
                </a:lnTo>
                <a:lnTo>
                  <a:pt x="37" y="35"/>
                </a:lnTo>
                <a:lnTo>
                  <a:pt x="36" y="32"/>
                </a:lnTo>
                <a:lnTo>
                  <a:pt x="34" y="30"/>
                </a:lnTo>
                <a:lnTo>
                  <a:pt x="33" y="28"/>
                </a:lnTo>
                <a:lnTo>
                  <a:pt x="32" y="26"/>
                </a:lnTo>
                <a:lnTo>
                  <a:pt x="31" y="24"/>
                </a:lnTo>
                <a:lnTo>
                  <a:pt x="30" y="23"/>
                </a:lnTo>
                <a:lnTo>
                  <a:pt x="29" y="21"/>
                </a:lnTo>
                <a:lnTo>
                  <a:pt x="28" y="20"/>
                </a:lnTo>
                <a:lnTo>
                  <a:pt x="27" y="19"/>
                </a:lnTo>
                <a:lnTo>
                  <a:pt x="26" y="18"/>
                </a:lnTo>
                <a:lnTo>
                  <a:pt x="25" y="17"/>
                </a:lnTo>
                <a:lnTo>
                  <a:pt x="24" y="17"/>
                </a:lnTo>
                <a:lnTo>
                  <a:pt x="23" y="16"/>
                </a:lnTo>
                <a:lnTo>
                  <a:pt x="21" y="16"/>
                </a:lnTo>
                <a:lnTo>
                  <a:pt x="20" y="16"/>
                </a:lnTo>
                <a:lnTo>
                  <a:pt x="19" y="16"/>
                </a:lnTo>
                <a:lnTo>
                  <a:pt x="18" y="16"/>
                </a:lnTo>
                <a:lnTo>
                  <a:pt x="17" y="16"/>
                </a:lnTo>
                <a:lnTo>
                  <a:pt x="17" y="16"/>
                </a:lnTo>
                <a:lnTo>
                  <a:pt x="16" y="16"/>
                </a:lnTo>
                <a:lnTo>
                  <a:pt x="15" y="16"/>
                </a:lnTo>
                <a:lnTo>
                  <a:pt x="14" y="17"/>
                </a:lnTo>
                <a:lnTo>
                  <a:pt x="14" y="17"/>
                </a:lnTo>
                <a:lnTo>
                  <a:pt x="13" y="18"/>
                </a:lnTo>
                <a:lnTo>
                  <a:pt x="12" y="19"/>
                </a:lnTo>
                <a:lnTo>
                  <a:pt x="12" y="19"/>
                </a:lnTo>
                <a:lnTo>
                  <a:pt x="11" y="20"/>
                </a:lnTo>
                <a:lnTo>
                  <a:pt x="11" y="21"/>
                </a:lnTo>
                <a:lnTo>
                  <a:pt x="11" y="22"/>
                </a:lnTo>
                <a:lnTo>
                  <a:pt x="10" y="23"/>
                </a:lnTo>
                <a:lnTo>
                  <a:pt x="10" y="25"/>
                </a:lnTo>
                <a:lnTo>
                  <a:pt x="10" y="26"/>
                </a:lnTo>
                <a:lnTo>
                  <a:pt x="10" y="28"/>
                </a:lnTo>
                <a:lnTo>
                  <a:pt x="11" y="29"/>
                </a:lnTo>
                <a:lnTo>
                  <a:pt x="11" y="31"/>
                </a:lnTo>
                <a:lnTo>
                  <a:pt x="11" y="32"/>
                </a:lnTo>
                <a:lnTo>
                  <a:pt x="12" y="33"/>
                </a:lnTo>
                <a:lnTo>
                  <a:pt x="13" y="34"/>
                </a:lnTo>
                <a:lnTo>
                  <a:pt x="13" y="35"/>
                </a:lnTo>
                <a:lnTo>
                  <a:pt x="14" y="35"/>
                </a:lnTo>
                <a:lnTo>
                  <a:pt x="15" y="36"/>
                </a:lnTo>
                <a:lnTo>
                  <a:pt x="16" y="36"/>
                </a:lnTo>
                <a:lnTo>
                  <a:pt x="17" y="36"/>
                </a:lnTo>
                <a:lnTo>
                  <a:pt x="18" y="37"/>
                </a:lnTo>
                <a:lnTo>
                  <a:pt x="19" y="37"/>
                </a:lnTo>
                <a:lnTo>
                  <a:pt x="20" y="37"/>
                </a:lnTo>
                <a:lnTo>
                  <a:pt x="21" y="37"/>
                </a:lnTo>
                <a:lnTo>
                  <a:pt x="22" y="37"/>
                </a:lnTo>
                <a:lnTo>
                  <a:pt x="2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ctrTitle"/>
          </p:nvPr>
        </p:nvSpPr>
        <p:spPr/>
        <p:txBody>
          <a:bodyPr/>
          <a:lstStyle/>
          <a:p>
            <a:r>
              <a:rPr lang="de-DE" altLang="en-US"/>
              <a:t>Risk management</a:t>
            </a:r>
          </a:p>
        </p:txBody>
      </p:sp>
      <p:sp>
        <p:nvSpPr>
          <p:cNvPr id="825347" name="Rectangle 3"/>
          <p:cNvSpPr>
            <a:spLocks noGrp="1" noChangeArrowheads="1"/>
          </p:cNvSpPr>
          <p:nvPr>
            <p:ph type="subTitle" idx="1"/>
          </p:nvPr>
        </p:nvSpPr>
        <p:spPr/>
        <p:txBody>
          <a:bodyPr/>
          <a:lstStyle/>
          <a:p>
            <a:r>
              <a:rPr lang="de-DE" altLang="en-US"/>
              <a:t>What is all about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GB" altLang="en-US"/>
              <a:t>Definitions</a:t>
            </a:r>
            <a:br>
              <a:rPr lang="en-GB" altLang="en-US"/>
            </a:br>
            <a:r>
              <a:rPr lang="en-GB" altLang="en-US" sz="1800"/>
              <a:t>governance – risk - compliance</a:t>
            </a:r>
          </a:p>
        </p:txBody>
      </p:sp>
      <p:sp>
        <p:nvSpPr>
          <p:cNvPr id="622595" name="Rectangle 3"/>
          <p:cNvSpPr>
            <a:spLocks noGrp="1" noChangeArrowheads="1"/>
          </p:cNvSpPr>
          <p:nvPr>
            <p:ph type="body" idx="1"/>
          </p:nvPr>
        </p:nvSpPr>
        <p:spPr/>
        <p:txBody>
          <a:bodyPr/>
          <a:lstStyle/>
          <a:p>
            <a:pPr>
              <a:lnSpc>
                <a:spcPct val="90000"/>
              </a:lnSpc>
            </a:pPr>
            <a:r>
              <a:rPr lang="en-GB" altLang="en-US" b="1"/>
              <a:t>Governance management:</a:t>
            </a:r>
          </a:p>
          <a:p>
            <a:pPr lvl="1">
              <a:lnSpc>
                <a:spcPct val="90000"/>
              </a:lnSpc>
            </a:pPr>
            <a:r>
              <a:rPr lang="en-GB" altLang="en-US"/>
              <a:t>Organized oversight, requiring comprehensive understanding of mandates, clarity regarding associated roles &amp; responsibilities and meaningful/timely performance information - all necessary to hold the organization accountable</a:t>
            </a:r>
          </a:p>
          <a:p>
            <a:pPr>
              <a:lnSpc>
                <a:spcPct val="90000"/>
              </a:lnSpc>
            </a:pPr>
            <a:r>
              <a:rPr lang="en-GB" altLang="en-US" b="1"/>
              <a:t>Risk management:</a:t>
            </a:r>
          </a:p>
          <a:p>
            <a:pPr lvl="1">
              <a:lnSpc>
                <a:spcPct val="90000"/>
              </a:lnSpc>
            </a:pPr>
            <a:r>
              <a:rPr lang="en-GB" altLang="en-US"/>
              <a:t>Identification, assessment and ongoing monitoring of risks (real or hypothesized) and controls – not just to limit downside, but also to maximize opportunity</a:t>
            </a:r>
          </a:p>
          <a:p>
            <a:pPr>
              <a:lnSpc>
                <a:spcPct val="90000"/>
              </a:lnSpc>
            </a:pPr>
            <a:r>
              <a:rPr lang="en-GB" altLang="en-US" b="1"/>
              <a:t>Compliance management:</a:t>
            </a:r>
          </a:p>
          <a:p>
            <a:pPr lvl="1">
              <a:lnSpc>
                <a:spcPct val="90000"/>
              </a:lnSpc>
            </a:pPr>
            <a:r>
              <a:rPr lang="en-GB" altLang="en-US"/>
              <a:t>Execution of business processes designed to control/manage risks or deal with issues that arise – continually benchmarked against expected parameters/tolerances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GB" altLang="en-US"/>
              <a:t>What is Risk Management?</a:t>
            </a:r>
            <a:br>
              <a:rPr lang="en-GB" altLang="en-US"/>
            </a:br>
            <a:r>
              <a:rPr lang="en-GB" altLang="en-US" sz="2000"/>
              <a:t>and what does it mean to the Identity Management?</a:t>
            </a:r>
          </a:p>
        </p:txBody>
      </p:sp>
      <p:sp>
        <p:nvSpPr>
          <p:cNvPr id="237571" name="Rectangle 3"/>
          <p:cNvSpPr>
            <a:spLocks noGrp="1" noChangeArrowheads="1"/>
          </p:cNvSpPr>
          <p:nvPr>
            <p:ph type="body" idx="1"/>
          </p:nvPr>
        </p:nvSpPr>
        <p:spPr>
          <a:xfrm>
            <a:off x="566738" y="1196975"/>
            <a:ext cx="8181975" cy="4822825"/>
          </a:xfrm>
        </p:spPr>
        <p:txBody>
          <a:bodyPr/>
          <a:lstStyle/>
          <a:p>
            <a:r>
              <a:rPr lang="en-GB" altLang="en-US" sz="2000"/>
              <a:t>Risk = amount of damage * probability of occurance</a:t>
            </a:r>
          </a:p>
          <a:p>
            <a:r>
              <a:rPr lang="en-GB" altLang="en-US" sz="2000"/>
              <a:t>The goal of Risk Management is to minimise the risks and keep the chances.  </a:t>
            </a:r>
          </a:p>
          <a:p>
            <a:r>
              <a:rPr lang="en-GB" altLang="en-US" sz="2000"/>
              <a:t>The major processes of risk management are …</a:t>
            </a:r>
          </a:p>
          <a:p>
            <a:pPr lvl="1"/>
            <a:r>
              <a:rPr lang="en-GB" altLang="en-US" sz="1800"/>
              <a:t>Identity risks:  </a:t>
            </a:r>
          </a:p>
          <a:p>
            <a:pPr lvl="2"/>
            <a:r>
              <a:rPr lang="en-GB" altLang="en-US" sz="1600"/>
              <a:t>Determine which risks will probably influence  the business.</a:t>
            </a:r>
          </a:p>
          <a:p>
            <a:pPr lvl="1"/>
            <a:r>
              <a:rPr lang="en-GB" altLang="en-US" sz="1800"/>
              <a:t>Quantify risks:  </a:t>
            </a:r>
          </a:p>
          <a:p>
            <a:pPr lvl="2"/>
            <a:r>
              <a:rPr lang="en-GB" altLang="en-US" sz="1600"/>
              <a:t>Evaluate the risks in order to estimate its possible impact.</a:t>
            </a:r>
          </a:p>
          <a:p>
            <a:pPr lvl="1"/>
            <a:r>
              <a:rPr lang="en-GB" altLang="en-US" sz="1800"/>
              <a:t>Develop a risk response:  </a:t>
            </a:r>
          </a:p>
          <a:p>
            <a:pPr lvl="2"/>
            <a:r>
              <a:rPr lang="en-GB" altLang="en-US" sz="1600"/>
              <a:t>Develop mitigating actions.</a:t>
            </a:r>
          </a:p>
          <a:p>
            <a:pPr lvl="1"/>
            <a:r>
              <a:rPr lang="en-GB" altLang="en-US" sz="1800"/>
              <a:t>Risk Response Control:  </a:t>
            </a:r>
          </a:p>
          <a:p>
            <a:pPr lvl="2"/>
            <a:r>
              <a:rPr lang="en-GB" altLang="en-US" sz="1600"/>
              <a:t>Determine impact of actions and run all processes in a cycle.</a:t>
            </a:r>
          </a:p>
          <a:p>
            <a:r>
              <a:rPr lang="en-GB" altLang="en-US" sz="2000">
                <a:solidFill>
                  <a:srgbClr val="FF3300"/>
                </a:solidFill>
              </a:rPr>
              <a:t>Risk based Identity Management is more effective, less expensive and of lower complexity than an overall high level of security.</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GB" altLang="en-US"/>
              <a:t>Balancing risks vs. costs</a:t>
            </a:r>
          </a:p>
        </p:txBody>
      </p:sp>
      <p:sp>
        <p:nvSpPr>
          <p:cNvPr id="233475" name="Rectangle 3"/>
          <p:cNvSpPr>
            <a:spLocks noGrp="1" noChangeArrowheads="1"/>
          </p:cNvSpPr>
          <p:nvPr>
            <p:ph type="body" idx="1"/>
          </p:nvPr>
        </p:nvSpPr>
        <p:spPr>
          <a:xfrm>
            <a:off x="566738" y="1196975"/>
            <a:ext cx="8001000" cy="450850"/>
          </a:xfrm>
        </p:spPr>
        <p:txBody>
          <a:bodyPr/>
          <a:lstStyle/>
          <a:p>
            <a:r>
              <a:rPr lang="en-GB" altLang="en-US"/>
              <a:t>IT-Security = Risk Management</a:t>
            </a:r>
          </a:p>
        </p:txBody>
      </p:sp>
      <p:pic>
        <p:nvPicPr>
          <p:cNvPr id="233476" name="Picture 4"/>
          <p:cNvPicPr>
            <a:picLocks noChangeAspect="1" noChangeArrowheads="1"/>
          </p:cNvPicPr>
          <p:nvPr/>
        </p:nvPicPr>
        <p:blipFill>
          <a:blip r:embed="rId3">
            <a:extLst>
              <a:ext uri="{28A0092B-C50C-407E-A947-70E740481C1C}">
                <a14:useLocalDpi xmlns:a14="http://schemas.microsoft.com/office/drawing/2010/main" val="0"/>
              </a:ext>
            </a:extLst>
          </a:blip>
          <a:srcRect l="1775" r="4129"/>
          <a:stretch>
            <a:fillRect/>
          </a:stretch>
        </p:blipFill>
        <p:spPr bwMode="auto">
          <a:xfrm>
            <a:off x="1751013" y="1665288"/>
            <a:ext cx="6935787" cy="420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3477" name="Group 5"/>
          <p:cNvGrpSpPr>
            <a:grpSpLocks noChangeAspect="1"/>
          </p:cNvGrpSpPr>
          <p:nvPr/>
        </p:nvGrpSpPr>
        <p:grpSpPr bwMode="auto">
          <a:xfrm>
            <a:off x="7885113" y="115888"/>
            <a:ext cx="1146175" cy="1141412"/>
            <a:chOff x="3578" y="1038"/>
            <a:chExt cx="1453" cy="1448"/>
          </a:xfrm>
        </p:grpSpPr>
        <p:sp>
          <p:nvSpPr>
            <p:cNvPr id="233478" name="Freeform 6"/>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79" name="Freeform 7"/>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0" name="Freeform 8"/>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1" name="Freeform 9"/>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2" name="Freeform 10"/>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3" name="Freeform 11"/>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4" name="Line 12"/>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3485" name="Line 13"/>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3486" name="Freeform 14"/>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7" name="Freeform 15"/>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8" name="Freeform 16"/>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33489" name="Text Box 17"/>
          <p:cNvSpPr txBox="1">
            <a:spLocks noChangeArrowheads="1"/>
          </p:cNvSpPr>
          <p:nvPr/>
        </p:nvSpPr>
        <p:spPr bwMode="auto">
          <a:xfrm>
            <a:off x="2159000" y="5481638"/>
            <a:ext cx="6478588"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latin typeface="Trebuchet MS" pitchFamily="34" charset="0"/>
              </a:rPr>
              <a:t>Low                               security level                           high</a:t>
            </a:r>
          </a:p>
        </p:txBody>
      </p:sp>
      <p:sp>
        <p:nvSpPr>
          <p:cNvPr id="233490" name="Text Box 18"/>
          <p:cNvSpPr txBox="1">
            <a:spLocks noChangeArrowheads="1"/>
          </p:cNvSpPr>
          <p:nvPr/>
        </p:nvSpPr>
        <p:spPr bwMode="auto">
          <a:xfrm>
            <a:off x="1800225" y="1844675"/>
            <a:ext cx="1250950" cy="1982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latin typeface="Trebuchet MS" pitchFamily="34" charset="0"/>
              </a:rPr>
              <a:t>High</a:t>
            </a:r>
            <a:r>
              <a:rPr lang="en-GB" altLang="en-US" sz="1000"/>
              <a:t/>
            </a:r>
            <a:br>
              <a:rPr lang="en-GB" altLang="en-US" sz="1000"/>
            </a:br>
            <a:r>
              <a:rPr lang="en-GB" altLang="en-US" sz="1000"/>
              <a:t/>
            </a:r>
            <a:br>
              <a:rPr lang="en-GB" altLang="en-US" sz="1000"/>
            </a:br>
            <a:r>
              <a:rPr lang="en-GB" altLang="en-US" sz="1000"/>
              <a:t/>
            </a:r>
            <a:br>
              <a:rPr lang="en-GB" altLang="en-US" sz="1000"/>
            </a:br>
            <a:r>
              <a:rPr lang="en-GB" altLang="en-US" sz="1000"/>
              <a:t/>
            </a:r>
            <a:br>
              <a:rPr lang="en-GB" altLang="en-US" sz="1000"/>
            </a:br>
            <a:r>
              <a:rPr lang="en-GB" altLang="en-US" sz="1000"/>
              <a:t/>
            </a:r>
            <a:br>
              <a:rPr lang="en-GB" altLang="en-US" sz="1000"/>
            </a:br>
            <a:r>
              <a:rPr lang="en-GB" altLang="en-US" sz="1000"/>
              <a:t/>
            </a:r>
            <a:br>
              <a:rPr lang="en-GB" altLang="en-US" sz="1000"/>
            </a:br>
            <a:r>
              <a:rPr lang="en-GB" altLang="en-US" sz="1000"/>
              <a:t/>
            </a:r>
            <a:br>
              <a:rPr lang="en-GB" altLang="en-US" sz="1000"/>
            </a:br>
            <a:r>
              <a:rPr lang="en-GB" altLang="en-US" sz="1000"/>
              <a:t/>
            </a:r>
            <a:br>
              <a:rPr lang="en-GB" altLang="en-US" sz="1000"/>
            </a:br>
            <a:r>
              <a:rPr lang="en-GB" altLang="en-US" sz="1000"/>
              <a:t> </a:t>
            </a:r>
            <a:r>
              <a:rPr lang="en-GB" altLang="en-US" b="1">
                <a:latin typeface="Trebuchet MS" pitchFamily="34" charset="0"/>
              </a:rPr>
              <a:t>degree of</a:t>
            </a:r>
            <a:br>
              <a:rPr lang="en-GB" altLang="en-US" b="1">
                <a:latin typeface="Trebuchet MS" pitchFamily="34" charset="0"/>
              </a:rPr>
            </a:br>
            <a:r>
              <a:rPr lang="en-GB" altLang="en-US" b="1">
                <a:latin typeface="Trebuchet MS" pitchFamily="34" charset="0"/>
              </a:rPr>
              <a:t>damage</a:t>
            </a:r>
          </a:p>
        </p:txBody>
      </p:sp>
      <p:sp>
        <p:nvSpPr>
          <p:cNvPr id="233491" name="Text Box 19"/>
          <p:cNvSpPr txBox="1">
            <a:spLocks noChangeArrowheads="1"/>
          </p:cNvSpPr>
          <p:nvPr/>
        </p:nvSpPr>
        <p:spPr bwMode="auto">
          <a:xfrm>
            <a:off x="6592888" y="1808163"/>
            <a:ext cx="1182687"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solidFill>
                  <a:srgbClr val="0000FF"/>
                </a:solidFill>
                <a:latin typeface="Trebuchet MS" pitchFamily="34" charset="0"/>
              </a:rPr>
              <a:t>  security</a:t>
            </a:r>
          </a:p>
        </p:txBody>
      </p:sp>
      <p:sp>
        <p:nvSpPr>
          <p:cNvPr id="233492" name="Text Box 20"/>
          <p:cNvSpPr txBox="1">
            <a:spLocks noChangeArrowheads="1"/>
          </p:cNvSpPr>
          <p:nvPr/>
        </p:nvSpPr>
        <p:spPr bwMode="auto">
          <a:xfrm>
            <a:off x="6767513" y="4760913"/>
            <a:ext cx="11414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solidFill>
                  <a:srgbClr val="FF3300"/>
                </a:solidFill>
                <a:latin typeface="Trebuchet MS" pitchFamily="34" charset="0"/>
              </a:rPr>
              <a:t>  damage</a:t>
            </a:r>
          </a:p>
        </p:txBody>
      </p:sp>
      <p:sp>
        <p:nvSpPr>
          <p:cNvPr id="233493" name="Text Box 21"/>
          <p:cNvSpPr txBox="1">
            <a:spLocks noChangeArrowheads="1"/>
          </p:cNvSpPr>
          <p:nvPr/>
        </p:nvSpPr>
        <p:spPr bwMode="auto">
          <a:xfrm>
            <a:off x="4751388" y="3716338"/>
            <a:ext cx="15557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solidFill>
                  <a:srgbClr val="CC00CC"/>
                </a:solidFill>
                <a:latin typeface="Trebuchet MS" pitchFamily="34" charset="0"/>
              </a:rPr>
              <a:t>  equilibrium</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77" name="Group 57"/>
          <p:cNvGrpSpPr>
            <a:grpSpLocks/>
          </p:cNvGrpSpPr>
          <p:nvPr/>
        </p:nvGrpSpPr>
        <p:grpSpPr bwMode="auto">
          <a:xfrm>
            <a:off x="3679825" y="1779588"/>
            <a:ext cx="5327650" cy="1871662"/>
            <a:chOff x="363" y="2590"/>
            <a:chExt cx="3356" cy="1179"/>
          </a:xfrm>
        </p:grpSpPr>
        <p:sp>
          <p:nvSpPr>
            <p:cNvPr id="235560" name="Rectangle 40"/>
            <p:cNvSpPr>
              <a:spLocks noChangeArrowheads="1"/>
            </p:cNvSpPr>
            <p:nvPr/>
          </p:nvSpPr>
          <p:spPr bwMode="auto">
            <a:xfrm>
              <a:off x="363" y="2590"/>
              <a:ext cx="839" cy="294"/>
            </a:xfrm>
            <a:prstGeom prst="rect">
              <a:avLst/>
            </a:prstGeom>
            <a:solidFill>
              <a:srgbClr val="00CC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61" name="Rectangle 41"/>
            <p:cNvSpPr>
              <a:spLocks noChangeArrowheads="1"/>
            </p:cNvSpPr>
            <p:nvPr/>
          </p:nvSpPr>
          <p:spPr bwMode="auto">
            <a:xfrm>
              <a:off x="363" y="2885"/>
              <a:ext cx="839" cy="294"/>
            </a:xfrm>
            <a:prstGeom prst="rect">
              <a:avLst/>
            </a:prstGeom>
            <a:solidFill>
              <a:srgbClr val="00CC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62" name="Rectangle 42"/>
            <p:cNvSpPr>
              <a:spLocks noChangeArrowheads="1"/>
            </p:cNvSpPr>
            <p:nvPr/>
          </p:nvSpPr>
          <p:spPr bwMode="auto">
            <a:xfrm>
              <a:off x="363" y="3180"/>
              <a:ext cx="839" cy="294"/>
            </a:xfrm>
            <a:prstGeom prst="rect">
              <a:avLst/>
            </a:prstGeom>
            <a:solidFill>
              <a:srgbClr val="00CC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63" name="Rectangle 43"/>
            <p:cNvSpPr>
              <a:spLocks noChangeArrowheads="1"/>
            </p:cNvSpPr>
            <p:nvPr/>
          </p:nvSpPr>
          <p:spPr bwMode="auto">
            <a:xfrm>
              <a:off x="363" y="3475"/>
              <a:ext cx="839" cy="294"/>
            </a:xfrm>
            <a:prstGeom prst="rect">
              <a:avLst/>
            </a:prstGeom>
            <a:solidFill>
              <a:srgbClr val="00CC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64" name="Rectangle 44"/>
            <p:cNvSpPr>
              <a:spLocks noChangeArrowheads="1"/>
            </p:cNvSpPr>
            <p:nvPr/>
          </p:nvSpPr>
          <p:spPr bwMode="auto">
            <a:xfrm>
              <a:off x="1202" y="2590"/>
              <a:ext cx="839" cy="294"/>
            </a:xfrm>
            <a:prstGeom prst="rect">
              <a:avLst/>
            </a:prstGeom>
            <a:solidFill>
              <a:srgbClr val="FFFF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65" name="Rectangle 45"/>
            <p:cNvSpPr>
              <a:spLocks noChangeArrowheads="1"/>
            </p:cNvSpPr>
            <p:nvPr/>
          </p:nvSpPr>
          <p:spPr bwMode="auto">
            <a:xfrm>
              <a:off x="1202" y="2885"/>
              <a:ext cx="839" cy="294"/>
            </a:xfrm>
            <a:prstGeom prst="rect">
              <a:avLst/>
            </a:prstGeom>
            <a:solidFill>
              <a:srgbClr val="FFFF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66" name="Rectangle 46"/>
            <p:cNvSpPr>
              <a:spLocks noChangeArrowheads="1"/>
            </p:cNvSpPr>
            <p:nvPr/>
          </p:nvSpPr>
          <p:spPr bwMode="auto">
            <a:xfrm>
              <a:off x="1202" y="3180"/>
              <a:ext cx="839" cy="294"/>
            </a:xfrm>
            <a:prstGeom prst="rect">
              <a:avLst/>
            </a:prstGeom>
            <a:solidFill>
              <a:srgbClr val="00CC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67" name="Rectangle 47"/>
            <p:cNvSpPr>
              <a:spLocks noChangeArrowheads="1"/>
            </p:cNvSpPr>
            <p:nvPr/>
          </p:nvSpPr>
          <p:spPr bwMode="auto">
            <a:xfrm>
              <a:off x="1202" y="3475"/>
              <a:ext cx="839" cy="294"/>
            </a:xfrm>
            <a:prstGeom prst="rect">
              <a:avLst/>
            </a:prstGeom>
            <a:solidFill>
              <a:srgbClr val="00CC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68" name="Rectangle 48"/>
            <p:cNvSpPr>
              <a:spLocks noChangeArrowheads="1"/>
            </p:cNvSpPr>
            <p:nvPr/>
          </p:nvSpPr>
          <p:spPr bwMode="auto">
            <a:xfrm>
              <a:off x="2041" y="2590"/>
              <a:ext cx="839" cy="294"/>
            </a:xfrm>
            <a:prstGeom prst="rect">
              <a:avLst/>
            </a:prstGeom>
            <a:solidFill>
              <a:srgbClr val="FF33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69" name="Rectangle 49"/>
            <p:cNvSpPr>
              <a:spLocks noChangeArrowheads="1"/>
            </p:cNvSpPr>
            <p:nvPr/>
          </p:nvSpPr>
          <p:spPr bwMode="auto">
            <a:xfrm>
              <a:off x="2041" y="2885"/>
              <a:ext cx="839" cy="294"/>
            </a:xfrm>
            <a:prstGeom prst="rect">
              <a:avLst/>
            </a:prstGeom>
            <a:solidFill>
              <a:srgbClr val="FFFF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70" name="Rectangle 50"/>
            <p:cNvSpPr>
              <a:spLocks noChangeArrowheads="1"/>
            </p:cNvSpPr>
            <p:nvPr/>
          </p:nvSpPr>
          <p:spPr bwMode="auto">
            <a:xfrm>
              <a:off x="2041" y="3180"/>
              <a:ext cx="839" cy="294"/>
            </a:xfrm>
            <a:prstGeom prst="rect">
              <a:avLst/>
            </a:prstGeom>
            <a:solidFill>
              <a:srgbClr val="FFFF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71" name="Rectangle 51"/>
            <p:cNvSpPr>
              <a:spLocks noChangeArrowheads="1"/>
            </p:cNvSpPr>
            <p:nvPr/>
          </p:nvSpPr>
          <p:spPr bwMode="auto">
            <a:xfrm>
              <a:off x="2041" y="3475"/>
              <a:ext cx="839" cy="294"/>
            </a:xfrm>
            <a:prstGeom prst="rect">
              <a:avLst/>
            </a:prstGeom>
            <a:solidFill>
              <a:srgbClr val="00CC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72" name="Rectangle 52"/>
            <p:cNvSpPr>
              <a:spLocks noChangeArrowheads="1"/>
            </p:cNvSpPr>
            <p:nvPr/>
          </p:nvSpPr>
          <p:spPr bwMode="auto">
            <a:xfrm>
              <a:off x="2880" y="2590"/>
              <a:ext cx="839" cy="294"/>
            </a:xfrm>
            <a:prstGeom prst="rect">
              <a:avLst/>
            </a:prstGeom>
            <a:solidFill>
              <a:srgbClr val="FF33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73" name="Rectangle 53"/>
            <p:cNvSpPr>
              <a:spLocks noChangeArrowheads="1"/>
            </p:cNvSpPr>
            <p:nvPr/>
          </p:nvSpPr>
          <p:spPr bwMode="auto">
            <a:xfrm>
              <a:off x="2880" y="2885"/>
              <a:ext cx="839" cy="294"/>
            </a:xfrm>
            <a:prstGeom prst="rect">
              <a:avLst/>
            </a:prstGeom>
            <a:solidFill>
              <a:srgbClr val="FF33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74" name="Rectangle 54"/>
            <p:cNvSpPr>
              <a:spLocks noChangeArrowheads="1"/>
            </p:cNvSpPr>
            <p:nvPr/>
          </p:nvSpPr>
          <p:spPr bwMode="auto">
            <a:xfrm>
              <a:off x="2880" y="3180"/>
              <a:ext cx="839" cy="294"/>
            </a:xfrm>
            <a:prstGeom prst="rect">
              <a:avLst/>
            </a:prstGeom>
            <a:solidFill>
              <a:srgbClr val="FFFF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35575" name="Rectangle 55"/>
            <p:cNvSpPr>
              <a:spLocks noChangeArrowheads="1"/>
            </p:cNvSpPr>
            <p:nvPr/>
          </p:nvSpPr>
          <p:spPr bwMode="auto">
            <a:xfrm>
              <a:off x="2880" y="3475"/>
              <a:ext cx="839" cy="294"/>
            </a:xfrm>
            <a:prstGeom prst="rect">
              <a:avLst/>
            </a:prstGeom>
            <a:solidFill>
              <a:srgbClr val="00CC00"/>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grpSp>
      <p:sp>
        <p:nvSpPr>
          <p:cNvPr id="235522" name="Rectangle 2"/>
          <p:cNvSpPr>
            <a:spLocks noGrp="1" noChangeArrowheads="1"/>
          </p:cNvSpPr>
          <p:nvPr>
            <p:ph type="title"/>
          </p:nvPr>
        </p:nvSpPr>
        <p:spPr/>
        <p:txBody>
          <a:bodyPr/>
          <a:lstStyle/>
          <a:p>
            <a:r>
              <a:rPr lang="en-GB" altLang="en-US" sz="2400"/>
              <a:t>the risk Matrix</a:t>
            </a:r>
            <a:br>
              <a:rPr lang="en-GB" altLang="en-US" sz="2400"/>
            </a:br>
            <a:r>
              <a:rPr lang="en-GB" altLang="en-US" sz="1800"/>
              <a:t>determining areas for immediate action</a:t>
            </a:r>
          </a:p>
        </p:txBody>
      </p:sp>
      <p:sp>
        <p:nvSpPr>
          <p:cNvPr id="235523" name="Rectangle 3"/>
          <p:cNvSpPr>
            <a:spLocks noGrp="1" noChangeArrowheads="1"/>
          </p:cNvSpPr>
          <p:nvPr>
            <p:ph type="body" idx="1"/>
          </p:nvPr>
        </p:nvSpPr>
        <p:spPr>
          <a:xfrm>
            <a:off x="1905000" y="4775200"/>
            <a:ext cx="6934200" cy="1092200"/>
          </a:xfrm>
          <a:solidFill>
            <a:srgbClr val="EAEAEA"/>
          </a:solidFill>
          <a:ln>
            <a:solidFill>
              <a:schemeClr val="accent2"/>
            </a:solidFill>
            <a:miter lim="800000"/>
            <a:headEnd/>
            <a:tailEnd/>
          </a:ln>
          <a:effectLst>
            <a:outerShdw dist="35921" dir="2700000" algn="ctr" rotWithShape="0">
              <a:schemeClr val="bg2"/>
            </a:outerShdw>
          </a:effectLst>
        </p:spPr>
        <p:txBody>
          <a:bodyPr/>
          <a:lstStyle/>
          <a:p>
            <a:pPr marL="342900" indent="-342900">
              <a:buFont typeface="Wingdings" pitchFamily="2" charset="2"/>
              <a:buNone/>
            </a:pPr>
            <a:r>
              <a:rPr lang="en-GB" altLang="en-US" sz="1400"/>
              <a:t>caption:</a:t>
            </a:r>
          </a:p>
          <a:p>
            <a:pPr marL="342900" indent="-342900">
              <a:buClr>
                <a:srgbClr val="FF3300"/>
              </a:buClr>
            </a:pPr>
            <a:r>
              <a:rPr lang="en-GB" altLang="en-US" sz="1200"/>
              <a:t>= company endangered, act on issues immediately</a:t>
            </a:r>
          </a:p>
          <a:p>
            <a:pPr marL="342900" indent="-342900">
              <a:buClr>
                <a:srgbClr val="FFFF00"/>
              </a:buClr>
            </a:pPr>
            <a:r>
              <a:rPr lang="en-GB" altLang="en-US" sz="1200"/>
              <a:t>= urgent action necessary, plan and realise appropriate measures.</a:t>
            </a:r>
          </a:p>
          <a:p>
            <a:pPr marL="342900" indent="-342900">
              <a:buClr>
                <a:srgbClr val="66FF33"/>
              </a:buClr>
            </a:pPr>
            <a:r>
              <a:rPr lang="en-GB" altLang="en-US" sz="1200"/>
              <a:t>= action on the discretion of the Information security officer</a:t>
            </a:r>
          </a:p>
        </p:txBody>
      </p:sp>
      <p:sp>
        <p:nvSpPr>
          <p:cNvPr id="235524" name="Rectangle 4"/>
          <p:cNvSpPr>
            <a:spLocks noChangeArrowheads="1"/>
          </p:cNvSpPr>
          <p:nvPr/>
        </p:nvSpPr>
        <p:spPr bwMode="auto">
          <a:xfrm>
            <a:off x="3581400" y="3733800"/>
            <a:ext cx="4876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562100" indent="-228600">
              <a:defRPr>
                <a:solidFill>
                  <a:schemeClr val="tx1"/>
                </a:solidFill>
                <a:latin typeface="Arial" charset="0"/>
                <a:cs typeface="Arial" charset="0"/>
              </a:defRPr>
            </a:lvl4pPr>
            <a:lvl5pPr marL="1981200" indent="-228600">
              <a:defRPr>
                <a:solidFill>
                  <a:schemeClr val="tx1"/>
                </a:solidFill>
                <a:latin typeface="Arial" charset="0"/>
                <a:cs typeface="Arial" charset="0"/>
              </a:defRPr>
            </a:lvl5pPr>
            <a:lvl6pPr marL="2438400" indent="-228600" fontAlgn="base">
              <a:spcBef>
                <a:spcPct val="0"/>
              </a:spcBef>
              <a:spcAft>
                <a:spcPct val="0"/>
              </a:spcAft>
              <a:defRPr>
                <a:solidFill>
                  <a:schemeClr val="tx1"/>
                </a:solidFill>
                <a:latin typeface="Arial" charset="0"/>
                <a:cs typeface="Arial" charset="0"/>
              </a:defRPr>
            </a:lvl6pPr>
            <a:lvl7pPr marL="2895600" indent="-228600" fontAlgn="base">
              <a:spcBef>
                <a:spcPct val="0"/>
              </a:spcBef>
              <a:spcAft>
                <a:spcPct val="0"/>
              </a:spcAft>
              <a:defRPr>
                <a:solidFill>
                  <a:schemeClr val="tx1"/>
                </a:solidFill>
                <a:latin typeface="Arial" charset="0"/>
                <a:cs typeface="Arial" charset="0"/>
              </a:defRPr>
            </a:lvl7pPr>
            <a:lvl8pPr marL="3352800" indent="-228600" fontAlgn="base">
              <a:spcBef>
                <a:spcPct val="0"/>
              </a:spcBef>
              <a:spcAft>
                <a:spcPct val="0"/>
              </a:spcAft>
              <a:defRPr>
                <a:solidFill>
                  <a:schemeClr val="tx1"/>
                </a:solidFill>
                <a:latin typeface="Arial" charset="0"/>
                <a:cs typeface="Arial" charset="0"/>
              </a:defRPr>
            </a:lvl8pPr>
            <a:lvl9pPr marL="3810000" indent="-228600" fontAlgn="base">
              <a:spcBef>
                <a:spcPct val="0"/>
              </a:spcBef>
              <a:spcAft>
                <a:spcPct val="0"/>
              </a:spcAft>
              <a:defRPr>
                <a:solidFill>
                  <a:schemeClr val="tx1"/>
                </a:solidFill>
                <a:latin typeface="Arial" charset="0"/>
                <a:cs typeface="Arial" charset="0"/>
              </a:defRPr>
            </a:lvl9pPr>
          </a:lstStyle>
          <a:p>
            <a:pPr lvl="1" algn="ctr" eaLnBrk="0" hangingPunct="0">
              <a:spcBef>
                <a:spcPct val="20000"/>
              </a:spcBef>
              <a:buClr>
                <a:srgbClr val="6699FF"/>
              </a:buClr>
              <a:buSzPct val="80000"/>
              <a:buFont typeface="Webdings" pitchFamily="18" charset="2"/>
              <a:buNone/>
            </a:pPr>
            <a:r>
              <a:rPr lang="en-GB" altLang="en-US" sz="1400">
                <a:latin typeface="Arial Unicode MS" pitchFamily="34" charset="-128"/>
              </a:rPr>
              <a:t>low  	medium 	high 	very high</a:t>
            </a:r>
          </a:p>
          <a:p>
            <a:pPr algn="ctr" eaLnBrk="0" hangingPunct="0">
              <a:spcBef>
                <a:spcPct val="20000"/>
              </a:spcBef>
              <a:buClr>
                <a:srgbClr val="6699FF"/>
              </a:buClr>
              <a:buSzPct val="80000"/>
              <a:buFont typeface="Wingdings" pitchFamily="2" charset="2"/>
              <a:buNone/>
            </a:pPr>
            <a:r>
              <a:rPr lang="en-GB" altLang="en-US">
                <a:latin typeface="Arial Unicode MS" pitchFamily="34" charset="-128"/>
              </a:rPr>
              <a:t>Probability of impact</a:t>
            </a:r>
          </a:p>
        </p:txBody>
      </p:sp>
      <p:sp>
        <p:nvSpPr>
          <p:cNvPr id="235525" name="Rectangle 5"/>
          <p:cNvSpPr>
            <a:spLocks noChangeArrowheads="1"/>
          </p:cNvSpPr>
          <p:nvPr/>
        </p:nvSpPr>
        <p:spPr bwMode="auto">
          <a:xfrm>
            <a:off x="2590800" y="1905000"/>
            <a:ext cx="990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58825" indent="-285750">
              <a:defRPr>
                <a:solidFill>
                  <a:schemeClr val="tx1"/>
                </a:solidFill>
                <a:latin typeface="Arial" charset="0"/>
                <a:cs typeface="Arial" charset="0"/>
              </a:defRPr>
            </a:lvl2pPr>
            <a:lvl3pPr marL="1177925" indent="-228600">
              <a:defRPr>
                <a:solidFill>
                  <a:schemeClr val="tx1"/>
                </a:solidFill>
                <a:latin typeface="Arial" charset="0"/>
                <a:cs typeface="Arial" charset="0"/>
              </a:defRPr>
            </a:lvl3pPr>
            <a:lvl4pPr marL="1597025" indent="-228600">
              <a:defRPr>
                <a:solidFill>
                  <a:schemeClr val="tx1"/>
                </a:solidFill>
                <a:latin typeface="Arial" charset="0"/>
                <a:cs typeface="Arial" charset="0"/>
              </a:defRPr>
            </a:lvl4pPr>
            <a:lvl5pPr marL="2016125" indent="-228600">
              <a:defRPr>
                <a:solidFill>
                  <a:schemeClr val="tx1"/>
                </a:solidFill>
                <a:latin typeface="Arial" charset="0"/>
                <a:cs typeface="Arial" charset="0"/>
              </a:defRPr>
            </a:lvl5pPr>
            <a:lvl6pPr marL="2473325" indent="-228600" fontAlgn="base">
              <a:spcBef>
                <a:spcPct val="0"/>
              </a:spcBef>
              <a:spcAft>
                <a:spcPct val="0"/>
              </a:spcAft>
              <a:defRPr>
                <a:solidFill>
                  <a:schemeClr val="tx1"/>
                </a:solidFill>
                <a:latin typeface="Arial" charset="0"/>
                <a:cs typeface="Arial" charset="0"/>
              </a:defRPr>
            </a:lvl6pPr>
            <a:lvl7pPr marL="2930525" indent="-228600" fontAlgn="base">
              <a:spcBef>
                <a:spcPct val="0"/>
              </a:spcBef>
              <a:spcAft>
                <a:spcPct val="0"/>
              </a:spcAft>
              <a:defRPr>
                <a:solidFill>
                  <a:schemeClr val="tx1"/>
                </a:solidFill>
                <a:latin typeface="Arial" charset="0"/>
                <a:cs typeface="Arial" charset="0"/>
              </a:defRPr>
            </a:lvl7pPr>
            <a:lvl8pPr marL="3387725" indent="-228600" fontAlgn="base">
              <a:spcBef>
                <a:spcPct val="0"/>
              </a:spcBef>
              <a:spcAft>
                <a:spcPct val="0"/>
              </a:spcAft>
              <a:defRPr>
                <a:solidFill>
                  <a:schemeClr val="tx1"/>
                </a:solidFill>
                <a:latin typeface="Arial" charset="0"/>
                <a:cs typeface="Arial" charset="0"/>
              </a:defRPr>
            </a:lvl8pPr>
            <a:lvl9pPr marL="3844925" indent="-228600" fontAlgn="base">
              <a:spcBef>
                <a:spcPct val="0"/>
              </a:spcBef>
              <a:spcAft>
                <a:spcPct val="0"/>
              </a:spcAft>
              <a:defRPr>
                <a:solidFill>
                  <a:schemeClr val="tx1"/>
                </a:solidFill>
                <a:latin typeface="Arial" charset="0"/>
                <a:cs typeface="Arial" charset="0"/>
              </a:defRPr>
            </a:lvl9pPr>
          </a:lstStyle>
          <a:p>
            <a:pPr algn="r" eaLnBrk="0" hangingPunct="0">
              <a:spcBef>
                <a:spcPct val="125000"/>
              </a:spcBef>
              <a:buClr>
                <a:srgbClr val="6699FF"/>
              </a:buClr>
              <a:buSzPct val="80000"/>
              <a:buFont typeface="Webdings" pitchFamily="18" charset="2"/>
              <a:buNone/>
            </a:pPr>
            <a:r>
              <a:rPr lang="en-GB" altLang="en-US" sz="1400">
                <a:latin typeface="Arial Unicode MS" pitchFamily="34" charset="-128"/>
              </a:rPr>
              <a:t>low</a:t>
            </a:r>
          </a:p>
          <a:p>
            <a:pPr algn="r" eaLnBrk="0" hangingPunct="0">
              <a:spcBef>
                <a:spcPct val="125000"/>
              </a:spcBef>
              <a:buClr>
                <a:srgbClr val="6699FF"/>
              </a:buClr>
              <a:buSzPct val="80000"/>
              <a:buFont typeface="Webdings" pitchFamily="18" charset="2"/>
              <a:buNone/>
            </a:pPr>
            <a:r>
              <a:rPr lang="en-GB" altLang="en-US" sz="1400">
                <a:latin typeface="Arial Unicode MS" pitchFamily="34" charset="-128"/>
              </a:rPr>
              <a:t>medium</a:t>
            </a:r>
          </a:p>
          <a:p>
            <a:pPr algn="r" eaLnBrk="0" hangingPunct="0">
              <a:spcBef>
                <a:spcPct val="125000"/>
              </a:spcBef>
              <a:buClr>
                <a:srgbClr val="6699FF"/>
              </a:buClr>
              <a:buSzPct val="80000"/>
              <a:buFont typeface="Webdings" pitchFamily="18" charset="2"/>
              <a:buNone/>
            </a:pPr>
            <a:r>
              <a:rPr lang="en-GB" altLang="en-US" sz="1400">
                <a:latin typeface="Arial Unicode MS" pitchFamily="34" charset="-128"/>
              </a:rPr>
              <a:t>high</a:t>
            </a:r>
          </a:p>
          <a:p>
            <a:pPr algn="r" eaLnBrk="0" hangingPunct="0">
              <a:spcBef>
                <a:spcPct val="125000"/>
              </a:spcBef>
              <a:buClr>
                <a:srgbClr val="6699FF"/>
              </a:buClr>
              <a:buSzPct val="80000"/>
              <a:buFont typeface="Webdings" pitchFamily="18" charset="2"/>
              <a:buNone/>
            </a:pPr>
            <a:r>
              <a:rPr lang="en-GB" altLang="en-US" sz="1400">
                <a:latin typeface="Arial Unicode MS" pitchFamily="34" charset="-128"/>
              </a:rPr>
              <a:t>Very high</a:t>
            </a:r>
          </a:p>
        </p:txBody>
      </p:sp>
      <p:sp>
        <p:nvSpPr>
          <p:cNvPr id="235526" name="Rectangle 6"/>
          <p:cNvSpPr>
            <a:spLocks noChangeArrowheads="1"/>
          </p:cNvSpPr>
          <p:nvPr/>
        </p:nvSpPr>
        <p:spPr bwMode="auto">
          <a:xfrm rot="-5400000">
            <a:off x="800100" y="23241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562100" indent="-228600">
              <a:defRPr>
                <a:solidFill>
                  <a:schemeClr val="tx1"/>
                </a:solidFill>
                <a:latin typeface="Arial" charset="0"/>
                <a:cs typeface="Arial" charset="0"/>
              </a:defRPr>
            </a:lvl4pPr>
            <a:lvl5pPr marL="1981200" indent="-228600">
              <a:defRPr>
                <a:solidFill>
                  <a:schemeClr val="tx1"/>
                </a:solidFill>
                <a:latin typeface="Arial" charset="0"/>
                <a:cs typeface="Arial" charset="0"/>
              </a:defRPr>
            </a:lvl5pPr>
            <a:lvl6pPr marL="2438400" indent="-228600" fontAlgn="base">
              <a:spcBef>
                <a:spcPct val="0"/>
              </a:spcBef>
              <a:spcAft>
                <a:spcPct val="0"/>
              </a:spcAft>
              <a:defRPr>
                <a:solidFill>
                  <a:schemeClr val="tx1"/>
                </a:solidFill>
                <a:latin typeface="Arial" charset="0"/>
                <a:cs typeface="Arial" charset="0"/>
              </a:defRPr>
            </a:lvl6pPr>
            <a:lvl7pPr marL="2895600" indent="-228600" fontAlgn="base">
              <a:spcBef>
                <a:spcPct val="0"/>
              </a:spcBef>
              <a:spcAft>
                <a:spcPct val="0"/>
              </a:spcAft>
              <a:defRPr>
                <a:solidFill>
                  <a:schemeClr val="tx1"/>
                </a:solidFill>
                <a:latin typeface="Arial" charset="0"/>
                <a:cs typeface="Arial" charset="0"/>
              </a:defRPr>
            </a:lvl7pPr>
            <a:lvl8pPr marL="3352800" indent="-228600" fontAlgn="base">
              <a:spcBef>
                <a:spcPct val="0"/>
              </a:spcBef>
              <a:spcAft>
                <a:spcPct val="0"/>
              </a:spcAft>
              <a:defRPr>
                <a:solidFill>
                  <a:schemeClr val="tx1"/>
                </a:solidFill>
                <a:latin typeface="Arial" charset="0"/>
                <a:cs typeface="Arial" charset="0"/>
              </a:defRPr>
            </a:lvl8pPr>
            <a:lvl9pPr marL="3810000" indent="-228600" fontAlgn="base">
              <a:spcBef>
                <a:spcPct val="0"/>
              </a:spcBef>
              <a:spcAft>
                <a:spcPct val="0"/>
              </a:spcAft>
              <a:defRPr>
                <a:solidFill>
                  <a:schemeClr val="tx1"/>
                </a:solidFill>
                <a:latin typeface="Arial" charset="0"/>
                <a:cs typeface="Arial" charset="0"/>
              </a:defRPr>
            </a:lvl9pPr>
          </a:lstStyle>
          <a:p>
            <a:pPr eaLnBrk="0" hangingPunct="0">
              <a:spcBef>
                <a:spcPct val="20000"/>
              </a:spcBef>
              <a:buClr>
                <a:srgbClr val="6699FF"/>
              </a:buClr>
              <a:buSzPct val="80000"/>
              <a:buFont typeface="Wingdings" pitchFamily="2" charset="2"/>
              <a:buNone/>
            </a:pPr>
            <a:r>
              <a:rPr lang="en-GB" altLang="en-US">
                <a:latin typeface="Arial Unicode MS" pitchFamily="34" charset="-128"/>
              </a:rPr>
              <a:t>Severity of impact</a:t>
            </a:r>
            <a:endParaRPr lang="en-GB" altLang="en-US" sz="1400">
              <a:latin typeface="Arial Unicode MS" pitchFamily="34" charset="-128"/>
            </a:endParaRPr>
          </a:p>
        </p:txBody>
      </p:sp>
      <p:sp>
        <p:nvSpPr>
          <p:cNvPr id="235543" name="Rectangle 23"/>
          <p:cNvSpPr>
            <a:spLocks noChangeArrowheads="1"/>
          </p:cNvSpPr>
          <p:nvPr/>
        </p:nvSpPr>
        <p:spPr bwMode="auto">
          <a:xfrm>
            <a:off x="4859338" y="2312988"/>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58825" indent="-285750">
              <a:defRPr>
                <a:solidFill>
                  <a:schemeClr val="tx1"/>
                </a:solidFill>
                <a:latin typeface="Arial" charset="0"/>
                <a:cs typeface="Arial" charset="0"/>
              </a:defRPr>
            </a:lvl2pPr>
            <a:lvl3pPr marL="1177925" indent="-228600">
              <a:defRPr>
                <a:solidFill>
                  <a:schemeClr val="tx1"/>
                </a:solidFill>
                <a:latin typeface="Arial" charset="0"/>
                <a:cs typeface="Arial" charset="0"/>
              </a:defRPr>
            </a:lvl3pPr>
            <a:lvl4pPr marL="1597025" indent="-228600">
              <a:defRPr>
                <a:solidFill>
                  <a:schemeClr val="tx1"/>
                </a:solidFill>
                <a:latin typeface="Arial" charset="0"/>
                <a:cs typeface="Arial" charset="0"/>
              </a:defRPr>
            </a:lvl4pPr>
            <a:lvl5pPr marL="2016125" indent="-228600">
              <a:defRPr>
                <a:solidFill>
                  <a:schemeClr val="tx1"/>
                </a:solidFill>
                <a:latin typeface="Arial" charset="0"/>
                <a:cs typeface="Arial" charset="0"/>
              </a:defRPr>
            </a:lvl5pPr>
            <a:lvl6pPr marL="2473325" indent="-228600" fontAlgn="base">
              <a:spcBef>
                <a:spcPct val="0"/>
              </a:spcBef>
              <a:spcAft>
                <a:spcPct val="0"/>
              </a:spcAft>
              <a:defRPr>
                <a:solidFill>
                  <a:schemeClr val="tx1"/>
                </a:solidFill>
                <a:latin typeface="Arial" charset="0"/>
                <a:cs typeface="Arial" charset="0"/>
              </a:defRPr>
            </a:lvl6pPr>
            <a:lvl7pPr marL="2930525" indent="-228600" fontAlgn="base">
              <a:spcBef>
                <a:spcPct val="0"/>
              </a:spcBef>
              <a:spcAft>
                <a:spcPct val="0"/>
              </a:spcAft>
              <a:defRPr>
                <a:solidFill>
                  <a:schemeClr val="tx1"/>
                </a:solidFill>
                <a:latin typeface="Arial" charset="0"/>
                <a:cs typeface="Arial" charset="0"/>
              </a:defRPr>
            </a:lvl7pPr>
            <a:lvl8pPr marL="3387725" indent="-228600" fontAlgn="base">
              <a:spcBef>
                <a:spcPct val="0"/>
              </a:spcBef>
              <a:spcAft>
                <a:spcPct val="0"/>
              </a:spcAft>
              <a:defRPr>
                <a:solidFill>
                  <a:schemeClr val="tx1"/>
                </a:solidFill>
                <a:latin typeface="Arial" charset="0"/>
                <a:cs typeface="Arial" charset="0"/>
              </a:defRPr>
            </a:lvl8pPr>
            <a:lvl9pPr marL="3844925" indent="-228600" fontAlgn="base">
              <a:spcBef>
                <a:spcPct val="0"/>
              </a:spcBef>
              <a:spcAft>
                <a:spcPct val="0"/>
              </a:spcAft>
              <a:defRPr>
                <a:solidFill>
                  <a:schemeClr val="tx1"/>
                </a:solidFill>
                <a:latin typeface="Arial" charset="0"/>
                <a:cs typeface="Arial" charset="0"/>
              </a:defRPr>
            </a:lvl9pPr>
          </a:lstStyle>
          <a:p>
            <a:pPr algn="ctr" eaLnBrk="0" hangingPunct="0">
              <a:spcBef>
                <a:spcPct val="20000"/>
              </a:spcBef>
              <a:buClr>
                <a:srgbClr val="6699FF"/>
              </a:buClr>
              <a:buSzPct val="80000"/>
              <a:buFont typeface="Webdings" pitchFamily="18" charset="2"/>
              <a:buNone/>
            </a:pPr>
            <a:r>
              <a:rPr lang="en-GB" altLang="en-US" sz="1400">
                <a:latin typeface="Arial Unicode MS" pitchFamily="34" charset="-128"/>
              </a:rPr>
              <a:t>actions necessary</a:t>
            </a:r>
          </a:p>
        </p:txBody>
      </p:sp>
      <p:sp>
        <p:nvSpPr>
          <p:cNvPr id="235544" name="Rectangle 24"/>
          <p:cNvSpPr>
            <a:spLocks noChangeArrowheads="1"/>
          </p:cNvSpPr>
          <p:nvPr/>
        </p:nvSpPr>
        <p:spPr bwMode="auto">
          <a:xfrm>
            <a:off x="4991100" y="32766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58825" indent="-285750">
              <a:defRPr>
                <a:solidFill>
                  <a:schemeClr val="tx1"/>
                </a:solidFill>
                <a:latin typeface="Arial" charset="0"/>
                <a:cs typeface="Arial" charset="0"/>
              </a:defRPr>
            </a:lvl2pPr>
            <a:lvl3pPr marL="1177925" indent="-228600">
              <a:defRPr>
                <a:solidFill>
                  <a:schemeClr val="tx1"/>
                </a:solidFill>
                <a:latin typeface="Arial" charset="0"/>
                <a:cs typeface="Arial" charset="0"/>
              </a:defRPr>
            </a:lvl3pPr>
            <a:lvl4pPr marL="1597025" indent="-228600">
              <a:defRPr>
                <a:solidFill>
                  <a:schemeClr val="tx1"/>
                </a:solidFill>
                <a:latin typeface="Arial" charset="0"/>
                <a:cs typeface="Arial" charset="0"/>
              </a:defRPr>
            </a:lvl4pPr>
            <a:lvl5pPr marL="2016125" indent="-228600">
              <a:defRPr>
                <a:solidFill>
                  <a:schemeClr val="tx1"/>
                </a:solidFill>
                <a:latin typeface="Arial" charset="0"/>
                <a:cs typeface="Arial" charset="0"/>
              </a:defRPr>
            </a:lvl5pPr>
            <a:lvl6pPr marL="2473325" indent="-228600" fontAlgn="base">
              <a:spcBef>
                <a:spcPct val="0"/>
              </a:spcBef>
              <a:spcAft>
                <a:spcPct val="0"/>
              </a:spcAft>
              <a:defRPr>
                <a:solidFill>
                  <a:schemeClr val="tx1"/>
                </a:solidFill>
                <a:latin typeface="Arial" charset="0"/>
                <a:cs typeface="Arial" charset="0"/>
              </a:defRPr>
            </a:lvl6pPr>
            <a:lvl7pPr marL="2930525" indent="-228600" fontAlgn="base">
              <a:spcBef>
                <a:spcPct val="0"/>
              </a:spcBef>
              <a:spcAft>
                <a:spcPct val="0"/>
              </a:spcAft>
              <a:defRPr>
                <a:solidFill>
                  <a:schemeClr val="tx1"/>
                </a:solidFill>
                <a:latin typeface="Arial" charset="0"/>
                <a:cs typeface="Arial" charset="0"/>
              </a:defRPr>
            </a:lvl7pPr>
            <a:lvl8pPr marL="3387725" indent="-228600" fontAlgn="base">
              <a:spcBef>
                <a:spcPct val="0"/>
              </a:spcBef>
              <a:spcAft>
                <a:spcPct val="0"/>
              </a:spcAft>
              <a:defRPr>
                <a:solidFill>
                  <a:schemeClr val="tx1"/>
                </a:solidFill>
                <a:latin typeface="Arial" charset="0"/>
                <a:cs typeface="Arial" charset="0"/>
              </a:defRPr>
            </a:lvl8pPr>
            <a:lvl9pPr marL="3844925" indent="-228600" fontAlgn="base">
              <a:spcBef>
                <a:spcPct val="0"/>
              </a:spcBef>
              <a:spcAft>
                <a:spcPct val="0"/>
              </a:spcAft>
              <a:defRPr>
                <a:solidFill>
                  <a:schemeClr val="tx1"/>
                </a:solidFill>
                <a:latin typeface="Arial" charset="0"/>
                <a:cs typeface="Arial" charset="0"/>
              </a:defRPr>
            </a:lvl9pPr>
          </a:lstStyle>
          <a:p>
            <a:pPr eaLnBrk="0" hangingPunct="0">
              <a:spcBef>
                <a:spcPct val="20000"/>
              </a:spcBef>
              <a:buClr>
                <a:srgbClr val="6699FF"/>
              </a:buClr>
              <a:buSzPct val="80000"/>
              <a:buFont typeface="Webdings" pitchFamily="18" charset="2"/>
              <a:buNone/>
            </a:pPr>
            <a:r>
              <a:rPr lang="en-GB" altLang="en-US" sz="1400">
                <a:latin typeface="Arial Unicode MS" pitchFamily="34" charset="-128"/>
              </a:rPr>
              <a:t>act on own discretion</a:t>
            </a:r>
          </a:p>
        </p:txBody>
      </p:sp>
      <p:sp>
        <p:nvSpPr>
          <p:cNvPr id="235545" name="Rectangle 25"/>
          <p:cNvSpPr>
            <a:spLocks noChangeArrowheads="1"/>
          </p:cNvSpPr>
          <p:nvPr/>
        </p:nvSpPr>
        <p:spPr bwMode="auto">
          <a:xfrm>
            <a:off x="6767513" y="1808163"/>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cs typeface="Arial" charset="0"/>
              </a:defRPr>
            </a:lvl1pPr>
            <a:lvl2pPr marL="758825" indent="-285750">
              <a:defRPr>
                <a:solidFill>
                  <a:schemeClr val="tx1"/>
                </a:solidFill>
                <a:latin typeface="Arial" charset="0"/>
                <a:cs typeface="Arial" charset="0"/>
              </a:defRPr>
            </a:lvl2pPr>
            <a:lvl3pPr marL="1177925" indent="-228600">
              <a:defRPr>
                <a:solidFill>
                  <a:schemeClr val="tx1"/>
                </a:solidFill>
                <a:latin typeface="Arial" charset="0"/>
                <a:cs typeface="Arial" charset="0"/>
              </a:defRPr>
            </a:lvl3pPr>
            <a:lvl4pPr marL="1597025" indent="-228600">
              <a:defRPr>
                <a:solidFill>
                  <a:schemeClr val="tx1"/>
                </a:solidFill>
                <a:latin typeface="Arial" charset="0"/>
                <a:cs typeface="Arial" charset="0"/>
              </a:defRPr>
            </a:lvl4pPr>
            <a:lvl5pPr marL="2016125" indent="-228600">
              <a:defRPr>
                <a:solidFill>
                  <a:schemeClr val="tx1"/>
                </a:solidFill>
                <a:latin typeface="Arial" charset="0"/>
                <a:cs typeface="Arial" charset="0"/>
              </a:defRPr>
            </a:lvl5pPr>
            <a:lvl6pPr marL="2473325" indent="-228600" fontAlgn="base">
              <a:spcBef>
                <a:spcPct val="0"/>
              </a:spcBef>
              <a:spcAft>
                <a:spcPct val="0"/>
              </a:spcAft>
              <a:defRPr>
                <a:solidFill>
                  <a:schemeClr val="tx1"/>
                </a:solidFill>
                <a:latin typeface="Arial" charset="0"/>
                <a:cs typeface="Arial" charset="0"/>
              </a:defRPr>
            </a:lvl6pPr>
            <a:lvl7pPr marL="2930525" indent="-228600" fontAlgn="base">
              <a:spcBef>
                <a:spcPct val="0"/>
              </a:spcBef>
              <a:spcAft>
                <a:spcPct val="0"/>
              </a:spcAft>
              <a:defRPr>
                <a:solidFill>
                  <a:schemeClr val="tx1"/>
                </a:solidFill>
                <a:latin typeface="Arial" charset="0"/>
                <a:cs typeface="Arial" charset="0"/>
              </a:defRPr>
            </a:lvl7pPr>
            <a:lvl8pPr marL="3387725" indent="-228600" fontAlgn="base">
              <a:spcBef>
                <a:spcPct val="0"/>
              </a:spcBef>
              <a:spcAft>
                <a:spcPct val="0"/>
              </a:spcAft>
              <a:defRPr>
                <a:solidFill>
                  <a:schemeClr val="tx1"/>
                </a:solidFill>
                <a:latin typeface="Arial" charset="0"/>
                <a:cs typeface="Arial" charset="0"/>
              </a:defRPr>
            </a:lvl8pPr>
            <a:lvl9pPr marL="3844925" indent="-228600" fontAlgn="base">
              <a:spcBef>
                <a:spcPct val="0"/>
              </a:spcBef>
              <a:spcAft>
                <a:spcPct val="0"/>
              </a:spcAft>
              <a:defRPr>
                <a:solidFill>
                  <a:schemeClr val="tx1"/>
                </a:solidFill>
                <a:latin typeface="Arial" charset="0"/>
                <a:cs typeface="Arial" charset="0"/>
              </a:defRPr>
            </a:lvl9pPr>
          </a:lstStyle>
          <a:p>
            <a:pPr algn="ctr" eaLnBrk="0" hangingPunct="0">
              <a:spcBef>
                <a:spcPct val="20000"/>
              </a:spcBef>
              <a:buClr>
                <a:srgbClr val="6699FF"/>
              </a:buClr>
              <a:buSzPct val="80000"/>
              <a:buFont typeface="Webdings" pitchFamily="18" charset="2"/>
              <a:buNone/>
            </a:pPr>
            <a:r>
              <a:rPr lang="en-GB" altLang="en-US" sz="1400">
                <a:latin typeface="Arial Unicode MS" pitchFamily="34" charset="-128"/>
              </a:rPr>
              <a:t>company endangered</a:t>
            </a:r>
          </a:p>
        </p:txBody>
      </p:sp>
      <p:sp>
        <p:nvSpPr>
          <p:cNvPr id="235547" name="Line 27"/>
          <p:cNvSpPr>
            <a:spLocks noChangeShapeType="1"/>
          </p:cNvSpPr>
          <p:nvPr/>
        </p:nvSpPr>
        <p:spPr bwMode="auto">
          <a:xfrm flipV="1">
            <a:off x="3657600" y="3657600"/>
            <a:ext cx="5257800"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grpSp>
        <p:nvGrpSpPr>
          <p:cNvPr id="235548" name="Group 28"/>
          <p:cNvGrpSpPr>
            <a:grpSpLocks noChangeAspect="1"/>
          </p:cNvGrpSpPr>
          <p:nvPr/>
        </p:nvGrpSpPr>
        <p:grpSpPr bwMode="auto">
          <a:xfrm>
            <a:off x="7775575" y="152400"/>
            <a:ext cx="1146175" cy="1141413"/>
            <a:chOff x="3578" y="1038"/>
            <a:chExt cx="1453" cy="1448"/>
          </a:xfrm>
        </p:grpSpPr>
        <p:sp>
          <p:nvSpPr>
            <p:cNvPr id="235549" name="Freeform 29"/>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550" name="Freeform 30"/>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551" name="Freeform 31"/>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552" name="Freeform 32"/>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553" name="Freeform 33"/>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554" name="Freeform 34"/>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555" name="Line 35"/>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556" name="Line 36"/>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557" name="Freeform 37"/>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558" name="Freeform 38"/>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559" name="Freeform 39"/>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35546" name="Line 26"/>
          <p:cNvSpPr>
            <a:spLocks noChangeShapeType="1"/>
          </p:cNvSpPr>
          <p:nvPr/>
        </p:nvSpPr>
        <p:spPr bwMode="auto">
          <a:xfrm flipV="1">
            <a:off x="3663950" y="1457325"/>
            <a:ext cx="0" cy="220980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en-GB" altLang="en-US" b="1"/>
              <a:t>Risk Mgmt Processes</a:t>
            </a:r>
          </a:p>
        </p:txBody>
      </p:sp>
      <p:sp>
        <p:nvSpPr>
          <p:cNvPr id="889859" name="Rectangle 3"/>
          <p:cNvSpPr>
            <a:spLocks noGrp="1" noChangeArrowheads="1"/>
          </p:cNvSpPr>
          <p:nvPr>
            <p:ph type="body" idx="1"/>
          </p:nvPr>
        </p:nvSpPr>
        <p:spPr/>
        <p:txBody>
          <a:bodyPr/>
          <a:lstStyle/>
          <a:p>
            <a:r>
              <a:rPr lang="en-GB" altLang="en-US"/>
              <a:t>Risk Identification</a:t>
            </a:r>
          </a:p>
          <a:p>
            <a:r>
              <a:rPr lang="en-GB" altLang="en-US"/>
              <a:t>Risk Quantification</a:t>
            </a:r>
          </a:p>
          <a:p>
            <a:r>
              <a:rPr lang="en-GB" altLang="en-US"/>
              <a:t>Risk Response Development</a:t>
            </a:r>
          </a:p>
          <a:p>
            <a:r>
              <a:rPr lang="en-GB" altLang="en-US"/>
              <a:t>Risk Response Control</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GB" altLang="en-US" b="1"/>
              <a:t>Risk Identification</a:t>
            </a:r>
          </a:p>
        </p:txBody>
      </p:sp>
      <p:sp>
        <p:nvSpPr>
          <p:cNvPr id="881667" name="Rectangle 3"/>
          <p:cNvSpPr>
            <a:spLocks noGrp="1" noChangeArrowheads="1"/>
          </p:cNvSpPr>
          <p:nvPr>
            <p:ph type="body" idx="1"/>
          </p:nvPr>
        </p:nvSpPr>
        <p:spPr/>
        <p:txBody>
          <a:bodyPr/>
          <a:lstStyle/>
          <a:p>
            <a:pPr>
              <a:lnSpc>
                <a:spcPct val="80000"/>
              </a:lnSpc>
            </a:pPr>
            <a:r>
              <a:rPr lang="en-GB" altLang="en-US" sz="1800"/>
              <a:t>The process of determining which risks are likely to affect the project and documenting the characteristics of each. </a:t>
            </a:r>
          </a:p>
          <a:p>
            <a:pPr>
              <a:lnSpc>
                <a:spcPct val="80000"/>
              </a:lnSpc>
            </a:pPr>
            <a:r>
              <a:rPr lang="en-GB" altLang="en-US" sz="1800"/>
              <a:t>Inputs include: </a:t>
            </a:r>
          </a:p>
          <a:p>
            <a:pPr lvl="1">
              <a:lnSpc>
                <a:spcPct val="80000"/>
              </a:lnSpc>
            </a:pPr>
            <a:r>
              <a:rPr lang="en-GB" altLang="en-US" sz="1600"/>
              <a:t>product description </a:t>
            </a:r>
          </a:p>
          <a:p>
            <a:pPr lvl="1">
              <a:lnSpc>
                <a:spcPct val="80000"/>
              </a:lnSpc>
            </a:pPr>
            <a:r>
              <a:rPr lang="en-GB" altLang="en-US" sz="1600"/>
              <a:t>other process outputs such as WBS, cost estimates, staffing plan, procurement management plan, etc. (whatever should be used to identify risks) </a:t>
            </a:r>
          </a:p>
          <a:p>
            <a:pPr lvl="1">
              <a:lnSpc>
                <a:spcPct val="80000"/>
              </a:lnSpc>
            </a:pPr>
            <a:r>
              <a:rPr lang="en-GB" altLang="en-US" sz="1600"/>
              <a:t>Historical information such as project files, commercial databases, and project team knowledge (lessons learned, etc.) </a:t>
            </a:r>
          </a:p>
          <a:p>
            <a:pPr>
              <a:lnSpc>
                <a:spcPct val="80000"/>
              </a:lnSpc>
            </a:pPr>
            <a:r>
              <a:rPr lang="en-GB" altLang="en-US" sz="1800"/>
              <a:t>Methods used during risk identification: checklists, flowcharting, and interviewing (risk oriented interviews with various stakeholders) </a:t>
            </a:r>
          </a:p>
          <a:p>
            <a:pPr>
              <a:lnSpc>
                <a:spcPct val="80000"/>
              </a:lnSpc>
            </a:pPr>
            <a:r>
              <a:rPr lang="en-GB" altLang="en-US" sz="1800"/>
              <a:t>Outputs include: </a:t>
            </a:r>
          </a:p>
          <a:p>
            <a:pPr lvl="1">
              <a:lnSpc>
                <a:spcPct val="80000"/>
              </a:lnSpc>
            </a:pPr>
            <a:r>
              <a:rPr lang="en-GB" altLang="en-US" sz="1600"/>
              <a:t>Sources of risk (categories of possible risk events such as changes in requirements, design errors, poor estimates, etc.) </a:t>
            </a:r>
          </a:p>
          <a:p>
            <a:pPr lvl="1">
              <a:lnSpc>
                <a:spcPct val="80000"/>
              </a:lnSpc>
            </a:pPr>
            <a:r>
              <a:rPr lang="en-GB" altLang="en-US" sz="1600"/>
              <a:t>Potential risk events including probability of occurrence, alternative possible outcomes, expected timing of the events, and anticipated frequency. </a:t>
            </a:r>
          </a:p>
          <a:p>
            <a:pPr lvl="1">
              <a:lnSpc>
                <a:spcPct val="80000"/>
              </a:lnSpc>
            </a:pPr>
            <a:r>
              <a:rPr lang="en-GB" altLang="en-US" sz="1600"/>
              <a:t>Risk symptoms (indirect manifestations of actual risk events) </a:t>
            </a:r>
          </a:p>
          <a:p>
            <a:pPr lvl="1">
              <a:lnSpc>
                <a:spcPct val="80000"/>
              </a:lnSpc>
            </a:pPr>
            <a:r>
              <a:rPr lang="en-GB" altLang="en-US" sz="1600"/>
              <a:t>Inputs to other processes: The risk identification process may identify a need for work in other areas. For example, the WBS may be insufficient. </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p:txBody>
          <a:bodyPr/>
          <a:lstStyle/>
          <a:p>
            <a:r>
              <a:rPr lang="en-GB" altLang="en-US" b="1"/>
              <a:t>Risk Quantification</a:t>
            </a:r>
          </a:p>
        </p:txBody>
      </p:sp>
      <p:sp>
        <p:nvSpPr>
          <p:cNvPr id="883715" name="Rectangle 3"/>
          <p:cNvSpPr>
            <a:spLocks noGrp="1" noChangeArrowheads="1"/>
          </p:cNvSpPr>
          <p:nvPr>
            <p:ph type="body" idx="1"/>
          </p:nvPr>
        </p:nvSpPr>
        <p:spPr/>
        <p:txBody>
          <a:bodyPr/>
          <a:lstStyle/>
          <a:p>
            <a:r>
              <a:rPr lang="en-GB" altLang="en-US" sz="1600"/>
              <a:t>The process of evaluating risks and risk interactions to assess the range of possible project outcomes. </a:t>
            </a:r>
          </a:p>
          <a:p>
            <a:r>
              <a:rPr lang="en-GB" altLang="en-US" sz="1600"/>
              <a:t>Inputs include: stakeholder risk tolerances, sources of risk, potential risk events, cost estimates, and activity duration estimates. </a:t>
            </a:r>
          </a:p>
          <a:p>
            <a:r>
              <a:rPr lang="en-GB" altLang="en-US" sz="1600"/>
              <a:t>Methods used during risk quantification: include: </a:t>
            </a:r>
          </a:p>
          <a:p>
            <a:pPr lvl="1"/>
            <a:r>
              <a:rPr lang="en-GB" altLang="en-US" sz="1400"/>
              <a:t>Expected monetary value: risk event probability * risk event value </a:t>
            </a:r>
          </a:p>
          <a:p>
            <a:pPr lvl="1"/>
            <a:r>
              <a:rPr lang="en-GB" altLang="en-US" sz="1400"/>
              <a:t>Statistical sums: used to calculate a range of total project costs from the cost estimates for individual work items. </a:t>
            </a:r>
          </a:p>
          <a:p>
            <a:pPr lvl="1"/>
            <a:r>
              <a:rPr lang="en-GB" altLang="en-US" sz="1400"/>
              <a:t>Simulation: Uses a representation or model of a system to analyze the behavior or performance of the system. </a:t>
            </a:r>
          </a:p>
          <a:p>
            <a:pPr lvl="1"/>
            <a:r>
              <a:rPr lang="en-GB" altLang="en-US" sz="1400"/>
              <a:t>Decision trees: a diagram that depicts key interactions amoung decisions and associated chance events as they are understood by the decison maker. </a:t>
            </a:r>
          </a:p>
          <a:p>
            <a:pPr lvl="1"/>
            <a:r>
              <a:rPr lang="en-GB" altLang="en-US" sz="1400"/>
              <a:t>Expert judgment: can be applied in lieu of or in addition to the mathematical techniques. (For example, risk events could be described as having a high, medium, or low probability of occurrence and a severe, moderate, or limited impact. </a:t>
            </a:r>
          </a:p>
          <a:p>
            <a:r>
              <a:rPr lang="en-GB" altLang="en-US" sz="1600"/>
              <a:t>Outputs include: </a:t>
            </a:r>
          </a:p>
          <a:p>
            <a:pPr lvl="1"/>
            <a:r>
              <a:rPr lang="en-GB" altLang="en-US" sz="1400"/>
              <a:t>Opportunities to pursue, threats that require attention </a:t>
            </a:r>
          </a:p>
          <a:p>
            <a:pPr lvl="1"/>
            <a:r>
              <a:rPr lang="en-GB" altLang="en-US" sz="1400"/>
              <a:t>Opportunities to ignore, threats to accept</a:t>
            </a:r>
            <a:br>
              <a:rPr lang="en-GB" altLang="en-US" sz="1400"/>
            </a:br>
            <a:endParaRPr lang="en-GB" altLang="en-US" sz="140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p:txBody>
          <a:bodyPr/>
          <a:lstStyle/>
          <a:p>
            <a:r>
              <a:rPr lang="en-GB" altLang="en-US" b="1"/>
              <a:t>Risk Response Development</a:t>
            </a:r>
          </a:p>
        </p:txBody>
      </p:sp>
      <p:sp>
        <p:nvSpPr>
          <p:cNvPr id="885763" name="Rectangle 3"/>
          <p:cNvSpPr>
            <a:spLocks noGrp="1" noChangeArrowheads="1"/>
          </p:cNvSpPr>
          <p:nvPr>
            <p:ph type="body" idx="1"/>
          </p:nvPr>
        </p:nvSpPr>
        <p:spPr/>
        <p:txBody>
          <a:bodyPr/>
          <a:lstStyle/>
          <a:p>
            <a:pPr>
              <a:lnSpc>
                <a:spcPct val="80000"/>
              </a:lnSpc>
            </a:pPr>
            <a:r>
              <a:rPr lang="en-GB" altLang="en-US" sz="1600"/>
              <a:t>The process of defining enhancement steps for opportunities and responses to threats. </a:t>
            </a:r>
          </a:p>
          <a:p>
            <a:pPr>
              <a:lnSpc>
                <a:spcPct val="80000"/>
              </a:lnSpc>
            </a:pPr>
            <a:r>
              <a:rPr lang="en-GB" altLang="en-US" sz="1600"/>
              <a:t>Inputs include: </a:t>
            </a:r>
          </a:p>
          <a:p>
            <a:pPr lvl="1">
              <a:lnSpc>
                <a:spcPct val="80000"/>
              </a:lnSpc>
            </a:pPr>
            <a:r>
              <a:rPr lang="en-GB" altLang="en-US" sz="1400"/>
              <a:t>Opportunities to pursue, threats that require attention </a:t>
            </a:r>
          </a:p>
          <a:p>
            <a:pPr lvl="1">
              <a:lnSpc>
                <a:spcPct val="80000"/>
              </a:lnSpc>
            </a:pPr>
            <a:r>
              <a:rPr lang="en-GB" altLang="en-US" sz="1400"/>
              <a:t>Opportunities to ignore, threats to accept </a:t>
            </a:r>
          </a:p>
          <a:p>
            <a:pPr>
              <a:lnSpc>
                <a:spcPct val="80000"/>
              </a:lnSpc>
            </a:pPr>
            <a:r>
              <a:rPr lang="en-GB" altLang="en-US" sz="1600"/>
              <a:t>The methods used in risk response development include: procurement, contingency planning, alternative strategies, and insurance. </a:t>
            </a:r>
          </a:p>
          <a:p>
            <a:pPr>
              <a:lnSpc>
                <a:spcPct val="80000"/>
              </a:lnSpc>
            </a:pPr>
            <a:r>
              <a:rPr lang="en-GB" altLang="en-US" sz="1600"/>
              <a:t>Outputs from risk response development: </a:t>
            </a:r>
          </a:p>
          <a:p>
            <a:pPr lvl="1">
              <a:lnSpc>
                <a:spcPct val="80000"/>
              </a:lnSpc>
            </a:pPr>
            <a:r>
              <a:rPr lang="en-GB" altLang="en-US" sz="1400"/>
              <a:t>Risk Management Plan: documents the procedures that will be used to manage risk throughout the project. Also documents who is responsible for managing various areas of risk; how contingency plans will be implemented, and how reserves will be allocated. </a:t>
            </a:r>
          </a:p>
          <a:p>
            <a:pPr lvl="1">
              <a:lnSpc>
                <a:spcPct val="80000"/>
              </a:lnSpc>
            </a:pPr>
            <a:r>
              <a:rPr lang="en-GB" altLang="en-US" sz="1400"/>
              <a:t>Inputs to other project management processes such as contingency plans, alternative strategies, anticipated procurements, etc. </a:t>
            </a:r>
          </a:p>
          <a:p>
            <a:pPr lvl="1">
              <a:lnSpc>
                <a:spcPct val="80000"/>
              </a:lnSpc>
            </a:pPr>
            <a:r>
              <a:rPr lang="en-GB" altLang="en-US" sz="1400"/>
              <a:t>Contingency plans: pre-defined action steps to be taken if an identified risk event should occur. </a:t>
            </a:r>
          </a:p>
          <a:p>
            <a:pPr lvl="1">
              <a:lnSpc>
                <a:spcPct val="80000"/>
              </a:lnSpc>
            </a:pPr>
            <a:r>
              <a:rPr lang="en-GB" altLang="en-US" sz="1400"/>
              <a:t>Reserves: provisions in the project plan to mitigate cost and/or schedule risk. The term is often used with a modifier such as management reserve, contingency reserve, or schedule reserve to provide further detail on what types of risk are meant to be mitigated. (the specific meaning of the modifier and the word </a:t>
            </a:r>
            <a:r>
              <a:rPr lang="en-GB" altLang="en-US" sz="1400" i="1"/>
              <a:t>reserve </a:t>
            </a:r>
            <a:r>
              <a:rPr lang="en-GB" altLang="en-US" sz="1400"/>
              <a:t>varies with the application area) </a:t>
            </a:r>
          </a:p>
          <a:p>
            <a:pPr lvl="1">
              <a:lnSpc>
                <a:spcPct val="80000"/>
              </a:lnSpc>
            </a:pPr>
            <a:r>
              <a:rPr lang="en-GB" altLang="en-US" sz="1400"/>
              <a:t>Contractual agreements (to avoid or mitigate threats) </a:t>
            </a:r>
          </a:p>
          <a:p>
            <a:pPr>
              <a:lnSpc>
                <a:spcPct val="80000"/>
              </a:lnSpc>
              <a:buFont typeface="Wingdings" pitchFamily="2" charset="2"/>
              <a:buNone/>
            </a:pPr>
            <a:endParaRPr lang="en-GB" altLang="en-US" sz="1600"/>
          </a:p>
          <a:p>
            <a:pPr>
              <a:lnSpc>
                <a:spcPct val="80000"/>
              </a:lnSpc>
            </a:pPr>
            <a:endParaRPr lang="en-GB" altLang="en-US" sz="1600"/>
          </a:p>
          <a:p>
            <a:pPr>
              <a:lnSpc>
                <a:spcPct val="80000"/>
              </a:lnSpc>
            </a:pPr>
            <a:endParaRPr lang="en-GB" altLang="en-US" sz="160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lstStyle/>
          <a:p>
            <a:r>
              <a:rPr lang="en-GB" altLang="en-US" b="1"/>
              <a:t>Risk Response Control:</a:t>
            </a:r>
          </a:p>
        </p:txBody>
      </p:sp>
      <p:sp>
        <p:nvSpPr>
          <p:cNvPr id="887811" name="Rectangle 3"/>
          <p:cNvSpPr>
            <a:spLocks noGrp="1" noChangeArrowheads="1"/>
          </p:cNvSpPr>
          <p:nvPr>
            <p:ph type="body" idx="1"/>
          </p:nvPr>
        </p:nvSpPr>
        <p:spPr/>
        <p:txBody>
          <a:bodyPr/>
          <a:lstStyle/>
          <a:p>
            <a:r>
              <a:rPr lang="en-GB" altLang="en-US"/>
              <a:t>The process of responding to changes in risk over the course of the project. </a:t>
            </a:r>
          </a:p>
          <a:p>
            <a:r>
              <a:rPr lang="en-GB" altLang="en-US"/>
              <a:t>Inputs to risk response control include: </a:t>
            </a:r>
          </a:p>
          <a:p>
            <a:pPr lvl="1"/>
            <a:r>
              <a:rPr lang="en-GB" altLang="en-US"/>
              <a:t>Risk Management Plan </a:t>
            </a:r>
          </a:p>
          <a:p>
            <a:pPr lvl="1"/>
            <a:r>
              <a:rPr lang="en-GB" altLang="en-US"/>
              <a:t>Actual risk events: identified risk events that have occurred </a:t>
            </a:r>
          </a:p>
          <a:p>
            <a:pPr lvl="1"/>
            <a:r>
              <a:rPr lang="en-GB" altLang="en-US"/>
              <a:t>Additional risk identification </a:t>
            </a:r>
          </a:p>
          <a:p>
            <a:r>
              <a:rPr lang="en-GB" altLang="en-US"/>
              <a:t>Methods used during risk response control: workarounds and additional risk response development. </a:t>
            </a:r>
          </a:p>
          <a:p>
            <a:r>
              <a:rPr lang="en-GB" altLang="en-US"/>
              <a:t>Outputs include: corrective action (implementing contingency plans and/or workarounds) and updates to risk managment plan</a:t>
            </a:r>
          </a:p>
          <a:p>
            <a:endParaRPr lang="en-GB" altLang="en-US"/>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ctrTitle"/>
          </p:nvPr>
        </p:nvSpPr>
        <p:spPr/>
        <p:txBody>
          <a:bodyPr/>
          <a:lstStyle/>
          <a:p>
            <a:r>
              <a:rPr lang="de-DE" altLang="en-US"/>
              <a:t>GRC &amp; Identity Management</a:t>
            </a:r>
          </a:p>
        </p:txBody>
      </p:sp>
      <p:sp>
        <p:nvSpPr>
          <p:cNvPr id="827395" name="Rectangle 3"/>
          <p:cNvSpPr>
            <a:spLocks noGrp="1" noChangeArrowheads="1"/>
          </p:cNvSpPr>
          <p:nvPr>
            <p:ph type="subTitle" idx="1"/>
          </p:nvPr>
        </p:nvSpPr>
        <p:spPr/>
        <p:txBody>
          <a:bodyPr/>
          <a:lstStyle/>
          <a:p>
            <a:r>
              <a:rPr lang="de-DE" altLang="en-US"/>
              <a:t>What is all about</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pPr>
              <a:spcBef>
                <a:spcPct val="50000"/>
              </a:spcBef>
            </a:pPr>
            <a:r>
              <a:rPr lang="en-GB" altLang="en-US" sz="2400"/>
              <a:t>10 top compliance issues</a:t>
            </a:r>
            <a:br>
              <a:rPr lang="en-GB" altLang="en-US" sz="2400"/>
            </a:br>
            <a:r>
              <a:rPr lang="en-GB" altLang="en-US" sz="1800"/>
              <a:t>the auditors findings hitlist</a:t>
            </a:r>
          </a:p>
        </p:txBody>
      </p:sp>
      <p:sp>
        <p:nvSpPr>
          <p:cNvPr id="638979" name="Rectangle 3"/>
          <p:cNvSpPr>
            <a:spLocks noGrp="1" noChangeArrowheads="1"/>
          </p:cNvSpPr>
          <p:nvPr>
            <p:ph type="body" idx="1"/>
          </p:nvPr>
        </p:nvSpPr>
        <p:spPr/>
        <p:txBody>
          <a:bodyPr/>
          <a:lstStyle/>
          <a:p>
            <a:pPr marL="457200" indent="-457200">
              <a:spcBef>
                <a:spcPct val="50000"/>
              </a:spcBef>
              <a:buFont typeface="Wingdings" pitchFamily="2" charset="2"/>
              <a:buAutoNum type="arabicPeriod"/>
            </a:pPr>
            <a:r>
              <a:rPr lang="en-GB" altLang="en-US" sz="1800"/>
              <a:t>Unidentified or unresolved SOD -segregation of duties issues</a:t>
            </a:r>
          </a:p>
          <a:p>
            <a:pPr marL="457200" indent="-457200">
              <a:spcBef>
                <a:spcPct val="50000"/>
              </a:spcBef>
              <a:buFont typeface="Wingdings" pitchFamily="2" charset="2"/>
              <a:buAutoNum type="arabicPeriod"/>
            </a:pPr>
            <a:r>
              <a:rPr lang="en-GB" altLang="en-US" sz="1800"/>
              <a:t>Operating System access controls supporting financial applications or Portal not secure leaving backdoors</a:t>
            </a:r>
          </a:p>
          <a:p>
            <a:pPr marL="457200" indent="-457200">
              <a:spcBef>
                <a:spcPct val="50000"/>
              </a:spcBef>
              <a:buFont typeface="Wingdings" pitchFamily="2" charset="2"/>
              <a:buAutoNum type="arabicPeriod"/>
            </a:pPr>
            <a:r>
              <a:rPr lang="en-GB" altLang="en-US" sz="1800"/>
              <a:t>Database (e.g. Oracle) access controls supporting financial applications (e.g. SAP, Oracle, Peoplesoft, JDE) not secure –leaving backdoors</a:t>
            </a:r>
          </a:p>
          <a:p>
            <a:pPr marL="457200" indent="-457200">
              <a:spcBef>
                <a:spcPct val="50000"/>
              </a:spcBef>
              <a:buFont typeface="Wingdings" pitchFamily="2" charset="2"/>
              <a:buAutoNum type="arabicPeriod"/>
            </a:pPr>
            <a:r>
              <a:rPr lang="en-GB" altLang="en-US" sz="1800"/>
              <a:t>Development staff can run business transactions in production</a:t>
            </a:r>
          </a:p>
          <a:p>
            <a:pPr marL="457200" indent="-457200">
              <a:spcBef>
                <a:spcPct val="50000"/>
              </a:spcBef>
              <a:buFont typeface="Wingdings" pitchFamily="2" charset="2"/>
              <a:buAutoNum type="arabicPeriod"/>
            </a:pPr>
            <a:r>
              <a:rPr lang="en-GB" altLang="en-US" sz="1800"/>
              <a:t>Large number of users with access to all kinds of “super user" transactions in production</a:t>
            </a:r>
          </a:p>
          <a:p>
            <a:pPr marL="457200" indent="-457200">
              <a:spcBef>
                <a:spcPct val="50000"/>
              </a:spcBef>
              <a:buFont typeface="Wingdings" pitchFamily="2" charset="2"/>
              <a:buAutoNum type="arabicPeriod"/>
            </a:pPr>
            <a:r>
              <a:rPr lang="en-GB" altLang="en-US" sz="1800"/>
              <a:t>Terminated employees or departed consultants still have access</a:t>
            </a:r>
          </a:p>
          <a:p>
            <a:pPr marL="457200" indent="-457200">
              <a:spcBef>
                <a:spcPct val="50000"/>
              </a:spcBef>
              <a:buFont typeface="Wingdings" pitchFamily="2" charset="2"/>
              <a:buAutoNum type="arabicPeriod"/>
            </a:pPr>
            <a:r>
              <a:rPr lang="en-GB" altLang="en-US" sz="1800"/>
              <a:t>Posting periods not restricted within GL application</a:t>
            </a:r>
          </a:p>
          <a:p>
            <a:pPr marL="457200" indent="-457200">
              <a:spcBef>
                <a:spcPct val="50000"/>
              </a:spcBef>
              <a:buFont typeface="Wingdings" pitchFamily="2" charset="2"/>
              <a:buAutoNum type="arabicPeriod"/>
            </a:pPr>
            <a:r>
              <a:rPr lang="en-GB" altLang="en-US" sz="1800"/>
              <a:t>Custom programs, tables &amp; interfaces are not secured</a:t>
            </a:r>
          </a:p>
          <a:p>
            <a:pPr marL="457200" indent="-457200">
              <a:spcBef>
                <a:spcPct val="50000"/>
              </a:spcBef>
              <a:buFont typeface="Wingdings" pitchFamily="2" charset="2"/>
              <a:buAutoNum type="arabicPeriod"/>
            </a:pPr>
            <a:r>
              <a:rPr lang="en-GB" altLang="en-US" sz="1800"/>
              <a:t>Procedures for manual processes do not exist or are not followed</a:t>
            </a:r>
          </a:p>
          <a:p>
            <a:pPr marL="457200" indent="-457200">
              <a:spcBef>
                <a:spcPct val="50000"/>
              </a:spcBef>
              <a:buFont typeface="Wingdings" pitchFamily="2" charset="2"/>
              <a:buAutoNum type="arabicPeriod"/>
            </a:pPr>
            <a:r>
              <a:rPr lang="en-GB" altLang="en-US" sz="1800"/>
              <a:t>System documentation does not match actual process.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p:txBody>
          <a:bodyPr/>
          <a:lstStyle/>
          <a:p>
            <a:pPr>
              <a:spcBef>
                <a:spcPct val="25000"/>
              </a:spcBef>
            </a:pPr>
            <a:r>
              <a:rPr lang="en-GB" altLang="en-US"/>
              <a:t>Definitions</a:t>
            </a:r>
            <a:br>
              <a:rPr lang="en-GB" altLang="en-US"/>
            </a:br>
            <a:r>
              <a:rPr lang="en-GB" altLang="en-US" sz="1800"/>
              <a:t>IT governance – IT risk – IT compliance</a:t>
            </a:r>
          </a:p>
        </p:txBody>
      </p:sp>
      <p:sp>
        <p:nvSpPr>
          <p:cNvPr id="841731" name="Rectangle 3"/>
          <p:cNvSpPr>
            <a:spLocks noGrp="1" noChangeArrowheads="1"/>
          </p:cNvSpPr>
          <p:nvPr>
            <p:ph type="body" idx="1"/>
          </p:nvPr>
        </p:nvSpPr>
        <p:spPr/>
        <p:txBody>
          <a:bodyPr/>
          <a:lstStyle/>
          <a:p>
            <a:r>
              <a:rPr lang="en-GB" altLang="en-US" sz="2000" b="1"/>
              <a:t>IT Governance:</a:t>
            </a:r>
          </a:p>
          <a:p>
            <a:pPr lvl="1"/>
            <a:r>
              <a:rPr lang="en-GB" altLang="en-US" sz="1800"/>
              <a:t>IT governance is the responsibility of the board of directors and executive management. </a:t>
            </a:r>
          </a:p>
          <a:p>
            <a:pPr lvl="1"/>
            <a:r>
              <a:rPr lang="en-GB" altLang="en-US" sz="1800"/>
              <a:t>It is an integral part of enterprise governance and consists of the leadership, organizational structures and processes that ensure that the organization’s IT sustains and extends the organization’s strategy and objectives. [ITGI 2004]</a:t>
            </a:r>
          </a:p>
          <a:p>
            <a:r>
              <a:rPr lang="en-GB" altLang="en-US" sz="2000" b="1"/>
              <a:t>IT Risk Management:</a:t>
            </a:r>
          </a:p>
          <a:p>
            <a:pPr lvl="1"/>
            <a:r>
              <a:rPr lang="en-GB" altLang="en-US" sz="1800"/>
              <a:t>IT Risk management is the process of planning, organizing, leading, and controlling the activities of an IT organization in order to minimize the effects of risk on an organization's capital and earnings.</a:t>
            </a:r>
          </a:p>
          <a:p>
            <a:r>
              <a:rPr lang="en-GB" altLang="en-US" sz="2000" b="1"/>
              <a:t>IT Compliance Management:</a:t>
            </a:r>
          </a:p>
          <a:p>
            <a:pPr lvl="1"/>
            <a:r>
              <a:rPr lang="en-GB" altLang="en-US" sz="1800"/>
              <a:t>The state of being in accordance with the relevant legal and regulatory requirements and the IT rules, principles and guidelines derived from those.</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5" name="Rectangle 11"/>
          <p:cNvSpPr>
            <a:spLocks noGrp="1" noChangeArrowheads="1"/>
          </p:cNvSpPr>
          <p:nvPr>
            <p:ph type="title"/>
          </p:nvPr>
        </p:nvSpPr>
        <p:spPr/>
        <p:txBody>
          <a:bodyPr/>
          <a:lstStyle/>
          <a:p>
            <a:r>
              <a:rPr lang="en-US" altLang="en-US"/>
              <a:t>The GRC Challenge</a:t>
            </a:r>
          </a:p>
        </p:txBody>
      </p:sp>
      <p:sp>
        <p:nvSpPr>
          <p:cNvPr id="251916" name="Rectangle 12"/>
          <p:cNvSpPr>
            <a:spLocks noGrp="1" noChangeArrowheads="1"/>
          </p:cNvSpPr>
          <p:nvPr>
            <p:ph type="body" idx="1"/>
          </p:nvPr>
        </p:nvSpPr>
        <p:spPr>
          <a:xfrm>
            <a:off x="566738" y="1196975"/>
            <a:ext cx="6057900" cy="4822825"/>
          </a:xfrm>
        </p:spPr>
        <p:txBody>
          <a:bodyPr/>
          <a:lstStyle/>
          <a:p>
            <a:r>
              <a:rPr lang="en-US" altLang="en-US" sz="1600"/>
              <a:t>IT privileges are in a mess</a:t>
            </a:r>
          </a:p>
          <a:p>
            <a:pPr lvl="1"/>
            <a:r>
              <a:rPr lang="en-US" altLang="en-US" sz="1400"/>
              <a:t>30% of privileges are incorrect</a:t>
            </a:r>
          </a:p>
          <a:p>
            <a:pPr lvl="1"/>
            <a:r>
              <a:rPr lang="en-US" altLang="en-US" sz="1400"/>
              <a:t>People retain rights long after they change jobs or even leave</a:t>
            </a:r>
          </a:p>
          <a:p>
            <a:pPr lvl="1"/>
            <a:r>
              <a:rPr lang="en-US" altLang="en-US" sz="1400"/>
              <a:t>No control over who has what, and why</a:t>
            </a:r>
          </a:p>
          <a:p>
            <a:pPr lvl="1"/>
            <a:r>
              <a:rPr lang="en-US" altLang="en-US" sz="1400"/>
              <a:t>Many instances of toxic combinations of access rights</a:t>
            </a:r>
          </a:p>
          <a:p>
            <a:r>
              <a:rPr lang="en-US" altLang="en-US" sz="1600"/>
              <a:t>This poses significant risk</a:t>
            </a:r>
          </a:p>
          <a:p>
            <a:pPr lvl="1"/>
            <a:r>
              <a:rPr lang="en-US" altLang="en-US" sz="1400"/>
              <a:t>Security and operational risk</a:t>
            </a:r>
          </a:p>
          <a:p>
            <a:pPr lvl="1"/>
            <a:r>
              <a:rPr lang="en-US" altLang="en-US" sz="1400"/>
              <a:t>Fraud and financial risk</a:t>
            </a:r>
          </a:p>
          <a:p>
            <a:pPr lvl="1"/>
            <a:r>
              <a:rPr lang="en-US" altLang="en-US" sz="1400"/>
              <a:t>Reputation and other risks</a:t>
            </a:r>
          </a:p>
          <a:p>
            <a:r>
              <a:rPr lang="en-US" altLang="en-US" sz="1600"/>
              <a:t>Auditors and regulators are not happy</a:t>
            </a:r>
          </a:p>
          <a:p>
            <a:pPr lvl="1"/>
            <a:r>
              <a:rPr lang="en-US" altLang="en-US" sz="1400"/>
              <a:t>Need to control (reduce and mitigate) risk</a:t>
            </a:r>
          </a:p>
          <a:p>
            <a:pPr lvl="1"/>
            <a:r>
              <a:rPr lang="en-US" altLang="en-US" sz="1400"/>
              <a:t>Must report on remaining risk</a:t>
            </a:r>
          </a:p>
          <a:p>
            <a:r>
              <a:rPr lang="en-US" altLang="en-US" sz="1600"/>
              <a:t>Related issues</a:t>
            </a:r>
          </a:p>
          <a:p>
            <a:pPr lvl="1"/>
            <a:r>
              <a:rPr lang="en-US" altLang="en-US" sz="1400"/>
              <a:t>IT privileges are difficult to manage (direct &amp; indirect costs)</a:t>
            </a:r>
          </a:p>
          <a:p>
            <a:pPr lvl="1"/>
            <a:r>
              <a:rPr lang="en-US" altLang="en-US" sz="1400"/>
              <a:t>Difficult to deploy business-oriented Identity Management</a:t>
            </a:r>
          </a:p>
          <a:p>
            <a:pPr lvl="1"/>
            <a:endParaRPr lang="en-US" altLang="en-US" sz="1400"/>
          </a:p>
        </p:txBody>
      </p:sp>
      <p:graphicFrame>
        <p:nvGraphicFramePr>
          <p:cNvPr id="251908" name="Object 4">
            <a:hlinkClick r:id="rId4" action="ppaction://hlinksldjump"/>
          </p:cNvPr>
          <p:cNvGraphicFramePr>
            <a:graphicFrameLocks noChangeAspect="1"/>
          </p:cNvGraphicFramePr>
          <p:nvPr/>
        </p:nvGraphicFramePr>
        <p:xfrm>
          <a:off x="6372225" y="981075"/>
          <a:ext cx="2514600" cy="1244600"/>
        </p:xfrm>
        <a:graphic>
          <a:graphicData uri="http://schemas.openxmlformats.org/presentationml/2006/ole">
            <mc:AlternateContent xmlns:mc="http://schemas.openxmlformats.org/markup-compatibility/2006">
              <mc:Choice xmlns:v="urn:schemas-microsoft-com:vml" Requires="v">
                <p:oleObj spid="_x0000_s251919" name="Chart" r:id="rId5" imgW="3581400" imgH="2171700" progId="Excel.Chart.8">
                  <p:embed/>
                </p:oleObj>
              </mc:Choice>
              <mc:Fallback>
                <p:oleObj name="Chart" r:id="rId5" imgW="3581400" imgH="2171700"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981075"/>
                        <a:ext cx="25146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09" name="Object 5">
            <a:hlinkClick r:id="rId7" action="ppaction://hlinksldjump"/>
          </p:cNvPr>
          <p:cNvGraphicFramePr>
            <a:graphicFrameLocks noChangeAspect="1"/>
          </p:cNvGraphicFramePr>
          <p:nvPr/>
        </p:nvGraphicFramePr>
        <p:xfrm>
          <a:off x="6372225" y="2320925"/>
          <a:ext cx="2514600" cy="1160463"/>
        </p:xfrm>
        <a:graphic>
          <a:graphicData uri="http://schemas.openxmlformats.org/presentationml/2006/ole">
            <mc:AlternateContent xmlns:mc="http://schemas.openxmlformats.org/markup-compatibility/2006">
              <mc:Choice xmlns:v="urn:schemas-microsoft-com:vml" Requires="v">
                <p:oleObj spid="_x0000_s251920" name="Chart" r:id="rId8" imgW="3457651" imgH="1762049" progId="Excel.Chart.8">
                  <p:embed/>
                </p:oleObj>
              </mc:Choice>
              <mc:Fallback>
                <p:oleObj name="Chart" r:id="rId8" imgW="3457651" imgH="1762049" progId="Excel.Chart.8">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2225" y="2320925"/>
                        <a:ext cx="2514600" cy="116046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10" name="Object 6">
            <a:hlinkClick r:id="rId10" action="ppaction://hlinksldjump"/>
          </p:cNvPr>
          <p:cNvGraphicFramePr>
            <a:graphicFrameLocks noChangeAspect="1"/>
          </p:cNvGraphicFramePr>
          <p:nvPr/>
        </p:nvGraphicFramePr>
        <p:xfrm>
          <a:off x="6372225" y="3576638"/>
          <a:ext cx="2514600" cy="1123950"/>
        </p:xfrm>
        <a:graphic>
          <a:graphicData uri="http://schemas.openxmlformats.org/presentationml/2006/ole">
            <mc:AlternateContent xmlns:mc="http://schemas.openxmlformats.org/markup-compatibility/2006">
              <mc:Choice xmlns:v="urn:schemas-microsoft-com:vml" Requires="v">
                <p:oleObj spid="_x0000_s251921" name="Chart" r:id="rId11" imgW="3514649" imgH="2000402" progId="Excel.Chart.8">
                  <p:embed/>
                </p:oleObj>
              </mc:Choice>
              <mc:Fallback>
                <p:oleObj name="Chart" r:id="rId11" imgW="3514649" imgH="2000402" progId="Excel.Chart.8">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2225" y="3576638"/>
                        <a:ext cx="2514600" cy="11239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1911" name="Object 7">
            <a:hlinkClick r:id="rId13" action="ppaction://hlinksldjump"/>
          </p:cNvPr>
          <p:cNvGraphicFramePr>
            <a:graphicFrameLocks noChangeAspect="1"/>
          </p:cNvGraphicFramePr>
          <p:nvPr/>
        </p:nvGraphicFramePr>
        <p:xfrm>
          <a:off x="6372225" y="4797425"/>
          <a:ext cx="2514600" cy="1074738"/>
        </p:xfrm>
        <a:graphic>
          <a:graphicData uri="http://schemas.openxmlformats.org/presentationml/2006/ole">
            <mc:AlternateContent xmlns:mc="http://schemas.openxmlformats.org/markup-compatibility/2006">
              <mc:Choice xmlns:v="urn:schemas-microsoft-com:vml" Requires="v">
                <p:oleObj spid="_x0000_s251922" name="Chart" r:id="rId14" imgW="6124857" imgH="2514961" progId="Excel.Chart.8">
                  <p:embed/>
                </p:oleObj>
              </mc:Choice>
              <mc:Fallback>
                <p:oleObj name="Chart" r:id="rId14" imgW="6124857" imgH="2514961" progId="Excel.Chart.8">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225" y="4797425"/>
                        <a:ext cx="2514600" cy="10747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51918" name="Picture 14" descr="New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96188" y="5876925"/>
            <a:ext cx="928687" cy="280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19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19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19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191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19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19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191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1916">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19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191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1916">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1916">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1916">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1916">
                                            <p:txEl>
                                              <p:pRg st="14" end="14"/>
                                            </p:txEl>
                                          </p:spTgt>
                                        </p:tgtEl>
                                        <p:attrNameLst>
                                          <p:attrName>style.visibility</p:attrName>
                                        </p:attrNameLst>
                                      </p:cBhvr>
                                      <p:to>
                                        <p:strVal val="visible"/>
                                      </p:to>
                                    </p:set>
                                  </p:childTnLst>
                                </p:cTn>
                              </p:par>
                            </p:childTnLst>
                          </p:cTn>
                        </p:par>
                        <p:par>
                          <p:cTn id="41" fill="hold" nodeType="afterGroup">
                            <p:stCondLst>
                              <p:cond delay="0"/>
                            </p:stCondLst>
                            <p:childTnLst>
                              <p:par>
                                <p:cTn id="42" presetID="4" presetClass="entr" presetSubtype="32" fill="hold" grpId="0" nodeType="afterEffect">
                                  <p:stCondLst>
                                    <p:cond delay="0"/>
                                  </p:stCondLst>
                                  <p:childTnLst>
                                    <p:set>
                                      <p:cBhvr>
                                        <p:cTn id="43" dur="1" fill="hold">
                                          <p:stCondLst>
                                            <p:cond delay="0"/>
                                          </p:stCondLst>
                                        </p:cTn>
                                        <p:tgtEl>
                                          <p:spTgt spid="251908"/>
                                        </p:tgtEl>
                                        <p:attrNameLst>
                                          <p:attrName>style.visibility</p:attrName>
                                        </p:attrNameLst>
                                      </p:cBhvr>
                                      <p:to>
                                        <p:strVal val="visible"/>
                                      </p:to>
                                    </p:set>
                                    <p:animEffect transition="in" filter="box(out)">
                                      <p:cBhvr>
                                        <p:cTn id="44" dur="500"/>
                                        <p:tgtEl>
                                          <p:spTgt spid="251908"/>
                                        </p:tgtEl>
                                      </p:cBhvr>
                                    </p:animEffect>
                                  </p:childTnLst>
                                </p:cTn>
                              </p:par>
                            </p:childTnLst>
                          </p:cTn>
                        </p:par>
                        <p:par>
                          <p:cTn id="45" fill="hold" nodeType="afterGroup">
                            <p:stCondLst>
                              <p:cond delay="500"/>
                            </p:stCondLst>
                            <p:childTnLst>
                              <p:par>
                                <p:cTn id="46" presetID="4" presetClass="entr" presetSubtype="32" fill="hold" grpId="0" nodeType="afterEffect">
                                  <p:stCondLst>
                                    <p:cond delay="0"/>
                                  </p:stCondLst>
                                  <p:childTnLst>
                                    <p:set>
                                      <p:cBhvr>
                                        <p:cTn id="47" dur="1" fill="hold">
                                          <p:stCondLst>
                                            <p:cond delay="0"/>
                                          </p:stCondLst>
                                        </p:cTn>
                                        <p:tgtEl>
                                          <p:spTgt spid="251909"/>
                                        </p:tgtEl>
                                        <p:attrNameLst>
                                          <p:attrName>style.visibility</p:attrName>
                                        </p:attrNameLst>
                                      </p:cBhvr>
                                      <p:to>
                                        <p:strVal val="visible"/>
                                      </p:to>
                                    </p:set>
                                    <p:animEffect transition="in" filter="box(out)">
                                      <p:cBhvr>
                                        <p:cTn id="48" dur="500"/>
                                        <p:tgtEl>
                                          <p:spTgt spid="251909"/>
                                        </p:tgtEl>
                                      </p:cBhvr>
                                    </p:animEffect>
                                  </p:childTnLst>
                                </p:cTn>
                              </p:par>
                            </p:childTnLst>
                          </p:cTn>
                        </p:par>
                        <p:par>
                          <p:cTn id="49" fill="hold" nodeType="afterGroup">
                            <p:stCondLst>
                              <p:cond delay="1000"/>
                            </p:stCondLst>
                            <p:childTnLst>
                              <p:par>
                                <p:cTn id="50" presetID="4" presetClass="entr" presetSubtype="32" fill="hold" grpId="0" nodeType="afterEffect">
                                  <p:stCondLst>
                                    <p:cond delay="0"/>
                                  </p:stCondLst>
                                  <p:childTnLst>
                                    <p:set>
                                      <p:cBhvr>
                                        <p:cTn id="51" dur="1" fill="hold">
                                          <p:stCondLst>
                                            <p:cond delay="0"/>
                                          </p:stCondLst>
                                        </p:cTn>
                                        <p:tgtEl>
                                          <p:spTgt spid="251910"/>
                                        </p:tgtEl>
                                        <p:attrNameLst>
                                          <p:attrName>style.visibility</p:attrName>
                                        </p:attrNameLst>
                                      </p:cBhvr>
                                      <p:to>
                                        <p:strVal val="visible"/>
                                      </p:to>
                                    </p:set>
                                    <p:animEffect transition="in" filter="box(out)">
                                      <p:cBhvr>
                                        <p:cTn id="52" dur="500"/>
                                        <p:tgtEl>
                                          <p:spTgt spid="251910"/>
                                        </p:tgtEl>
                                      </p:cBhvr>
                                    </p:animEffect>
                                  </p:childTnLst>
                                </p:cTn>
                              </p:par>
                            </p:childTnLst>
                          </p:cTn>
                        </p:par>
                        <p:par>
                          <p:cTn id="53" fill="hold" nodeType="afterGroup">
                            <p:stCondLst>
                              <p:cond delay="1500"/>
                            </p:stCondLst>
                            <p:childTnLst>
                              <p:par>
                                <p:cTn id="54" presetID="4" presetClass="entr" presetSubtype="32" fill="hold" grpId="0" nodeType="afterEffect">
                                  <p:stCondLst>
                                    <p:cond delay="0"/>
                                  </p:stCondLst>
                                  <p:childTnLst>
                                    <p:set>
                                      <p:cBhvr>
                                        <p:cTn id="55" dur="1" fill="hold">
                                          <p:stCondLst>
                                            <p:cond delay="0"/>
                                          </p:stCondLst>
                                        </p:cTn>
                                        <p:tgtEl>
                                          <p:spTgt spid="251911"/>
                                        </p:tgtEl>
                                        <p:attrNameLst>
                                          <p:attrName>style.visibility</p:attrName>
                                        </p:attrNameLst>
                                      </p:cBhvr>
                                      <p:to>
                                        <p:strVal val="visible"/>
                                      </p:to>
                                    </p:set>
                                    <p:animEffect transition="in" filter="box(out)">
                                      <p:cBhvr>
                                        <p:cTn id="56" dur="500"/>
                                        <p:tgtEl>
                                          <p:spTgt spid="25191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251918"/>
                                        </p:tgtEl>
                                        <p:attrNameLst>
                                          <p:attrName>style.visibility</p:attrName>
                                        </p:attrNameLst>
                                      </p:cBhvr>
                                      <p:to>
                                        <p:strVal val="visible"/>
                                      </p:to>
                                    </p:set>
                                    <p:animEffect transition="in" filter="dissolve">
                                      <p:cBhvr>
                                        <p:cTn id="61" dur="500"/>
                                        <p:tgtEl>
                                          <p:spTgt spid="251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6" grpId="0" build="p"/>
      <p:bldOleChart spid="251908" grpId="0" animBg="0"/>
      <p:bldOleChart spid="251909" grpId="0" animBg="0"/>
      <p:bldOleChart spid="251910" grpId="0" animBg="0"/>
      <p:bldOleChart spid="2519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en-GB" altLang="en-US"/>
              <a:t>Role Management &amp; compliance</a:t>
            </a:r>
            <a:br>
              <a:rPr lang="en-GB" altLang="en-US"/>
            </a:br>
            <a:r>
              <a:rPr lang="en-GB" altLang="en-US" sz="1800"/>
              <a:t>two arbitrary examples</a:t>
            </a:r>
          </a:p>
        </p:txBody>
      </p:sp>
      <p:sp>
        <p:nvSpPr>
          <p:cNvPr id="902147" name="Rectangle 3"/>
          <p:cNvSpPr>
            <a:spLocks noGrp="1" noChangeArrowheads="1"/>
          </p:cNvSpPr>
          <p:nvPr>
            <p:ph type="body" idx="1"/>
          </p:nvPr>
        </p:nvSpPr>
        <p:spPr/>
        <p:txBody>
          <a:bodyPr/>
          <a:lstStyle/>
          <a:p>
            <a:r>
              <a:rPr lang="en-GB" altLang="en-US"/>
              <a:t>Segregation of Duties</a:t>
            </a:r>
          </a:p>
          <a:p>
            <a:pPr lvl="1"/>
            <a:r>
              <a:rPr lang="en-GB" altLang="en-US"/>
              <a:t>ISO17799 10.1.3</a:t>
            </a:r>
          </a:p>
          <a:p>
            <a:pPr lvl="1"/>
            <a:r>
              <a:rPr lang="en-GB" altLang="en-US"/>
              <a:t>COBIT 4.0 PO4.11 </a:t>
            </a:r>
          </a:p>
          <a:p>
            <a:r>
              <a:rPr lang="en-GB" altLang="en-US"/>
              <a:t>Access control</a:t>
            </a:r>
          </a:p>
          <a:p>
            <a:pPr lvl="1"/>
            <a:r>
              <a:rPr lang="en-GB" altLang="en-US"/>
              <a:t>ISO17799 11.5</a:t>
            </a:r>
          </a:p>
          <a:p>
            <a:pPr lvl="1"/>
            <a:r>
              <a:rPr lang="en-GB" altLang="en-US"/>
              <a:t>COBIT 4.0 AI2.3</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GB" altLang="en-US" b="1"/>
              <a:t>Segregation of Duties</a:t>
            </a:r>
            <a:r>
              <a:rPr lang="en-GB" altLang="en-US"/>
              <a:t/>
            </a:r>
            <a:br>
              <a:rPr lang="en-GB" altLang="en-US"/>
            </a:br>
            <a:r>
              <a:rPr lang="en-GB" altLang="en-US" sz="1800"/>
              <a:t>Compliance requirements to role management</a:t>
            </a:r>
          </a:p>
        </p:txBody>
      </p:sp>
      <p:sp>
        <p:nvSpPr>
          <p:cNvPr id="904195" name="Rectangle 3"/>
          <p:cNvSpPr>
            <a:spLocks noChangeArrowheads="1"/>
          </p:cNvSpPr>
          <p:nvPr>
            <p:ph type="body" idx="1"/>
          </p:nvPr>
        </p:nvSpPr>
        <p:spPr>
          <a:xfrm>
            <a:off x="566738" y="1196975"/>
            <a:ext cx="8074025" cy="4822825"/>
          </a:xfrm>
          <a:noFill/>
          <a:ln/>
          <a:extLst>
            <a:ext uri="{91240B29-F687-4F45-9708-019B960494DF}">
              <a14:hiddenLine xmlns:a14="http://schemas.microsoft.com/office/drawing/2010/main" w="44450" cap="flat" cmpd="sng" algn="ctr">
                <a:solidFill>
                  <a:srgbClr val="FF0000"/>
                </a:solidFill>
                <a:prstDash val="solid"/>
                <a:miter lim="800000"/>
                <a:headEnd/>
                <a:tailEnd/>
              </a14:hiddenLine>
            </a:ext>
          </a:extLst>
        </p:spPr>
        <p:txBody>
          <a:bodyPr/>
          <a:lstStyle/>
          <a:p>
            <a:r>
              <a:rPr lang="en-GB" altLang="en-US" sz="2000"/>
              <a:t>ISO17799 10.1.3</a:t>
            </a:r>
          </a:p>
          <a:p>
            <a:pPr lvl="1"/>
            <a:r>
              <a:rPr lang="en-GB" altLang="en-US" sz="1800"/>
              <a:t>Segregation of duties is a method for reducing the risk of accidental or deliberate </a:t>
            </a:r>
            <a:r>
              <a:rPr lang="en-GB" altLang="en-US" sz="1800" b="1"/>
              <a:t>system misuse</a:t>
            </a:r>
            <a:r>
              <a:rPr lang="en-GB" altLang="en-US" sz="1800"/>
              <a:t>. </a:t>
            </a:r>
          </a:p>
          <a:p>
            <a:pPr lvl="1"/>
            <a:r>
              <a:rPr lang="en-GB" altLang="en-US" sz="1800"/>
              <a:t>Care should be taken that no single person can access, modify or use assets without</a:t>
            </a:r>
            <a:r>
              <a:rPr lang="en-GB" altLang="en-US" sz="1800" b="1"/>
              <a:t> authorization</a:t>
            </a:r>
            <a:r>
              <a:rPr lang="en-GB" altLang="en-US" sz="1800"/>
              <a:t> or </a:t>
            </a:r>
            <a:r>
              <a:rPr lang="en-GB" altLang="en-US" sz="1800" b="1"/>
              <a:t>detection</a:t>
            </a:r>
            <a:r>
              <a:rPr lang="en-GB" altLang="en-US" sz="1800"/>
              <a:t>. </a:t>
            </a:r>
          </a:p>
          <a:p>
            <a:pPr lvl="1"/>
            <a:r>
              <a:rPr lang="en-GB" altLang="en-US" sz="1800"/>
              <a:t>The initiation of an event should be </a:t>
            </a:r>
            <a:r>
              <a:rPr lang="en-GB" altLang="en-US" sz="1800" b="1"/>
              <a:t>separated</a:t>
            </a:r>
            <a:r>
              <a:rPr lang="en-GB" altLang="en-US" sz="1800"/>
              <a:t> from its authorization. </a:t>
            </a:r>
          </a:p>
          <a:p>
            <a:pPr lvl="1"/>
            <a:r>
              <a:rPr lang="en-GB" altLang="en-US" sz="1800"/>
              <a:t>The possibility of </a:t>
            </a:r>
            <a:r>
              <a:rPr lang="en-GB" altLang="en-US" sz="1800" b="1"/>
              <a:t>collision</a:t>
            </a:r>
            <a:r>
              <a:rPr lang="en-GB" altLang="en-US" sz="1800"/>
              <a:t> should be considered in designing the controls.</a:t>
            </a:r>
          </a:p>
          <a:p>
            <a:r>
              <a:rPr lang="en-GB" altLang="en-US" sz="2000"/>
              <a:t>COBIT 4.0 PO4.11</a:t>
            </a:r>
          </a:p>
          <a:p>
            <a:pPr lvl="1"/>
            <a:r>
              <a:rPr lang="en-GB" altLang="en-US" sz="1800"/>
              <a:t>Implement a </a:t>
            </a:r>
            <a:r>
              <a:rPr lang="en-GB" altLang="en-US" sz="1800" b="1"/>
              <a:t>division of roles and responsibilities</a:t>
            </a:r>
            <a:r>
              <a:rPr lang="en-GB" altLang="en-US" sz="1800"/>
              <a:t> that reduces the possibility for a single individual to subvert a critical process. </a:t>
            </a:r>
          </a:p>
          <a:p>
            <a:pPr lvl="1"/>
            <a:r>
              <a:rPr lang="en-GB" altLang="en-US" sz="1800"/>
              <a:t>Management also makes sure that personnel are performing </a:t>
            </a:r>
            <a:r>
              <a:rPr lang="en-GB" altLang="en-US" sz="1800" b="1"/>
              <a:t>only authorised</a:t>
            </a:r>
            <a:r>
              <a:rPr lang="en-GB" altLang="en-US" sz="1800"/>
              <a:t> duties relevant to their respective jobs and positions.</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557213" y="304800"/>
            <a:ext cx="8018462" cy="603250"/>
          </a:xfrm>
        </p:spPr>
        <p:txBody>
          <a:bodyPr/>
          <a:lstStyle/>
          <a:p>
            <a:pPr>
              <a:spcBef>
                <a:spcPct val="25000"/>
              </a:spcBef>
            </a:pPr>
            <a:r>
              <a:rPr lang="en-GB" altLang="en-US" b="1"/>
              <a:t>Access control</a:t>
            </a:r>
            <a:r>
              <a:rPr lang="en-GB" altLang="en-US"/>
              <a:t/>
            </a:r>
            <a:br>
              <a:rPr lang="en-GB" altLang="en-US"/>
            </a:br>
            <a:r>
              <a:rPr lang="en-GB" altLang="en-US" sz="1800"/>
              <a:t>Compliance requirements to role management</a:t>
            </a:r>
          </a:p>
        </p:txBody>
      </p:sp>
      <p:sp>
        <p:nvSpPr>
          <p:cNvPr id="906243" name="Rectangle 3"/>
          <p:cNvSpPr>
            <a:spLocks noGrp="1" noChangeArrowheads="1"/>
          </p:cNvSpPr>
          <p:nvPr>
            <p:ph type="body" idx="1"/>
          </p:nvPr>
        </p:nvSpPr>
        <p:spPr>
          <a:xfrm>
            <a:off x="611188" y="1219200"/>
            <a:ext cx="7923212" cy="5105400"/>
          </a:xfrm>
        </p:spPr>
        <p:txBody>
          <a:bodyPr/>
          <a:lstStyle/>
          <a:p>
            <a:r>
              <a:rPr lang="en-GB" altLang="en-US"/>
              <a:t>ISO17799 11.5</a:t>
            </a:r>
          </a:p>
          <a:p>
            <a:pPr lvl="1"/>
            <a:r>
              <a:rPr lang="en-GB" altLang="en-US"/>
              <a:t>Access to information, information processing facilities, and business processes </a:t>
            </a:r>
            <a:r>
              <a:rPr lang="en-GB" altLang="en-US" b="1"/>
              <a:t>should be controlled</a:t>
            </a:r>
            <a:r>
              <a:rPr lang="en-GB" altLang="en-US"/>
              <a:t> on the basis of business and security requirements […] </a:t>
            </a:r>
          </a:p>
          <a:p>
            <a:pPr lvl="1"/>
            <a:r>
              <a:rPr lang="en-GB" altLang="en-US"/>
              <a:t>The use of utility programs that might be capable of overriding system and application controls </a:t>
            </a:r>
            <a:r>
              <a:rPr lang="en-GB" altLang="en-US" b="1"/>
              <a:t>should be restricted</a:t>
            </a:r>
            <a:r>
              <a:rPr lang="en-GB" altLang="en-US"/>
              <a:t> and tightly controlled</a:t>
            </a:r>
            <a:r>
              <a:rPr lang="en-GB" altLang="en-US" sz="1800"/>
              <a:t>.</a:t>
            </a:r>
          </a:p>
          <a:p>
            <a:r>
              <a:rPr lang="en-GB" altLang="en-US"/>
              <a:t>COBIT 4.0 AI2.3</a:t>
            </a:r>
          </a:p>
          <a:p>
            <a:pPr lvl="1"/>
            <a:r>
              <a:rPr lang="en-GB" altLang="en-US"/>
              <a:t>Ensure that business controls are </a:t>
            </a:r>
            <a:r>
              <a:rPr lang="en-GB" altLang="en-US" b="1"/>
              <a:t>properly translated</a:t>
            </a:r>
            <a:r>
              <a:rPr lang="en-GB" altLang="en-US"/>
              <a:t> into application controls such that processing is accurate, complete, timely, authorised and auditable. </a:t>
            </a:r>
          </a:p>
          <a:p>
            <a:pPr lvl="1"/>
            <a:r>
              <a:rPr lang="en-GB" altLang="en-US" b="1"/>
              <a:t>Issues to consider</a:t>
            </a:r>
            <a:r>
              <a:rPr lang="en-GB" altLang="en-US"/>
              <a:t> especially are authorisation mechanisms, information integrity, access control, backup and design of audit trails.</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GB" altLang="en-US"/>
              <a:t>Compliance for IAM-Processes</a:t>
            </a:r>
            <a:br>
              <a:rPr lang="en-GB" altLang="en-US"/>
            </a:br>
            <a:r>
              <a:rPr lang="en-GB" altLang="en-US" sz="1800"/>
              <a:t>adding audit controls</a:t>
            </a:r>
          </a:p>
        </p:txBody>
      </p:sp>
      <p:sp>
        <p:nvSpPr>
          <p:cNvPr id="241667" name="Rectangle 3"/>
          <p:cNvSpPr>
            <a:spLocks noGrp="1" noChangeArrowheads="1"/>
          </p:cNvSpPr>
          <p:nvPr>
            <p:ph type="body" idx="1"/>
          </p:nvPr>
        </p:nvSpPr>
        <p:spPr/>
        <p:txBody>
          <a:bodyPr/>
          <a:lstStyle/>
          <a:p>
            <a:r>
              <a:rPr lang="en-GB" altLang="en-US" sz="1600" b="1"/>
              <a:t>Preventive controls</a:t>
            </a:r>
          </a:p>
          <a:p>
            <a:pPr lvl="1"/>
            <a:r>
              <a:rPr lang="en-GB" altLang="en-US" sz="1400"/>
              <a:t>Prevent undesired situations. </a:t>
            </a:r>
          </a:p>
          <a:p>
            <a:pPr lvl="1"/>
            <a:r>
              <a:rPr lang="en-GB" altLang="en-US" sz="1400"/>
              <a:t>policies and procedures</a:t>
            </a:r>
          </a:p>
          <a:p>
            <a:pPr lvl="2"/>
            <a:r>
              <a:rPr lang="en-GB" altLang="en-US" sz="1200"/>
              <a:t>example.: Change Management: “all changes have to be signed off by a formal Change Management Process.“</a:t>
            </a:r>
          </a:p>
          <a:p>
            <a:pPr lvl="1"/>
            <a:r>
              <a:rPr lang="en-GB" altLang="en-US" sz="1400"/>
              <a:t>80% of all IT-error are caused by human failures.</a:t>
            </a:r>
          </a:p>
          <a:p>
            <a:pPr lvl="1"/>
            <a:r>
              <a:rPr lang="en-GB" altLang="en-US" sz="1400"/>
              <a:t>Formally review, test and dev develop a rollback Plan for the case of failure. </a:t>
            </a:r>
          </a:p>
          <a:p>
            <a:pPr lvl="1"/>
            <a:r>
              <a:rPr lang="en-GB" altLang="en-US" sz="1400"/>
              <a:t>Monitoring can be used preventively.</a:t>
            </a:r>
          </a:p>
          <a:p>
            <a:pPr lvl="1"/>
            <a:r>
              <a:rPr lang="en-GB" altLang="en-US" sz="1400"/>
              <a:t>Preventive controls alone are not sufficient. </a:t>
            </a:r>
          </a:p>
          <a:p>
            <a:r>
              <a:rPr lang="en-GB" altLang="en-US" sz="1600" b="1"/>
              <a:t>Detective controls</a:t>
            </a:r>
          </a:p>
          <a:p>
            <a:pPr lvl="1"/>
            <a:r>
              <a:rPr lang="en-GB" altLang="en-US" sz="1400"/>
              <a:t>Notify on occurrence of undesired events. </a:t>
            </a:r>
          </a:p>
          <a:p>
            <a:pPr lvl="1"/>
            <a:r>
              <a:rPr lang="en-GB" altLang="en-US" sz="1400"/>
              <a:t>As fast as possible – but in any case after the fact.</a:t>
            </a:r>
          </a:p>
          <a:p>
            <a:r>
              <a:rPr lang="en-GB" altLang="en-US" sz="1600" b="1"/>
              <a:t>Corrective actions</a:t>
            </a:r>
          </a:p>
          <a:p>
            <a:pPr lvl="1"/>
            <a:r>
              <a:rPr lang="en-GB" altLang="en-US" sz="1400"/>
              <a:t>Rollback the system into a valid condition again.</a:t>
            </a:r>
          </a:p>
          <a:p>
            <a:pPr lvl="1"/>
            <a:r>
              <a:rPr lang="en-GB" altLang="en-US" sz="1400"/>
              <a:t>E.g. restoring backup configuration files or disk-Images.</a:t>
            </a:r>
          </a:p>
          <a:p>
            <a:pPr lvl="1"/>
            <a:r>
              <a:rPr lang="en-GB" altLang="en-US" sz="1400"/>
              <a:t>An effective Change Control and Configuration Management is a necessary prerequisite. </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r>
              <a:rPr lang="en-GB" altLang="ko-KR" sz="2400">
                <a:ea typeface="Gulim" pitchFamily="34" charset="-127"/>
              </a:rPr>
              <a:t>Typical GRC-controls</a:t>
            </a:r>
            <a:br>
              <a:rPr lang="en-GB" altLang="ko-KR" sz="2400">
                <a:ea typeface="Gulim" pitchFamily="34" charset="-127"/>
              </a:rPr>
            </a:br>
            <a:r>
              <a:rPr lang="en-GB" altLang="ko-KR" sz="1800">
                <a:ea typeface="Gulim" pitchFamily="34" charset="-127"/>
              </a:rPr>
              <a:t>Evidence on users and privileges</a:t>
            </a:r>
            <a:endParaRPr lang="de-DE" altLang="en-US" sz="2400"/>
          </a:p>
        </p:txBody>
      </p:sp>
      <p:sp>
        <p:nvSpPr>
          <p:cNvPr id="632835" name="Rectangle 3"/>
          <p:cNvSpPr>
            <a:spLocks noGrp="1" noChangeArrowheads="1"/>
          </p:cNvSpPr>
          <p:nvPr>
            <p:ph type="body" idx="1"/>
          </p:nvPr>
        </p:nvSpPr>
        <p:spPr/>
        <p:txBody>
          <a:bodyPr/>
          <a:lstStyle/>
          <a:p>
            <a:r>
              <a:rPr lang="en-GB" altLang="ko-KR" sz="1400" b="1">
                <a:ea typeface="Gulim" pitchFamily="34" charset="-127"/>
              </a:rPr>
              <a:t>Current User</a:t>
            </a:r>
            <a:r>
              <a:rPr lang="en-GB" altLang="ko-KR" sz="1400">
                <a:ea typeface="Gulim" pitchFamily="34" charset="-127"/>
              </a:rPr>
              <a:t> accounts and privileges</a:t>
            </a:r>
          </a:p>
          <a:p>
            <a:pPr lvl="1"/>
            <a:r>
              <a:rPr lang="en-GB" altLang="ko-KR" sz="1200">
                <a:ea typeface="Gulim" pitchFamily="34" charset="-127"/>
              </a:rPr>
              <a:t>Accounts and privileges applied for.</a:t>
            </a:r>
          </a:p>
          <a:p>
            <a:pPr lvl="1"/>
            <a:r>
              <a:rPr lang="en-GB" altLang="ko-KR" sz="1200">
                <a:ea typeface="Gulim" pitchFamily="34" charset="-127"/>
              </a:rPr>
              <a:t>Report per user or per requester</a:t>
            </a:r>
          </a:p>
          <a:p>
            <a:pPr lvl="1"/>
            <a:r>
              <a:rPr lang="en-GB" altLang="ko-KR" sz="1200">
                <a:ea typeface="Gulim" pitchFamily="34" charset="-127"/>
              </a:rPr>
              <a:t>Reports for business superiors</a:t>
            </a:r>
          </a:p>
          <a:p>
            <a:pPr lvl="1"/>
            <a:r>
              <a:rPr lang="en-GB" altLang="ko-KR" sz="1200">
                <a:ea typeface="Gulim" pitchFamily="34" charset="-127"/>
              </a:rPr>
              <a:t>User accounts und privileges of users per organisational unit </a:t>
            </a:r>
            <a:endParaRPr lang="en-GB" altLang="ko-KR" sz="1200" b="1">
              <a:ea typeface="Gulim" pitchFamily="34" charset="-127"/>
            </a:endParaRPr>
          </a:p>
          <a:p>
            <a:r>
              <a:rPr lang="en-GB" altLang="ko-KR" sz="1400" b="1">
                <a:ea typeface="Gulim" pitchFamily="34" charset="-127"/>
              </a:rPr>
              <a:t>Target system</a:t>
            </a:r>
            <a:r>
              <a:rPr lang="en-GB" altLang="ko-KR" sz="1400">
                <a:ea typeface="Gulim" pitchFamily="34" charset="-127"/>
              </a:rPr>
              <a:t> specific Reports</a:t>
            </a:r>
          </a:p>
          <a:p>
            <a:pPr lvl="1"/>
            <a:r>
              <a:rPr lang="en-GB" altLang="ko-KR" sz="1200">
                <a:ea typeface="Gulim" pitchFamily="34" charset="-127"/>
              </a:rPr>
              <a:t>Available base roles per target system</a:t>
            </a:r>
          </a:p>
          <a:p>
            <a:pPr lvl="1"/>
            <a:r>
              <a:rPr lang="en-GB" altLang="ko-KR" sz="1200">
                <a:ea typeface="Gulim" pitchFamily="34" charset="-127"/>
              </a:rPr>
              <a:t>User accounts und privileges per target system.</a:t>
            </a:r>
            <a:endParaRPr lang="en-GB" altLang="ko-KR" sz="1200" b="1">
              <a:ea typeface="Gulim" pitchFamily="34" charset="-127"/>
            </a:endParaRPr>
          </a:p>
          <a:p>
            <a:r>
              <a:rPr lang="en-GB" altLang="ko-KR" sz="1400" b="1">
                <a:ea typeface="Gulim" pitchFamily="34" charset="-127"/>
              </a:rPr>
              <a:t>Access</a:t>
            </a:r>
            <a:r>
              <a:rPr lang="en-GB" altLang="ko-KR" sz="1400">
                <a:ea typeface="Gulim" pitchFamily="34" charset="-127"/>
              </a:rPr>
              <a:t> Reports</a:t>
            </a:r>
          </a:p>
          <a:p>
            <a:pPr lvl="1"/>
            <a:r>
              <a:rPr lang="en-GB" altLang="ko-KR" sz="1200">
                <a:ea typeface="Gulim" pitchFamily="34" charset="-127"/>
              </a:rPr>
              <a:t>Who has accessed a system within a period?</a:t>
            </a:r>
          </a:p>
          <a:p>
            <a:pPr lvl="1"/>
            <a:r>
              <a:rPr lang="en-GB" altLang="ko-KR" sz="1200">
                <a:ea typeface="Gulim" pitchFamily="34" charset="-127"/>
              </a:rPr>
              <a:t>Which systems has a user accessed within a period?</a:t>
            </a:r>
            <a:endParaRPr lang="en-GB" altLang="ko-KR" sz="1200" b="1">
              <a:ea typeface="Gulim" pitchFamily="34" charset="-127"/>
            </a:endParaRPr>
          </a:p>
          <a:p>
            <a:r>
              <a:rPr lang="en-GB" altLang="ko-KR" sz="1400" b="1">
                <a:ea typeface="Gulim" pitchFamily="34" charset="-127"/>
              </a:rPr>
              <a:t>Reconciliation</a:t>
            </a:r>
            <a:r>
              <a:rPr lang="en-GB" altLang="ko-KR" sz="1400">
                <a:ea typeface="Gulim" pitchFamily="34" charset="-127"/>
              </a:rPr>
              <a:t> with target systems </a:t>
            </a:r>
          </a:p>
          <a:p>
            <a:r>
              <a:rPr lang="en-GB" altLang="ko-KR" sz="1400">
                <a:ea typeface="Gulim" pitchFamily="34" charset="-127"/>
              </a:rPr>
              <a:t>Privileges </a:t>
            </a:r>
            <a:r>
              <a:rPr lang="en-GB" altLang="ko-KR" sz="1400" b="1">
                <a:ea typeface="Gulim" pitchFamily="34" charset="-127"/>
              </a:rPr>
              <a:t>via roles</a:t>
            </a:r>
            <a:r>
              <a:rPr lang="en-GB" altLang="ko-KR" sz="1400">
                <a:ea typeface="Gulim" pitchFamily="34" charset="-127"/>
              </a:rPr>
              <a:t> versus </a:t>
            </a:r>
            <a:r>
              <a:rPr lang="en-GB" altLang="ko-KR" sz="1400" b="1">
                <a:ea typeface="Gulim" pitchFamily="34" charset="-127"/>
              </a:rPr>
              <a:t>direct</a:t>
            </a:r>
            <a:r>
              <a:rPr lang="en-GB" altLang="ko-KR" sz="1400">
                <a:ea typeface="Gulim" pitchFamily="34" charset="-127"/>
              </a:rPr>
              <a:t> assignment.</a:t>
            </a:r>
            <a:endParaRPr lang="en-GB" altLang="ko-KR" sz="1400" b="1">
              <a:ea typeface="Gulim" pitchFamily="34" charset="-127"/>
            </a:endParaRPr>
          </a:p>
          <a:p>
            <a:r>
              <a:rPr lang="en-GB" altLang="ko-KR" sz="1400" b="1">
                <a:ea typeface="Gulim" pitchFamily="34" charset="-127"/>
              </a:rPr>
              <a:t>Workflow</a:t>
            </a:r>
            <a:r>
              <a:rPr lang="en-GB" altLang="ko-KR" sz="1400">
                <a:ea typeface="Gulim" pitchFamily="34" charset="-127"/>
              </a:rPr>
              <a:t> Reports</a:t>
            </a:r>
          </a:p>
          <a:p>
            <a:pPr lvl="1"/>
            <a:r>
              <a:rPr lang="en-GB" altLang="ko-KR" sz="1200">
                <a:ea typeface="Gulim" pitchFamily="34" charset="-127"/>
              </a:rPr>
              <a:t>Weekly report on tasks that were not completed the previous week</a:t>
            </a:r>
          </a:p>
          <a:p>
            <a:pPr lvl="1"/>
            <a:r>
              <a:rPr lang="en-GB" altLang="ko-KR" sz="1200">
                <a:ea typeface="Gulim" pitchFamily="34" charset="-127"/>
              </a:rPr>
              <a:t>Weekly report on provisioning activities by department, location, resource type, etc.</a:t>
            </a:r>
          </a:p>
          <a:p>
            <a:pPr lvl="1"/>
            <a:r>
              <a:rPr lang="en-GB" altLang="ko-KR" sz="1200">
                <a:ea typeface="Gulim" pitchFamily="34" charset="-127"/>
              </a:rPr>
              <a:t>Were all of the accounts created on time? - How many times did we act late this month?</a:t>
            </a:r>
          </a:p>
          <a:p>
            <a:r>
              <a:rPr lang="en-GB" altLang="ko-KR" sz="1400" b="1">
                <a:ea typeface="Gulim" pitchFamily="34" charset="-127"/>
              </a:rPr>
              <a:t>Licence tracking</a:t>
            </a:r>
          </a:p>
          <a:p>
            <a:pPr lvl="1"/>
            <a:r>
              <a:rPr lang="en-GB" altLang="ko-KR" sz="1200">
                <a:ea typeface="Gulim" pitchFamily="34" charset="-127"/>
              </a:rPr>
              <a:t>By user </a:t>
            </a:r>
            <a:r>
              <a:rPr lang="en-GB" altLang="ko-KR" sz="1200">
                <a:latin typeface="Verdana"/>
                <a:ea typeface="Gulim" pitchFamily="34" charset="-127"/>
              </a:rPr>
              <a:t>–</a:t>
            </a:r>
            <a:r>
              <a:rPr lang="en-GB" altLang="ko-KR" sz="1200">
                <a:ea typeface="Gulim" pitchFamily="34" charset="-127"/>
              </a:rPr>
              <a:t> which systems were not accessed by a particular user within a given period?</a:t>
            </a:r>
          </a:p>
          <a:p>
            <a:pPr lvl="1"/>
            <a:r>
              <a:rPr lang="en-GB" altLang="ko-KR" sz="1200">
                <a:ea typeface="Gulim" pitchFamily="34" charset="-127"/>
              </a:rPr>
              <a:t>By system </a:t>
            </a:r>
            <a:r>
              <a:rPr lang="en-GB" altLang="ko-KR" sz="1200">
                <a:latin typeface="Verdana"/>
                <a:ea typeface="Gulim" pitchFamily="34" charset="-127"/>
              </a:rPr>
              <a:t>–</a:t>
            </a:r>
            <a:r>
              <a:rPr lang="en-GB" altLang="ko-KR" sz="1200">
                <a:ea typeface="Gulim" pitchFamily="34" charset="-127"/>
              </a:rPr>
              <a:t> which users didn</a:t>
            </a:r>
            <a:r>
              <a:rPr lang="en-GB" altLang="ko-KR" sz="1200">
                <a:latin typeface="Verdana"/>
                <a:ea typeface="Gulim" pitchFamily="34" charset="-127"/>
              </a:rPr>
              <a:t>’</a:t>
            </a:r>
            <a:r>
              <a:rPr lang="en-GB" altLang="ko-KR" sz="1200">
                <a:ea typeface="Gulim" pitchFamily="34" charset="-127"/>
              </a:rPr>
              <a:t>t access a particular system within a given period?</a:t>
            </a:r>
            <a:endParaRPr lang="de-DE" altLang="en-US" sz="1200"/>
          </a:p>
        </p:txBody>
      </p:sp>
      <p:pic>
        <p:nvPicPr>
          <p:cNvPr id="6328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863" y="981075"/>
            <a:ext cx="2757487"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67" name="Rectangle 15"/>
          <p:cNvSpPr>
            <a:spLocks noGrp="1" noChangeArrowheads="1"/>
          </p:cNvSpPr>
          <p:nvPr>
            <p:ph type="title"/>
          </p:nvPr>
        </p:nvSpPr>
        <p:spPr/>
        <p:txBody>
          <a:bodyPr/>
          <a:lstStyle/>
          <a:p>
            <a:r>
              <a:rPr lang="en-US" altLang="en-US"/>
              <a:t>Privilege, Role, and Policy Management</a:t>
            </a:r>
            <a:br>
              <a:rPr lang="en-US" altLang="en-US"/>
            </a:br>
            <a:r>
              <a:rPr lang="en-US" altLang="en-US" sz="1800"/>
              <a:t>good common practice means doing your homework</a:t>
            </a:r>
          </a:p>
        </p:txBody>
      </p:sp>
      <p:sp>
        <p:nvSpPr>
          <p:cNvPr id="253968" name="Rectangle 16"/>
          <p:cNvSpPr>
            <a:spLocks noGrp="1" noChangeArrowheads="1"/>
          </p:cNvSpPr>
          <p:nvPr>
            <p:ph type="body" idx="1"/>
          </p:nvPr>
        </p:nvSpPr>
        <p:spPr>
          <a:xfrm>
            <a:off x="566738" y="1196975"/>
            <a:ext cx="4976812" cy="4822825"/>
          </a:xfrm>
        </p:spPr>
        <p:txBody>
          <a:bodyPr/>
          <a:lstStyle/>
          <a:p>
            <a:r>
              <a:rPr lang="en-US" altLang="en-US"/>
              <a:t>Policies</a:t>
            </a:r>
          </a:p>
          <a:p>
            <a:pPr lvl="1"/>
            <a:r>
              <a:rPr lang="en-US" altLang="en-US"/>
              <a:t>Model: IT controls, SoD, and risks</a:t>
            </a:r>
          </a:p>
          <a:p>
            <a:pPr lvl="1"/>
            <a:r>
              <a:rPr lang="en-US" altLang="en-US"/>
              <a:t>Manage: certify, verify, enforce, and report</a:t>
            </a:r>
          </a:p>
          <a:p>
            <a:r>
              <a:rPr lang="en-US" altLang="en-US"/>
              <a:t>Roles</a:t>
            </a:r>
          </a:p>
          <a:p>
            <a:pPr lvl="1"/>
            <a:r>
              <a:rPr lang="en-US" altLang="en-US"/>
              <a:t>Model: define and assign</a:t>
            </a:r>
          </a:p>
          <a:p>
            <a:pPr lvl="1"/>
            <a:r>
              <a:rPr lang="en-US" altLang="en-US"/>
              <a:t>Manage: review and adapt</a:t>
            </a:r>
          </a:p>
          <a:p>
            <a:r>
              <a:rPr lang="en-US" altLang="en-US"/>
              <a:t>Privileges</a:t>
            </a:r>
          </a:p>
          <a:p>
            <a:pPr lvl="1"/>
            <a:r>
              <a:rPr lang="en-US" altLang="en-US"/>
              <a:t>Cleanup</a:t>
            </a:r>
          </a:p>
          <a:p>
            <a:pPr lvl="1"/>
            <a:r>
              <a:rPr lang="en-US" altLang="en-US"/>
              <a:t>Control quality and risk</a:t>
            </a:r>
          </a:p>
        </p:txBody>
      </p:sp>
      <p:pic>
        <p:nvPicPr>
          <p:cNvPr id="253956" name="Picture 4" descr="New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5876925"/>
            <a:ext cx="928687" cy="280988"/>
          </a:xfrm>
          <a:prstGeom prst="rect">
            <a:avLst/>
          </a:prstGeom>
          <a:noFill/>
          <a:extLst>
            <a:ext uri="{909E8E84-426E-40DD-AFC4-6F175D3DCCD1}">
              <a14:hiddenFill xmlns:a14="http://schemas.microsoft.com/office/drawing/2010/main">
                <a:solidFill>
                  <a:srgbClr val="FFFFFF"/>
                </a:solidFill>
              </a14:hiddenFill>
            </a:ext>
          </a:extLst>
        </p:spPr>
      </p:pic>
      <p:pic>
        <p:nvPicPr>
          <p:cNvPr id="2539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929063"/>
            <a:ext cx="4595813"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395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7300" y="3100388"/>
            <a:ext cx="32575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395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6750" y="2133600"/>
            <a:ext cx="1963738"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3960" name="Text Box 8"/>
          <p:cNvSpPr txBox="1">
            <a:spLocks noChangeArrowheads="1"/>
          </p:cNvSpPr>
          <p:nvPr/>
        </p:nvSpPr>
        <p:spPr bwMode="auto">
          <a:xfrm>
            <a:off x="5570538" y="4038600"/>
            <a:ext cx="2081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latin typeface="Arial" charset="0"/>
              </a:rPr>
              <a:t>Roles</a:t>
            </a:r>
          </a:p>
        </p:txBody>
      </p:sp>
      <p:sp>
        <p:nvSpPr>
          <p:cNvPr id="253961" name="Text Box 9"/>
          <p:cNvSpPr txBox="1">
            <a:spLocks noChangeArrowheads="1"/>
          </p:cNvSpPr>
          <p:nvPr/>
        </p:nvSpPr>
        <p:spPr bwMode="auto">
          <a:xfrm>
            <a:off x="5691188" y="2816225"/>
            <a:ext cx="2087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latin typeface="Arial" charset="0"/>
              </a:rPr>
              <a:t>Policies</a:t>
            </a:r>
          </a:p>
        </p:txBody>
      </p:sp>
      <p:sp>
        <p:nvSpPr>
          <p:cNvPr id="253962" name="Text Box 10"/>
          <p:cNvSpPr txBox="1">
            <a:spLocks noChangeArrowheads="1"/>
          </p:cNvSpPr>
          <p:nvPr/>
        </p:nvSpPr>
        <p:spPr bwMode="auto">
          <a:xfrm>
            <a:off x="5181600" y="5105400"/>
            <a:ext cx="2817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latin typeface="Arial" charset="0"/>
              </a:rPr>
              <a:t>Privileges</a:t>
            </a:r>
          </a:p>
        </p:txBody>
      </p:sp>
      <p:sp>
        <p:nvSpPr>
          <p:cNvPr id="253963" name="Rectangle 11"/>
          <p:cNvSpPr>
            <a:spLocks noChangeArrowheads="1"/>
          </p:cNvSpPr>
          <p:nvPr/>
        </p:nvSpPr>
        <p:spPr bwMode="auto">
          <a:xfrm>
            <a:off x="152400" y="2971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spcBef>
                <a:spcPct val="25000"/>
              </a:spcBef>
              <a:buClr>
                <a:schemeClr val="accent2"/>
              </a:buClr>
              <a:buFont typeface="Wingdings" pitchFamily="2" charset="2"/>
              <a:buChar char="o"/>
              <a:defRPr sz="2400">
                <a:solidFill>
                  <a:schemeClr val="tx1"/>
                </a:solidFill>
                <a:latin typeface="Trebuchet MS" pitchFamily="34" charset="0"/>
              </a:defRPr>
            </a:lvl1pPr>
            <a:lvl2pPr marL="908050" indent="-436563">
              <a:spcBef>
                <a:spcPct val="25000"/>
              </a:spcBef>
              <a:buClr>
                <a:schemeClr val="accent2"/>
              </a:buClr>
              <a:buFont typeface="Wingdings" pitchFamily="2" charset="2"/>
              <a:buChar char="n"/>
              <a:defRPr sz="2000">
                <a:solidFill>
                  <a:schemeClr val="tx1"/>
                </a:solidFill>
                <a:latin typeface="Trebuchet MS" pitchFamily="34" charset="0"/>
              </a:defRPr>
            </a:lvl2pPr>
            <a:lvl3pPr marL="1304925" indent="-395288">
              <a:spcBef>
                <a:spcPct val="25000"/>
              </a:spcBef>
              <a:buClr>
                <a:schemeClr val="accent2"/>
              </a:buClr>
              <a:buFont typeface="Wingdings" pitchFamily="2" charset="2"/>
              <a:buChar char="o"/>
              <a:defRPr>
                <a:solidFill>
                  <a:schemeClr val="tx1"/>
                </a:solidFill>
                <a:latin typeface="Trebuchet MS" pitchFamily="34" charset="0"/>
              </a:defRPr>
            </a:lvl3pPr>
            <a:lvl4pPr marL="1693863" indent="-387350">
              <a:spcBef>
                <a:spcPct val="25000"/>
              </a:spcBef>
              <a:buClr>
                <a:schemeClr val="accent2"/>
              </a:buClr>
              <a:buFont typeface="Wingdings" pitchFamily="2" charset="2"/>
              <a:buChar char="n"/>
              <a:defRPr sz="1600">
                <a:solidFill>
                  <a:schemeClr val="tx1"/>
                </a:solidFill>
                <a:latin typeface="Trebuchet MS" pitchFamily="34" charset="0"/>
              </a:defRPr>
            </a:lvl4pPr>
            <a:lvl5pPr marL="2093913" indent="-398463">
              <a:spcBef>
                <a:spcPct val="25000"/>
              </a:spcBef>
              <a:buClr>
                <a:schemeClr val="accent2"/>
              </a:buClr>
              <a:buFont typeface="Wingdings" pitchFamily="2" charset="2"/>
              <a:buChar char="§"/>
              <a:defRPr sz="1400">
                <a:solidFill>
                  <a:schemeClr val="tx1"/>
                </a:solidFill>
                <a:latin typeface="Trebuchet MS" pitchFamily="34" charset="0"/>
              </a:defRPr>
            </a:lvl5pPr>
            <a:lvl6pPr marL="2551113" indent="-398463" fontAlgn="base">
              <a:spcBef>
                <a:spcPct val="25000"/>
              </a:spcBef>
              <a:spcAft>
                <a:spcPct val="0"/>
              </a:spcAft>
              <a:buClr>
                <a:schemeClr val="accent2"/>
              </a:buClr>
              <a:buFont typeface="Wingdings" pitchFamily="2" charset="2"/>
              <a:buChar char="§"/>
              <a:defRPr sz="1400">
                <a:solidFill>
                  <a:schemeClr val="tx1"/>
                </a:solidFill>
                <a:latin typeface="Trebuchet MS" pitchFamily="34" charset="0"/>
              </a:defRPr>
            </a:lvl6pPr>
            <a:lvl7pPr marL="3008313" indent="-398463" fontAlgn="base">
              <a:spcBef>
                <a:spcPct val="25000"/>
              </a:spcBef>
              <a:spcAft>
                <a:spcPct val="0"/>
              </a:spcAft>
              <a:buClr>
                <a:schemeClr val="accent2"/>
              </a:buClr>
              <a:buFont typeface="Wingdings" pitchFamily="2" charset="2"/>
              <a:buChar char="§"/>
              <a:defRPr sz="1400">
                <a:solidFill>
                  <a:schemeClr val="tx1"/>
                </a:solidFill>
                <a:latin typeface="Trebuchet MS" pitchFamily="34" charset="0"/>
              </a:defRPr>
            </a:lvl7pPr>
            <a:lvl8pPr marL="3465513" indent="-398463" fontAlgn="base">
              <a:spcBef>
                <a:spcPct val="25000"/>
              </a:spcBef>
              <a:spcAft>
                <a:spcPct val="0"/>
              </a:spcAft>
              <a:buClr>
                <a:schemeClr val="accent2"/>
              </a:buClr>
              <a:buFont typeface="Wingdings" pitchFamily="2" charset="2"/>
              <a:buChar char="§"/>
              <a:defRPr sz="1400">
                <a:solidFill>
                  <a:schemeClr val="tx1"/>
                </a:solidFill>
                <a:latin typeface="Trebuchet MS" pitchFamily="34" charset="0"/>
              </a:defRPr>
            </a:lvl8pPr>
            <a:lvl9pPr marL="3922713" indent="-398463" fontAlgn="base">
              <a:spcBef>
                <a:spcPct val="25000"/>
              </a:spcBef>
              <a:spcAft>
                <a:spcPct val="0"/>
              </a:spcAft>
              <a:buClr>
                <a:schemeClr val="accent2"/>
              </a:buClr>
              <a:buFont typeface="Wingdings" pitchFamily="2" charset="2"/>
              <a:buChar char="§"/>
              <a:defRPr sz="1400">
                <a:solidFill>
                  <a:schemeClr val="tx1"/>
                </a:solidFill>
                <a:latin typeface="Trebuchet MS" pitchFamily="34" charset="0"/>
              </a:defRPr>
            </a:lvl9pPr>
          </a:lstStyle>
          <a:p>
            <a:endParaRPr lang="en-US" altLang="en-US" sz="32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396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396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396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396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396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396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3968">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396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39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396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nodePh="1">
                                  <p:stCondLst>
                                    <p:cond delay="0"/>
                                  </p:stCondLst>
                                  <p:endCondLst>
                                    <p:cond evt="begin" delay="0">
                                      <p:tn val="33"/>
                                    </p:cond>
                                  </p:endCondLst>
                                  <p:childTnLst>
                                    <p:set>
                                      <p:cBhvr>
                                        <p:cTn id="34" dur="1" fill="hold">
                                          <p:stCondLst>
                                            <p:cond delay="0"/>
                                          </p:stCondLst>
                                        </p:cTn>
                                        <p:tgtEl>
                                          <p:spTgt spid="2539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39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396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39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396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53956"/>
                                        </p:tgtEl>
                                        <p:attrNameLst>
                                          <p:attrName>style.visibility</p:attrName>
                                        </p:attrNameLst>
                                      </p:cBhvr>
                                      <p:to>
                                        <p:strVal val="visible"/>
                                      </p:to>
                                    </p:set>
                                    <p:animEffect transition="in" filter="dissolve">
                                      <p:cBhvr>
                                        <p:cTn id="47" dur="500"/>
                                        <p:tgtEl>
                                          <p:spTgt spid="253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8" grpId="0" build="p"/>
      <p:bldP spid="253960" grpId="0"/>
      <p:bldP spid="253961" grpId="0"/>
      <p:bldP spid="253962" grpId="0"/>
      <p:bldP spid="25396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GB" altLang="en-US">
                <a:solidFill>
                  <a:srgbClr val="000000"/>
                </a:solidFill>
                <a:ea typeface="Arial Unicode MS" pitchFamily="34" charset="-128"/>
                <a:cs typeface="Arial Unicode MS" pitchFamily="34" charset="-128"/>
              </a:rPr>
              <a:t>Separation of Duties</a:t>
            </a:r>
            <a:r>
              <a:rPr lang="de-DE" altLang="en-US"/>
              <a:t> </a:t>
            </a:r>
            <a:endParaRPr lang="en-GB" altLang="en-US"/>
          </a:p>
        </p:txBody>
      </p:sp>
      <p:sp>
        <p:nvSpPr>
          <p:cNvPr id="877571" name="Rectangle 3"/>
          <p:cNvSpPr>
            <a:spLocks noGrp="1" noChangeArrowheads="1"/>
          </p:cNvSpPr>
          <p:nvPr>
            <p:ph type="body" sz="half" idx="2"/>
          </p:nvPr>
        </p:nvSpPr>
        <p:spPr>
          <a:xfrm>
            <a:off x="4610100" y="1143000"/>
            <a:ext cx="4229100" cy="4876800"/>
          </a:xfrm>
        </p:spPr>
        <p:txBody>
          <a:bodyPr/>
          <a:lstStyle/>
          <a:p>
            <a:r>
              <a:rPr lang="en-GB" altLang="en-US" sz="1600">
                <a:solidFill>
                  <a:srgbClr val="000000"/>
                </a:solidFill>
                <a:cs typeface="Times New Roman" pitchFamily="18" charset="0"/>
              </a:rPr>
              <a:t>Separation of duties (SoD) is an </a:t>
            </a:r>
            <a:r>
              <a:rPr lang="en-GB" altLang="en-US" sz="1600" b="1">
                <a:solidFill>
                  <a:srgbClr val="000000"/>
                </a:solidFill>
                <a:cs typeface="Times New Roman" pitchFamily="18" charset="0"/>
              </a:rPr>
              <a:t>organizational policy</a:t>
            </a:r>
            <a:r>
              <a:rPr lang="en-GB" altLang="en-US" sz="1600">
                <a:solidFill>
                  <a:srgbClr val="000000"/>
                </a:solidFill>
                <a:cs typeface="Times New Roman" pitchFamily="18" charset="0"/>
              </a:rPr>
              <a:t>. </a:t>
            </a:r>
          </a:p>
          <a:p>
            <a:r>
              <a:rPr lang="en-GB" altLang="en-US" sz="1600">
                <a:solidFill>
                  <a:srgbClr val="000000"/>
                </a:solidFill>
                <a:cs typeface="Times New Roman" pitchFamily="18" charset="0"/>
              </a:rPr>
              <a:t>In a particular sets of transactions, </a:t>
            </a:r>
            <a:r>
              <a:rPr lang="en-GB" altLang="en-US" sz="1600" b="1">
                <a:solidFill>
                  <a:srgbClr val="000000"/>
                </a:solidFill>
                <a:cs typeface="Times New Roman" pitchFamily="18" charset="0"/>
              </a:rPr>
              <a:t>no</a:t>
            </a:r>
            <a:r>
              <a:rPr lang="en-GB" altLang="en-US" sz="1600">
                <a:solidFill>
                  <a:srgbClr val="000000"/>
                </a:solidFill>
                <a:cs typeface="Times New Roman" pitchFamily="18" charset="0"/>
              </a:rPr>
              <a:t> </a:t>
            </a:r>
            <a:r>
              <a:rPr lang="en-GB" altLang="en-US" sz="1600" b="1">
                <a:solidFill>
                  <a:srgbClr val="000000"/>
                </a:solidFill>
                <a:cs typeface="Times New Roman" pitchFamily="18" charset="0"/>
              </a:rPr>
              <a:t>single role be</a:t>
            </a:r>
            <a:r>
              <a:rPr lang="en-GB" altLang="en-US" sz="1600">
                <a:solidFill>
                  <a:srgbClr val="000000"/>
                </a:solidFill>
                <a:cs typeface="Times New Roman" pitchFamily="18" charset="0"/>
              </a:rPr>
              <a:t> allowed to execute all transactions within the set. </a:t>
            </a:r>
          </a:p>
          <a:p>
            <a:r>
              <a:rPr lang="en-GB" altLang="en-US" sz="1600">
                <a:solidFill>
                  <a:srgbClr val="000000"/>
                </a:solidFill>
                <a:cs typeface="Times New Roman" pitchFamily="18" charset="0"/>
              </a:rPr>
              <a:t>Used to </a:t>
            </a:r>
            <a:r>
              <a:rPr lang="en-GB" altLang="en-US" sz="1600" b="1">
                <a:solidFill>
                  <a:srgbClr val="000000"/>
                </a:solidFill>
                <a:cs typeface="Times New Roman" pitchFamily="18" charset="0"/>
              </a:rPr>
              <a:t>avoid fraud</a:t>
            </a:r>
            <a:r>
              <a:rPr lang="en-GB" altLang="en-US" sz="1600">
                <a:solidFill>
                  <a:srgbClr val="000000"/>
                </a:solidFill>
                <a:cs typeface="Times New Roman" pitchFamily="18" charset="0"/>
              </a:rPr>
              <a:t>.</a:t>
            </a:r>
            <a:endParaRPr lang="de-DE" altLang="en-US" sz="1600">
              <a:solidFill>
                <a:srgbClr val="000000"/>
              </a:solidFill>
              <a:cs typeface="Times New Roman" pitchFamily="18" charset="0"/>
            </a:endParaRPr>
          </a:p>
          <a:p>
            <a:r>
              <a:rPr lang="en-GB" altLang="en-US" sz="1600">
                <a:solidFill>
                  <a:srgbClr val="000000"/>
                </a:solidFill>
                <a:cs typeface="Times New Roman" pitchFamily="18" charset="0"/>
              </a:rPr>
              <a:t>For example:</a:t>
            </a:r>
          </a:p>
          <a:p>
            <a:pPr lvl="1"/>
            <a:r>
              <a:rPr lang="en-GB" altLang="en-US" sz="1400" b="1">
                <a:solidFill>
                  <a:srgbClr val="000000"/>
                </a:solidFill>
                <a:cs typeface="Times New Roman" pitchFamily="18" charset="0"/>
              </a:rPr>
              <a:t>separate transactions</a:t>
            </a:r>
            <a:r>
              <a:rPr lang="en-GB" altLang="en-US" sz="1400">
                <a:solidFill>
                  <a:srgbClr val="000000"/>
                </a:solidFill>
                <a:cs typeface="Times New Roman" pitchFamily="18" charset="0"/>
              </a:rPr>
              <a:t> are needed to initiate a payment and to authorize a payment. </a:t>
            </a:r>
          </a:p>
          <a:p>
            <a:pPr lvl="1"/>
            <a:r>
              <a:rPr lang="en-GB" altLang="en-US" sz="1400" b="1">
                <a:solidFill>
                  <a:srgbClr val="000000"/>
                </a:solidFill>
                <a:cs typeface="Times New Roman" pitchFamily="18" charset="0"/>
              </a:rPr>
              <a:t>No single role</a:t>
            </a:r>
            <a:r>
              <a:rPr lang="en-GB" altLang="en-US" sz="1400">
                <a:solidFill>
                  <a:srgbClr val="000000"/>
                </a:solidFill>
                <a:cs typeface="Times New Roman" pitchFamily="18" charset="0"/>
              </a:rPr>
              <a:t> should be capable of executing both transactions.</a:t>
            </a:r>
          </a:p>
          <a:p>
            <a:pPr lvl="1"/>
            <a:r>
              <a:rPr lang="en-GB" altLang="en-US" sz="1400">
                <a:solidFill>
                  <a:srgbClr val="000000"/>
                </a:solidFill>
                <a:cs typeface="Times New Roman" pitchFamily="18" charset="0"/>
              </a:rPr>
              <a:t>A branch manager’s permission is qualified by an affiliation to a particular branch. Thereby conferring branch manager permission within that branch.</a:t>
            </a:r>
            <a:endParaRPr lang="de-DE" altLang="en-US" sz="1400">
              <a:solidFill>
                <a:srgbClr val="000000"/>
              </a:solidFill>
              <a:cs typeface="Times New Roman" pitchFamily="18" charset="0"/>
            </a:endParaRPr>
          </a:p>
          <a:p>
            <a:r>
              <a:rPr lang="en-GB" altLang="en-US" sz="1600">
                <a:solidFill>
                  <a:srgbClr val="000000"/>
                </a:solidFill>
                <a:ea typeface="Arial Unicode MS" pitchFamily="34" charset="-128"/>
                <a:cs typeface="Arial Unicode MS" pitchFamily="34" charset="-128"/>
              </a:rPr>
              <a:t>Two forms of SoD exist:</a:t>
            </a:r>
          </a:p>
          <a:p>
            <a:pPr lvl="1"/>
            <a:r>
              <a:rPr lang="en-GB" altLang="en-US" sz="1400" b="1">
                <a:solidFill>
                  <a:srgbClr val="000000"/>
                </a:solidFill>
                <a:ea typeface="Arial Unicode MS" pitchFamily="34" charset="-128"/>
                <a:cs typeface="Arial Unicode MS" pitchFamily="34" charset="-128"/>
              </a:rPr>
              <a:t>static</a:t>
            </a:r>
            <a:r>
              <a:rPr lang="en-GB" altLang="en-US" sz="1400">
                <a:solidFill>
                  <a:srgbClr val="000000"/>
                </a:solidFill>
                <a:ea typeface="Arial Unicode MS" pitchFamily="34" charset="-128"/>
                <a:cs typeface="Arial Unicode MS" pitchFamily="34" charset="-128"/>
              </a:rPr>
              <a:t> (SSD) and </a:t>
            </a:r>
            <a:r>
              <a:rPr lang="en-GB" altLang="en-US" sz="1400" b="1">
                <a:solidFill>
                  <a:srgbClr val="000000"/>
                </a:solidFill>
                <a:ea typeface="Arial Unicode MS" pitchFamily="34" charset="-128"/>
                <a:cs typeface="Arial Unicode MS" pitchFamily="34" charset="-128"/>
              </a:rPr>
              <a:t>dynamic</a:t>
            </a:r>
            <a:r>
              <a:rPr lang="en-GB" altLang="en-US" sz="1400">
                <a:solidFill>
                  <a:srgbClr val="000000"/>
                </a:solidFill>
                <a:ea typeface="Arial Unicode MS" pitchFamily="34" charset="-128"/>
                <a:cs typeface="Arial Unicode MS" pitchFamily="34" charset="-128"/>
              </a:rPr>
              <a:t> (DSD).</a:t>
            </a:r>
          </a:p>
        </p:txBody>
      </p:sp>
      <p:sp>
        <p:nvSpPr>
          <p:cNvPr id="877572" name="Text Box 4"/>
          <p:cNvSpPr txBox="1">
            <a:spLocks noChangeArrowheads="1"/>
          </p:cNvSpPr>
          <p:nvPr/>
        </p:nvSpPr>
        <p:spPr bwMode="auto">
          <a:xfrm>
            <a:off x="576263" y="4184650"/>
            <a:ext cx="388620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7825" indent="-377825">
              <a:defRPr>
                <a:solidFill>
                  <a:schemeClr val="tx1"/>
                </a:solidFill>
                <a:latin typeface="Arial" charset="0"/>
                <a:cs typeface="Arial" charset="0"/>
              </a:defRPr>
            </a:lvl1pPr>
            <a:lvl2pPr marL="5683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eaLnBrk="0" hangingPunct="0">
              <a:lnSpc>
                <a:spcPct val="90000"/>
              </a:lnSpc>
              <a:spcBef>
                <a:spcPct val="20000"/>
              </a:spcBef>
              <a:buClr>
                <a:srgbClr val="FF0000"/>
              </a:buClr>
              <a:buSzPct val="80000"/>
              <a:buFont typeface="Wingdings" pitchFamily="2" charset="2"/>
              <a:buChar char="è"/>
            </a:pPr>
            <a:r>
              <a:rPr lang="en-GB" altLang="en-US" b="1">
                <a:solidFill>
                  <a:srgbClr val="FF0000"/>
                </a:solidFill>
                <a:latin typeface="Arial Unicode MS" pitchFamily="34" charset="-128"/>
                <a:ea typeface="Arial Unicode MS" pitchFamily="34" charset="-128"/>
                <a:cs typeface="Arial Unicode MS" pitchFamily="34" charset="-128"/>
              </a:rPr>
              <a:t>Static</a:t>
            </a:r>
            <a:r>
              <a:rPr lang="en-GB" altLang="en-US">
                <a:solidFill>
                  <a:srgbClr val="FF0000"/>
                </a:solidFill>
                <a:latin typeface="Arial Unicode MS" pitchFamily="34" charset="-128"/>
                <a:ea typeface="Arial Unicode MS" pitchFamily="34" charset="-128"/>
                <a:cs typeface="Arial Unicode MS" pitchFamily="34" charset="-128"/>
              </a:rPr>
              <a:t> separation of duty enforces the mutual exclusion rule at the time of role definition.</a:t>
            </a:r>
          </a:p>
          <a:p>
            <a:pPr eaLnBrk="0" hangingPunct="0">
              <a:lnSpc>
                <a:spcPct val="90000"/>
              </a:lnSpc>
              <a:spcBef>
                <a:spcPct val="20000"/>
              </a:spcBef>
              <a:buClr>
                <a:srgbClr val="FF0000"/>
              </a:buClr>
              <a:buSzPct val="80000"/>
              <a:buFont typeface="Wingdings" pitchFamily="2" charset="2"/>
              <a:buChar char="è"/>
            </a:pPr>
            <a:r>
              <a:rPr lang="en-GB" altLang="en-US" b="1">
                <a:solidFill>
                  <a:srgbClr val="FF0000"/>
                </a:solidFill>
                <a:latin typeface="Arial Unicode MS" pitchFamily="34" charset="-128"/>
                <a:ea typeface="Arial Unicode MS" pitchFamily="34" charset="-128"/>
                <a:cs typeface="Arial Unicode MS" pitchFamily="34" charset="-128"/>
              </a:rPr>
              <a:t>Dynamic</a:t>
            </a:r>
            <a:r>
              <a:rPr lang="en-GB" altLang="en-US">
                <a:solidFill>
                  <a:srgbClr val="FF0000"/>
                </a:solidFill>
                <a:latin typeface="Arial Unicode MS" pitchFamily="34" charset="-128"/>
                <a:ea typeface="Arial Unicode MS" pitchFamily="34" charset="-128"/>
                <a:cs typeface="Arial Unicode MS" pitchFamily="34" charset="-128"/>
              </a:rPr>
              <a:t> separation of duty enforces the rule at the time roles are selected for execution by a user</a:t>
            </a:r>
            <a:r>
              <a:rPr lang="en-GB" altLang="en-US" sz="2000">
                <a:solidFill>
                  <a:srgbClr val="FF0000"/>
                </a:solidFill>
                <a:latin typeface="Arial Unicode MS" pitchFamily="34" charset="-128"/>
                <a:cs typeface="Times New Roman" pitchFamily="18" charset="0"/>
              </a:rPr>
              <a:t>.</a:t>
            </a:r>
          </a:p>
        </p:txBody>
      </p:sp>
      <p:pic>
        <p:nvPicPr>
          <p:cNvPr id="877573" name="Picture 5"/>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66738" y="1271588"/>
            <a:ext cx="3921125" cy="2808287"/>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r>
              <a:rPr lang="en-GB" altLang="en-US"/>
              <a:t>Barings Bank – an Example</a:t>
            </a:r>
          </a:p>
        </p:txBody>
      </p:sp>
      <p:sp>
        <p:nvSpPr>
          <p:cNvPr id="879619" name="Rectangle 3"/>
          <p:cNvSpPr>
            <a:spLocks noGrp="1" noChangeArrowheads="1"/>
          </p:cNvSpPr>
          <p:nvPr>
            <p:ph type="body" sz="half" idx="2"/>
          </p:nvPr>
        </p:nvSpPr>
        <p:spPr>
          <a:xfrm>
            <a:off x="4495800" y="1136650"/>
            <a:ext cx="4267200" cy="5029200"/>
          </a:xfrm>
        </p:spPr>
        <p:txBody>
          <a:bodyPr/>
          <a:lstStyle/>
          <a:p>
            <a:pPr>
              <a:lnSpc>
                <a:spcPct val="90000"/>
              </a:lnSpc>
            </a:pPr>
            <a:r>
              <a:rPr lang="en-GB" altLang="en-US" sz="1600"/>
              <a:t>1995 the Barings-Bank was acquired by the Dutch ING-Group for </a:t>
            </a:r>
            <a:r>
              <a:rPr lang="en-GB" altLang="en-US" sz="1600" b="1"/>
              <a:t>one pound.</a:t>
            </a:r>
            <a:endParaRPr lang="en-GB" altLang="en-US" sz="1600"/>
          </a:p>
          <a:p>
            <a:pPr>
              <a:lnSpc>
                <a:spcPct val="90000"/>
              </a:lnSpc>
            </a:pPr>
            <a:r>
              <a:rPr lang="en-GB" altLang="en-US" sz="1600"/>
              <a:t>The </a:t>
            </a:r>
            <a:r>
              <a:rPr lang="en-GB" altLang="en-US" sz="1600" b="1"/>
              <a:t>Bank of the British kings</a:t>
            </a:r>
            <a:r>
              <a:rPr lang="en-GB" altLang="en-US" sz="1600"/>
              <a:t> has been one of the noblest in London since 1762 .</a:t>
            </a:r>
          </a:p>
          <a:p>
            <a:pPr>
              <a:lnSpc>
                <a:spcPct val="90000"/>
              </a:lnSpc>
            </a:pPr>
            <a:r>
              <a:rPr lang="en-GB" altLang="en-US" sz="1600"/>
              <a:t>Until 1992 Nick Leeson in Singapore started </a:t>
            </a:r>
            <a:r>
              <a:rPr lang="en-GB" altLang="en-US" sz="1600" b="1"/>
              <a:t>exploiting price differences</a:t>
            </a:r>
            <a:r>
              <a:rPr lang="en-GB" altLang="en-US" sz="1600"/>
              <a:t> between Japanese Derivates.</a:t>
            </a:r>
          </a:p>
          <a:p>
            <a:pPr>
              <a:lnSpc>
                <a:spcPct val="90000"/>
              </a:lnSpc>
            </a:pPr>
            <a:r>
              <a:rPr lang="en-GB" altLang="en-US" sz="1600"/>
              <a:t>The resulting loss mounted up to </a:t>
            </a:r>
            <a:r>
              <a:rPr lang="en-GB" altLang="en-US" sz="1600" b="1"/>
              <a:t>1,4 Billion</a:t>
            </a:r>
            <a:r>
              <a:rPr lang="en-GB" altLang="en-US" sz="1600"/>
              <a:t> Dollar. </a:t>
            </a:r>
          </a:p>
          <a:p>
            <a:pPr>
              <a:lnSpc>
                <a:spcPct val="90000"/>
              </a:lnSpc>
            </a:pPr>
            <a:r>
              <a:rPr lang="en-GB" altLang="en-US" sz="1600"/>
              <a:t>Leeson was convicted of fraud and sentenced to </a:t>
            </a:r>
            <a:r>
              <a:rPr lang="en-GB" altLang="en-US" sz="1600" b="1"/>
              <a:t>6 ½ years </a:t>
            </a:r>
            <a:r>
              <a:rPr lang="en-GB" altLang="en-US" sz="1600"/>
              <a:t>in Singapore's Changi prison. </a:t>
            </a:r>
          </a:p>
          <a:p>
            <a:pPr>
              <a:lnSpc>
                <a:spcPct val="90000"/>
              </a:lnSpc>
            </a:pPr>
            <a:r>
              <a:rPr lang="en-GB" altLang="en-US" sz="1600"/>
              <a:t>Leeson was responsible for trading derivates in Singapore </a:t>
            </a:r>
            <a:r>
              <a:rPr lang="en-GB" altLang="en-US" sz="1600" b="1"/>
              <a:t>and</a:t>
            </a:r>
            <a:r>
              <a:rPr lang="en-GB" altLang="en-US" sz="1600"/>
              <a:t> for the Back-Office where the Trades were settled.</a:t>
            </a:r>
          </a:p>
          <a:p>
            <a:pPr>
              <a:lnSpc>
                <a:spcPct val="90000"/>
              </a:lnSpc>
              <a:buFont typeface="Wingdings" pitchFamily="2" charset="2"/>
              <a:buNone/>
            </a:pPr>
            <a:r>
              <a:rPr lang="en-GB" altLang="en-US" sz="1600" b="1">
                <a:solidFill>
                  <a:srgbClr val="FF0000"/>
                </a:solidFill>
              </a:rPr>
              <a:t>	</a:t>
            </a:r>
            <a:r>
              <a:rPr lang="en-GB" altLang="en-US" sz="1600"/>
              <a:t>- A</a:t>
            </a:r>
            <a:r>
              <a:rPr lang="en-GB" altLang="en-US" sz="1600" b="1"/>
              <a:t> catastrophic mix!</a:t>
            </a:r>
          </a:p>
        </p:txBody>
      </p:sp>
      <p:sp>
        <p:nvSpPr>
          <p:cNvPr id="879620" name="Text Box 4"/>
          <p:cNvSpPr txBox="1">
            <a:spLocks noChangeArrowheads="1"/>
          </p:cNvSpPr>
          <p:nvPr/>
        </p:nvSpPr>
        <p:spPr bwMode="auto">
          <a:xfrm>
            <a:off x="723900" y="573405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7825" indent="-377825">
              <a:defRPr>
                <a:solidFill>
                  <a:schemeClr val="tx1"/>
                </a:solidFill>
                <a:latin typeface="Arial" charset="0"/>
                <a:cs typeface="Arial" charset="0"/>
              </a:defRPr>
            </a:lvl1pPr>
            <a:lvl2pPr marL="5683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eaLnBrk="0" hangingPunct="0">
              <a:lnSpc>
                <a:spcPct val="90000"/>
              </a:lnSpc>
              <a:spcBef>
                <a:spcPct val="20000"/>
              </a:spcBef>
              <a:buClr>
                <a:srgbClr val="FF0000"/>
              </a:buClr>
              <a:buSzPct val="80000"/>
              <a:buFont typeface="Wingdings" pitchFamily="2" charset="2"/>
              <a:buChar char="è"/>
            </a:pPr>
            <a:r>
              <a:rPr lang="en-GB" altLang="en-US" sz="2000">
                <a:solidFill>
                  <a:srgbClr val="FF0000"/>
                </a:solidFill>
                <a:latin typeface="Trebuchet MS" pitchFamily="34" charset="0"/>
              </a:rPr>
              <a:t>A role based separation of duties would have cost less.</a:t>
            </a:r>
          </a:p>
        </p:txBody>
      </p:sp>
      <p:pic>
        <p:nvPicPr>
          <p:cNvPr id="8796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60463"/>
            <a:ext cx="3171825"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9622" name="Picture 6"/>
          <p:cNvPicPr>
            <a:picLocks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900113" y="3284538"/>
            <a:ext cx="3205162" cy="213677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p:txBody>
          <a:bodyPr/>
          <a:lstStyle/>
          <a:p>
            <a:r>
              <a:rPr lang="en-GB" altLang="en-US"/>
              <a:t>Principles of segregation of duties</a:t>
            </a:r>
          </a:p>
        </p:txBody>
      </p:sp>
      <p:pic>
        <p:nvPicPr>
          <p:cNvPr id="868355"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52463" y="1198563"/>
            <a:ext cx="7827962" cy="4819650"/>
          </a:xfrm>
          <a:noFill/>
          <a:ln/>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2" name="Rectangle 4"/>
          <p:cNvSpPr>
            <a:spLocks noGrp="1" noChangeArrowheads="1"/>
          </p:cNvSpPr>
          <p:nvPr>
            <p:ph type="title"/>
          </p:nvPr>
        </p:nvSpPr>
        <p:spPr/>
        <p:txBody>
          <a:bodyPr/>
          <a:lstStyle/>
          <a:p>
            <a:r>
              <a:rPr lang="en-GB" altLang="en-US" sz="2400"/>
              <a:t>CGR would be the better term</a:t>
            </a:r>
            <a:br>
              <a:rPr lang="en-GB" altLang="en-US" sz="2400"/>
            </a:br>
            <a:r>
              <a:rPr lang="en-GB" altLang="en-US" sz="1800"/>
              <a:t>although governance is the obligation – compliance often is the driver.</a:t>
            </a:r>
          </a:p>
        </p:txBody>
      </p:sp>
      <p:sp>
        <p:nvSpPr>
          <p:cNvPr id="642057" name="Rectangle 9"/>
          <p:cNvSpPr>
            <a:spLocks noGrp="1" noChangeArrowheads="1"/>
          </p:cNvSpPr>
          <p:nvPr>
            <p:ph type="body" sz="half" idx="2"/>
          </p:nvPr>
        </p:nvSpPr>
        <p:spPr>
          <a:xfrm>
            <a:off x="3779838" y="1196975"/>
            <a:ext cx="4787900" cy="4822825"/>
          </a:xfrm>
        </p:spPr>
        <p:txBody>
          <a:bodyPr/>
          <a:lstStyle/>
          <a:p>
            <a:pPr>
              <a:lnSpc>
                <a:spcPct val="90000"/>
              </a:lnSpc>
            </a:pPr>
            <a:r>
              <a:rPr lang="en-GB" altLang="en-US" sz="2000"/>
              <a:t>Compliance is the driver to action in most corporations</a:t>
            </a:r>
          </a:p>
          <a:p>
            <a:pPr>
              <a:lnSpc>
                <a:spcPct val="90000"/>
              </a:lnSpc>
            </a:pPr>
            <a:r>
              <a:rPr lang="en-GB" altLang="en-US" sz="2000"/>
              <a:t>Most regulations don‘t give clear hints, what actions to take.</a:t>
            </a:r>
          </a:p>
          <a:p>
            <a:pPr>
              <a:lnSpc>
                <a:spcPct val="90000"/>
              </a:lnSpc>
            </a:pPr>
            <a:r>
              <a:rPr lang="en-GB" altLang="en-US" sz="2000"/>
              <a:t>Additional assumptions have to be made to interpret the regulations.</a:t>
            </a:r>
          </a:p>
          <a:p>
            <a:pPr>
              <a:lnSpc>
                <a:spcPct val="90000"/>
              </a:lnSpc>
            </a:pPr>
            <a:r>
              <a:rPr lang="en-GB" altLang="en-US" sz="2000"/>
              <a:t>Good governance is assumed to result in compliance.</a:t>
            </a:r>
          </a:p>
          <a:p>
            <a:pPr>
              <a:lnSpc>
                <a:spcPct val="90000"/>
              </a:lnSpc>
            </a:pPr>
            <a:r>
              <a:rPr lang="en-GB" altLang="en-US" sz="2000"/>
              <a:t>Governance models can be taken as a guidance for implementation.</a:t>
            </a:r>
          </a:p>
          <a:p>
            <a:pPr>
              <a:lnSpc>
                <a:spcPct val="90000"/>
              </a:lnSpc>
            </a:pPr>
            <a:r>
              <a:rPr lang="en-GB" altLang="en-US" sz="2000"/>
              <a:t>Most of models deal with the detection, evaluation and mitigation of risks.</a:t>
            </a:r>
          </a:p>
          <a:p>
            <a:pPr>
              <a:lnSpc>
                <a:spcPct val="90000"/>
              </a:lnSpc>
            </a:pPr>
            <a:r>
              <a:rPr lang="en-GB" altLang="en-US" sz="2000"/>
              <a:t>Some of the risks are related to identity management.</a:t>
            </a:r>
          </a:p>
        </p:txBody>
      </p:sp>
      <p:sp>
        <p:nvSpPr>
          <p:cNvPr id="642053" name="AutoShape 5"/>
          <p:cNvSpPr>
            <a:spLocks noChangeArrowheads="1"/>
          </p:cNvSpPr>
          <p:nvPr/>
        </p:nvSpPr>
        <p:spPr bwMode="auto">
          <a:xfrm rot="5400000">
            <a:off x="1491456" y="726282"/>
            <a:ext cx="796925" cy="2160588"/>
          </a:xfrm>
          <a:prstGeom prst="chevron">
            <a:avLst>
              <a:gd name="adj" fmla="val 25000"/>
            </a:avLst>
          </a:prstGeom>
          <a:solidFill>
            <a:schemeClr val="bg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altLang="en-US" sz="2000" b="1">
                <a:latin typeface="Trebuchet MS" pitchFamily="34" charset="0"/>
              </a:rPr>
              <a:t>c</a:t>
            </a:r>
            <a:r>
              <a:rPr lang="en-GB" altLang="en-US" b="1">
                <a:latin typeface="Trebuchet MS" pitchFamily="34" charset="0"/>
              </a:rPr>
              <a:t>ompliance</a:t>
            </a:r>
          </a:p>
        </p:txBody>
      </p:sp>
      <p:sp>
        <p:nvSpPr>
          <p:cNvPr id="642054" name="AutoShape 6"/>
          <p:cNvSpPr>
            <a:spLocks noChangeArrowheads="1"/>
          </p:cNvSpPr>
          <p:nvPr/>
        </p:nvSpPr>
        <p:spPr bwMode="auto">
          <a:xfrm rot="5400000">
            <a:off x="1491456" y="2456657"/>
            <a:ext cx="796925" cy="2160588"/>
          </a:xfrm>
          <a:prstGeom prst="chevron">
            <a:avLst>
              <a:gd name="adj" fmla="val 25000"/>
            </a:avLst>
          </a:prstGeom>
          <a:solidFill>
            <a:schemeClr val="bg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altLang="en-US" b="1">
                <a:latin typeface="Trebuchet MS" pitchFamily="34" charset="0"/>
              </a:rPr>
              <a:t>governance</a:t>
            </a:r>
          </a:p>
        </p:txBody>
      </p:sp>
      <p:sp>
        <p:nvSpPr>
          <p:cNvPr id="642055" name="AutoShape 7"/>
          <p:cNvSpPr>
            <a:spLocks noChangeArrowheads="1"/>
          </p:cNvSpPr>
          <p:nvPr/>
        </p:nvSpPr>
        <p:spPr bwMode="auto">
          <a:xfrm rot="5400000">
            <a:off x="1491456" y="4187032"/>
            <a:ext cx="796925" cy="2160588"/>
          </a:xfrm>
          <a:prstGeom prst="chevron">
            <a:avLst>
              <a:gd name="adj" fmla="val 25000"/>
            </a:avLst>
          </a:prstGeom>
          <a:solidFill>
            <a:schemeClr val="bg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altLang="en-US" b="1">
                <a:latin typeface="Trebuchet MS" pitchFamily="34" charset="0"/>
              </a:rPr>
              <a:t>Risk management</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altLang="en-US" sz="2400" i="1"/>
              <a:t>Principle of least Privilege</a:t>
            </a:r>
            <a:r>
              <a:rPr lang="en-GB" altLang="en-US" sz="2400"/>
              <a:t> (PoLP)</a:t>
            </a:r>
            <a:br>
              <a:rPr lang="en-GB" altLang="en-US" sz="2400"/>
            </a:br>
            <a:r>
              <a:rPr lang="en-GB" altLang="en-US" sz="1800"/>
              <a:t>risk based decisions are necessary</a:t>
            </a:r>
          </a:p>
        </p:txBody>
      </p:sp>
      <p:sp>
        <p:nvSpPr>
          <p:cNvPr id="221187" name="Rectangle 3"/>
          <p:cNvSpPr>
            <a:spLocks noGrp="1" noChangeArrowheads="1"/>
          </p:cNvSpPr>
          <p:nvPr>
            <p:ph type="body" idx="1"/>
          </p:nvPr>
        </p:nvSpPr>
        <p:spPr/>
        <p:txBody>
          <a:bodyPr/>
          <a:lstStyle/>
          <a:p>
            <a:pPr algn="ctr">
              <a:buFont typeface="Wingdings" pitchFamily="2" charset="2"/>
              <a:buNone/>
            </a:pPr>
            <a:r>
              <a:rPr lang="en-GB" altLang="en-US" sz="1800" i="1"/>
              <a:t>“</a:t>
            </a:r>
            <a:r>
              <a:rPr lang="en-GB" altLang="en-US" sz="1800" i="1">
                <a:solidFill>
                  <a:schemeClr val="hlink"/>
                </a:solidFill>
              </a:rPr>
              <a:t>a user must not be granted access to more Resources than he / she need to fulfil his / her task..”</a:t>
            </a:r>
          </a:p>
          <a:p>
            <a:r>
              <a:rPr lang="en-GB" altLang="en-US" sz="1600"/>
              <a:t>The guideline for the creation of  access rights</a:t>
            </a:r>
          </a:p>
          <a:p>
            <a:r>
              <a:rPr lang="en-GB" altLang="en-US" sz="1600"/>
              <a:t>In practice but difficult to implement.</a:t>
            </a:r>
          </a:p>
          <a:p>
            <a:pPr lvl="1"/>
            <a:r>
              <a:rPr lang="en-GB" altLang="en-US" sz="1400"/>
              <a:t>Requires the assignment of very fine grained access rights.</a:t>
            </a:r>
          </a:p>
          <a:p>
            <a:pPr lvl="1"/>
            <a:r>
              <a:rPr lang="en-GB" altLang="en-US" sz="1400"/>
              <a:t>access rights are volatile – they change when time goes by.</a:t>
            </a:r>
          </a:p>
          <a:p>
            <a:pPr lvl="1"/>
            <a:r>
              <a:rPr lang="en-GB" altLang="en-US" sz="1400"/>
              <a:t>This causes major maintenance efforts.</a:t>
            </a:r>
          </a:p>
          <a:p>
            <a:pPr lvl="1"/>
            <a:r>
              <a:rPr lang="en-GB" altLang="en-US" sz="1400"/>
              <a:t>The basic business logic often is not sufficiently defined.</a:t>
            </a:r>
          </a:p>
          <a:p>
            <a:r>
              <a:rPr lang="en-GB" altLang="en-US" sz="1600"/>
              <a:t>The „</a:t>
            </a:r>
            <a:r>
              <a:rPr lang="en-GB" altLang="en-US" sz="1600" i="1"/>
              <a:t>principle of least privilege</a:t>
            </a:r>
            <a:r>
              <a:rPr lang="en-GB" altLang="en-US" sz="1600"/>
              <a:t>“ is necessary for high risk access only</a:t>
            </a:r>
          </a:p>
          <a:p>
            <a:r>
              <a:rPr lang="en-GB" altLang="en-US" sz="1600"/>
              <a:t>For lower risk levels a transparent accountability is sufficient.</a:t>
            </a:r>
          </a:p>
          <a:p>
            <a:pPr lvl="1"/>
            <a:r>
              <a:rPr lang="en-GB" altLang="en-US" sz="1400"/>
              <a:t>Publish access policy,</a:t>
            </a:r>
          </a:p>
          <a:p>
            <a:pPr lvl="1"/>
            <a:r>
              <a:rPr lang="en-GB" altLang="en-US" sz="1400"/>
              <a:t>Log all resource access.</a:t>
            </a:r>
          </a:p>
          <a:p>
            <a:pPr lvl="1"/>
            <a:r>
              <a:rPr lang="en-GB" altLang="en-US" sz="1400"/>
              <a:t>Check all log-files for issues regularly.</a:t>
            </a:r>
          </a:p>
          <a:p>
            <a:pPr lvl="1"/>
            <a:r>
              <a:rPr lang="en-GB" altLang="en-US" sz="1400"/>
              <a:t>In case of issues act immediately.</a:t>
            </a:r>
          </a:p>
          <a:p>
            <a:pPr lvl="1"/>
            <a:endParaRPr lang="en-GB" altLang="en-US" sz="1400"/>
          </a:p>
          <a:p>
            <a:pPr>
              <a:buFont typeface="Wingdings" pitchFamily="2" charset="2"/>
              <a:buChar char="è"/>
            </a:pPr>
            <a:r>
              <a:rPr lang="en-GB" altLang="en-US" sz="1600" i="1">
                <a:solidFill>
                  <a:srgbClr val="FF3300"/>
                </a:solidFill>
              </a:rPr>
              <a:t>principle: PoLP for high – accountability for medium and low Risks.</a:t>
            </a:r>
          </a:p>
        </p:txBody>
      </p:sp>
      <p:grpSp>
        <p:nvGrpSpPr>
          <p:cNvPr id="221188" name="Group 4"/>
          <p:cNvGrpSpPr>
            <a:grpSpLocks/>
          </p:cNvGrpSpPr>
          <p:nvPr/>
        </p:nvGrpSpPr>
        <p:grpSpPr bwMode="auto">
          <a:xfrm>
            <a:off x="5373688" y="3556000"/>
            <a:ext cx="3770312" cy="2052638"/>
            <a:chOff x="3385" y="2240"/>
            <a:chExt cx="2375" cy="1293"/>
          </a:xfrm>
        </p:grpSpPr>
        <p:grpSp>
          <p:nvGrpSpPr>
            <p:cNvPr id="221189" name="Group 5"/>
            <p:cNvGrpSpPr>
              <a:grpSpLocks/>
            </p:cNvGrpSpPr>
            <p:nvPr/>
          </p:nvGrpSpPr>
          <p:grpSpPr bwMode="auto">
            <a:xfrm>
              <a:off x="4742" y="2563"/>
              <a:ext cx="763" cy="970"/>
              <a:chOff x="4657" y="2390"/>
              <a:chExt cx="763" cy="970"/>
            </a:xfrm>
          </p:grpSpPr>
          <p:sp>
            <p:nvSpPr>
              <p:cNvPr id="221190" name="AutoShape 6"/>
              <p:cNvSpPr>
                <a:spLocks noChangeArrowheads="1"/>
              </p:cNvSpPr>
              <p:nvPr/>
            </p:nvSpPr>
            <p:spPr bwMode="auto">
              <a:xfrm>
                <a:off x="4657" y="2390"/>
                <a:ext cx="763" cy="970"/>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b="1">
                  <a:latin typeface="Arial" charset="0"/>
                </a:endParaRPr>
              </a:p>
            </p:txBody>
          </p:sp>
          <p:sp>
            <p:nvSpPr>
              <p:cNvPr id="221191" name="AutoShape 7"/>
              <p:cNvSpPr>
                <a:spLocks noChangeArrowheads="1"/>
              </p:cNvSpPr>
              <p:nvPr/>
            </p:nvSpPr>
            <p:spPr bwMode="auto">
              <a:xfrm>
                <a:off x="4787" y="2394"/>
                <a:ext cx="503" cy="639"/>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b="1">
                  <a:latin typeface="Arial" charset="0"/>
                </a:endParaRPr>
              </a:p>
            </p:txBody>
          </p:sp>
          <p:sp>
            <p:nvSpPr>
              <p:cNvPr id="221192" name="AutoShape 8"/>
              <p:cNvSpPr>
                <a:spLocks noChangeAspect="1" noChangeArrowheads="1"/>
              </p:cNvSpPr>
              <p:nvPr/>
            </p:nvSpPr>
            <p:spPr bwMode="auto">
              <a:xfrm>
                <a:off x="4913" y="2391"/>
                <a:ext cx="252" cy="320"/>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b="1">
                  <a:latin typeface="Arial" charset="0"/>
                </a:endParaRPr>
              </a:p>
            </p:txBody>
          </p:sp>
        </p:grpSp>
        <p:sp>
          <p:nvSpPr>
            <p:cNvPr id="221193" name="Rectangle 9"/>
            <p:cNvSpPr>
              <a:spLocks noChangeArrowheads="1"/>
            </p:cNvSpPr>
            <p:nvPr/>
          </p:nvSpPr>
          <p:spPr bwMode="auto">
            <a:xfrm>
              <a:off x="5168" y="2570"/>
              <a:ext cx="5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i="1">
                  <a:solidFill>
                    <a:schemeClr val="hlink"/>
                  </a:solidFill>
                  <a:latin typeface="Arial" charset="0"/>
                </a:rPr>
                <a:t>high risk</a:t>
              </a:r>
            </a:p>
          </p:txBody>
        </p:sp>
        <p:sp>
          <p:nvSpPr>
            <p:cNvPr id="221194" name="Rectangle 10"/>
            <p:cNvSpPr>
              <a:spLocks noChangeArrowheads="1"/>
            </p:cNvSpPr>
            <p:nvPr/>
          </p:nvSpPr>
          <p:spPr bwMode="auto">
            <a:xfrm>
              <a:off x="4853" y="3255"/>
              <a:ext cx="54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i="1">
                  <a:solidFill>
                    <a:schemeClr val="hlink"/>
                  </a:solidFill>
                  <a:latin typeface="Arial" charset="0"/>
                </a:rPr>
                <a:t>low risk</a:t>
              </a:r>
            </a:p>
          </p:txBody>
        </p:sp>
        <p:sp>
          <p:nvSpPr>
            <p:cNvPr id="221195" name="AutoShape 11"/>
            <p:cNvSpPr>
              <a:spLocks noChangeArrowheads="1"/>
            </p:cNvSpPr>
            <p:nvPr/>
          </p:nvSpPr>
          <p:spPr bwMode="auto">
            <a:xfrm>
              <a:off x="4747" y="2240"/>
              <a:ext cx="877" cy="336"/>
            </a:xfrm>
            <a:prstGeom prst="cloudCallout">
              <a:avLst>
                <a:gd name="adj1" fmla="val -9977"/>
                <a:gd name="adj2" fmla="val 116370"/>
              </a:avLst>
            </a:prstGeom>
            <a:solidFill>
              <a:srgbClr val="FFFFFF">
                <a:alpha val="50000"/>
              </a:srgbClr>
            </a:solidFill>
            <a:ln w="9525">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buClr>
                  <a:srgbClr val="6699FF"/>
                </a:buClr>
                <a:buSzPct val="80000"/>
                <a:buFont typeface="Wingdings" pitchFamily="2" charset="2"/>
                <a:buNone/>
              </a:pPr>
              <a:r>
                <a:rPr lang="en-GB" altLang="en-US">
                  <a:solidFill>
                    <a:schemeClr val="hlink"/>
                  </a:solidFill>
                  <a:latin typeface="Arial" charset="0"/>
                </a:rPr>
                <a:t>POLP</a:t>
              </a:r>
            </a:p>
          </p:txBody>
        </p:sp>
        <p:sp>
          <p:nvSpPr>
            <p:cNvPr id="221196" name="AutoShape 12"/>
            <p:cNvSpPr>
              <a:spLocks noChangeArrowheads="1"/>
            </p:cNvSpPr>
            <p:nvPr/>
          </p:nvSpPr>
          <p:spPr bwMode="auto">
            <a:xfrm>
              <a:off x="3385" y="2947"/>
              <a:ext cx="1458" cy="336"/>
            </a:xfrm>
            <a:prstGeom prst="cloudCallout">
              <a:avLst>
                <a:gd name="adj1" fmla="val 68245"/>
                <a:gd name="adj2" fmla="val 26486"/>
              </a:avLst>
            </a:prstGeom>
            <a:solidFill>
              <a:srgbClr val="FFFFFF">
                <a:alpha val="50000"/>
              </a:srgbClr>
            </a:solidFill>
            <a:ln w="9525">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buClr>
                  <a:srgbClr val="6699FF"/>
                </a:buClr>
                <a:buSzPct val="80000"/>
                <a:buFont typeface="Wingdings" pitchFamily="2" charset="2"/>
                <a:buNone/>
              </a:pPr>
              <a:r>
                <a:rPr lang="en-GB" altLang="en-US" sz="1400">
                  <a:solidFill>
                    <a:schemeClr val="hlink"/>
                  </a:solidFill>
                  <a:latin typeface="Arial" charset="0"/>
                </a:rPr>
                <a:t>accountability</a:t>
              </a:r>
            </a:p>
          </p:txBody>
        </p:sp>
        <p:sp>
          <p:nvSpPr>
            <p:cNvPr id="221197" name="Rectangle 13"/>
            <p:cNvSpPr>
              <a:spLocks noChangeArrowheads="1"/>
            </p:cNvSpPr>
            <p:nvPr/>
          </p:nvSpPr>
          <p:spPr bwMode="auto">
            <a:xfrm>
              <a:off x="4721" y="2956"/>
              <a:ext cx="806" cy="212"/>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i="1">
                  <a:solidFill>
                    <a:schemeClr val="hlink"/>
                  </a:solidFill>
                  <a:latin typeface="Arial" charset="0"/>
                </a:rPr>
                <a:t>medium risk</a:t>
              </a:r>
            </a:p>
          </p:txBody>
        </p:sp>
      </p:gr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4" name="Rectangle 4"/>
          <p:cNvSpPr>
            <a:spLocks noGrp="1" noChangeArrowheads="1"/>
          </p:cNvSpPr>
          <p:nvPr>
            <p:ph type="title"/>
          </p:nvPr>
        </p:nvSpPr>
        <p:spPr/>
        <p:txBody>
          <a:bodyPr/>
          <a:lstStyle/>
          <a:p>
            <a:r>
              <a:rPr lang="en-GB" altLang="en-US"/>
              <a:t>Reconciliation</a:t>
            </a:r>
            <a:r>
              <a:rPr lang="en-GB" altLang="en-US" sz="1800"/>
              <a:t/>
            </a:r>
            <a:br>
              <a:rPr lang="en-GB" altLang="en-US" sz="1800"/>
            </a:br>
            <a:r>
              <a:rPr lang="en-GB" altLang="en-US" sz="1800"/>
              <a:t>to provide evidence on the existing deviation from the target situation. </a:t>
            </a:r>
          </a:p>
        </p:txBody>
      </p:sp>
      <p:sp>
        <p:nvSpPr>
          <p:cNvPr id="870413" name="Rectangle 13"/>
          <p:cNvSpPr>
            <a:spLocks noGrp="1" noChangeArrowheads="1"/>
          </p:cNvSpPr>
          <p:nvPr>
            <p:ph type="body" sz="half" idx="2"/>
          </p:nvPr>
        </p:nvSpPr>
        <p:spPr/>
        <p:txBody>
          <a:bodyPr/>
          <a:lstStyle/>
          <a:p>
            <a:r>
              <a:rPr lang="en-GB" altLang="en-US" sz="2000"/>
              <a:t>When automated provisioning processes are used the target systems should contain the same information like the source.</a:t>
            </a:r>
          </a:p>
          <a:p>
            <a:r>
              <a:rPr lang="en-GB" altLang="en-US" sz="2000"/>
              <a:t>For systems with their own administration interface this assumption is not valid.</a:t>
            </a:r>
          </a:p>
          <a:p>
            <a:r>
              <a:rPr lang="en-GB" altLang="en-US" sz="2000"/>
              <a:t>Therefore the two information stores must  be reconciled regularly.</a:t>
            </a:r>
          </a:p>
          <a:p>
            <a:r>
              <a:rPr lang="en-GB" altLang="en-US" sz="2000"/>
              <a:t>The resulting anomalies have to be dealt with.  </a:t>
            </a:r>
          </a:p>
        </p:txBody>
      </p:sp>
      <p:sp>
        <p:nvSpPr>
          <p:cNvPr id="870405" name="Rectangle 5"/>
          <p:cNvSpPr>
            <a:spLocks noChangeArrowheads="1"/>
          </p:cNvSpPr>
          <p:nvPr/>
        </p:nvSpPr>
        <p:spPr bwMode="auto">
          <a:xfrm>
            <a:off x="647700" y="1808163"/>
            <a:ext cx="2987675" cy="1189037"/>
          </a:xfrm>
          <a:prstGeom prst="rect">
            <a:avLst/>
          </a:prstGeom>
          <a:solidFill>
            <a:schemeClr val="bg2"/>
          </a:soli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a:latin typeface="Trebuchet MS" pitchFamily="34" charset="0"/>
              </a:rPr>
              <a:t>should data</a:t>
            </a:r>
          </a:p>
          <a:p>
            <a:pPr algn="ctr"/>
            <a:r>
              <a:rPr lang="en-GB" altLang="en-US" sz="1400">
                <a:latin typeface="Trebuchet MS" pitchFamily="34" charset="0"/>
              </a:rPr>
              <a:t>(identity management system)</a:t>
            </a:r>
          </a:p>
        </p:txBody>
      </p:sp>
      <p:sp>
        <p:nvSpPr>
          <p:cNvPr id="870406" name="Rectangle 6"/>
          <p:cNvSpPr>
            <a:spLocks noChangeArrowheads="1"/>
          </p:cNvSpPr>
          <p:nvPr/>
        </p:nvSpPr>
        <p:spPr bwMode="auto">
          <a:xfrm>
            <a:off x="647700" y="4435475"/>
            <a:ext cx="2987675" cy="1189038"/>
          </a:xfrm>
          <a:prstGeom prst="rect">
            <a:avLst/>
          </a:prstGeom>
          <a:solidFill>
            <a:schemeClr val="bg2"/>
          </a:solidFill>
          <a:ln w="9525">
            <a:solidFill>
              <a:srgbClr val="FF3300"/>
            </a:solidFill>
            <a:miter lim="800000"/>
            <a:headEnd type="none" w="sm" len="sm"/>
            <a:tailEnd type="none" w="sm" len="sm"/>
          </a:ln>
          <a:effectLst>
            <a:outerShdw dist="35921" dir="2700000" algn="ctr" rotWithShape="0">
              <a:schemeClr val="bg2"/>
            </a:outerShdw>
          </a:effectLst>
        </p:spPr>
        <p:txBody>
          <a:bodyPr wrap="none" anchor="ctr"/>
          <a:lstStyle/>
          <a:p>
            <a:pPr algn="ctr"/>
            <a:r>
              <a:rPr lang="en-GB" altLang="en-US">
                <a:latin typeface="Trebuchet MS" pitchFamily="34" charset="0"/>
              </a:rPr>
              <a:t>actual data</a:t>
            </a:r>
            <a:br>
              <a:rPr lang="en-GB" altLang="en-US">
                <a:latin typeface="Trebuchet MS" pitchFamily="34" charset="0"/>
              </a:rPr>
            </a:br>
            <a:r>
              <a:rPr lang="en-GB" altLang="en-US">
                <a:latin typeface="Trebuchet MS" pitchFamily="34" charset="0"/>
              </a:rPr>
              <a:t> </a:t>
            </a:r>
            <a:r>
              <a:rPr lang="en-GB" altLang="en-US" sz="1400"/>
              <a:t>(target systems)</a:t>
            </a:r>
          </a:p>
        </p:txBody>
      </p:sp>
      <p:sp>
        <p:nvSpPr>
          <p:cNvPr id="870408" name="AutoShape 8"/>
          <p:cNvSpPr>
            <a:spLocks noChangeArrowheads="1"/>
          </p:cNvSpPr>
          <p:nvPr/>
        </p:nvSpPr>
        <p:spPr bwMode="auto">
          <a:xfrm>
            <a:off x="1511300" y="3284538"/>
            <a:ext cx="360363" cy="936625"/>
          </a:xfrm>
          <a:prstGeom prst="downArrow">
            <a:avLst>
              <a:gd name="adj1" fmla="val 50000"/>
              <a:gd name="adj2" fmla="val 64978"/>
            </a:avLst>
          </a:prstGeom>
          <a:solidFill>
            <a:schemeClr val="bg2"/>
          </a:solidFill>
          <a:ln w="9525">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1000"/>
          </a:p>
        </p:txBody>
      </p:sp>
      <p:sp>
        <p:nvSpPr>
          <p:cNvPr id="870409" name="AutoShape 9"/>
          <p:cNvSpPr>
            <a:spLocks noChangeArrowheads="1"/>
          </p:cNvSpPr>
          <p:nvPr/>
        </p:nvSpPr>
        <p:spPr bwMode="auto">
          <a:xfrm flipV="1">
            <a:off x="2482850" y="3284538"/>
            <a:ext cx="360363" cy="936625"/>
          </a:xfrm>
          <a:prstGeom prst="downArrow">
            <a:avLst>
              <a:gd name="adj1" fmla="val 50000"/>
              <a:gd name="adj2" fmla="val 64978"/>
            </a:avLst>
          </a:prstGeom>
          <a:solidFill>
            <a:schemeClr val="bg2"/>
          </a:solidFill>
          <a:ln w="9525">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GB" altLang="en-US" sz="1000"/>
          </a:p>
        </p:txBody>
      </p:sp>
      <p:sp>
        <p:nvSpPr>
          <p:cNvPr id="870410" name="Text Box 10"/>
          <p:cNvSpPr txBox="1">
            <a:spLocks noChangeArrowheads="1"/>
          </p:cNvSpPr>
          <p:nvPr/>
        </p:nvSpPr>
        <p:spPr bwMode="auto">
          <a:xfrm>
            <a:off x="215900" y="3568700"/>
            <a:ext cx="1409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Trebuchet MS" pitchFamily="34" charset="0"/>
              </a:rPr>
              <a:t>provisioning</a:t>
            </a:r>
          </a:p>
        </p:txBody>
      </p:sp>
      <p:sp>
        <p:nvSpPr>
          <p:cNvPr id="870411" name="Text Box 11"/>
          <p:cNvSpPr txBox="1">
            <a:spLocks noChangeArrowheads="1"/>
          </p:cNvSpPr>
          <p:nvPr/>
        </p:nvSpPr>
        <p:spPr bwMode="auto">
          <a:xfrm>
            <a:off x="2771775" y="3570288"/>
            <a:ext cx="159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Trebuchet MS" pitchFamily="34" charset="0"/>
              </a:rPr>
              <a:t>reconciliation</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GB" altLang="en-US"/>
              <a:t>Attestation on a regular basis</a:t>
            </a:r>
          </a:p>
        </p:txBody>
      </p:sp>
      <p:sp>
        <p:nvSpPr>
          <p:cNvPr id="908291" name="Rectangle 3"/>
          <p:cNvSpPr>
            <a:spLocks noGrp="1" noChangeArrowheads="1"/>
          </p:cNvSpPr>
          <p:nvPr>
            <p:ph type="body" idx="1"/>
          </p:nvPr>
        </p:nvSpPr>
        <p:spPr/>
        <p:txBody>
          <a:bodyPr/>
          <a:lstStyle/>
          <a:p>
            <a:r>
              <a:rPr lang="en-GB" altLang="en-US"/>
              <a:t>Although not necessary in well controlled environments, attestation often required by the auditors.</a:t>
            </a:r>
          </a:p>
          <a:p>
            <a:r>
              <a:rPr lang="en-GB" altLang="en-US"/>
              <a:t>Attestations means to lookup user role assignments or user privileges on a regular basis.</a:t>
            </a:r>
          </a:p>
          <a:p>
            <a:pPr lvl="1"/>
            <a:r>
              <a:rPr lang="en-GB" altLang="en-US"/>
              <a:t>Either at a fixed appointed date (when the auditor arrives)</a:t>
            </a:r>
          </a:p>
          <a:p>
            <a:pPr lvl="1"/>
            <a:r>
              <a:rPr lang="en-GB" altLang="en-US"/>
              <a:t>Or after a defined period of time has passed</a:t>
            </a:r>
          </a:p>
          <a:p>
            <a:r>
              <a:rPr lang="en-GB" altLang="en-US"/>
              <a:t>If not automated the checks have to be “reasonable” samples.</a:t>
            </a:r>
          </a:p>
          <a:p>
            <a:r>
              <a:rPr lang="en-GB" altLang="en-US"/>
              <a:t>In some environments the attestation attempt is the only way to detect outdated users.</a:t>
            </a:r>
          </a:p>
          <a:p>
            <a:pPr lvl="1"/>
            <a:r>
              <a:rPr lang="en-GB" altLang="en-US"/>
              <a:t>E.g. employees of a customer</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p:txBody>
          <a:bodyPr/>
          <a:lstStyle/>
          <a:p>
            <a:r>
              <a:rPr lang="en-GB" altLang="en-US"/>
              <a:t>Required reporting capabilities </a:t>
            </a:r>
            <a:r>
              <a:rPr lang="en-GB" altLang="en-US" sz="2400"/>
              <a:t/>
            </a:r>
            <a:br>
              <a:rPr lang="en-GB" altLang="en-US" sz="2400"/>
            </a:br>
            <a:r>
              <a:rPr lang="en-GB" altLang="en-US" sz="1800"/>
              <a:t>compliance requirements are major drivers for an evidence solution</a:t>
            </a:r>
          </a:p>
        </p:txBody>
      </p:sp>
      <p:sp>
        <p:nvSpPr>
          <p:cNvPr id="873475" name="Rectangle 3"/>
          <p:cNvSpPr>
            <a:spLocks noGrp="1" noChangeArrowheads="1"/>
          </p:cNvSpPr>
          <p:nvPr>
            <p:ph type="body" idx="1"/>
          </p:nvPr>
        </p:nvSpPr>
        <p:spPr>
          <a:xfrm>
            <a:off x="566738" y="1089025"/>
            <a:ext cx="8326437" cy="4822825"/>
          </a:xfrm>
        </p:spPr>
        <p:txBody>
          <a:bodyPr/>
          <a:lstStyle/>
          <a:p>
            <a:r>
              <a:rPr lang="en-GB" altLang="en-US" sz="1600" b="1"/>
              <a:t>Current User</a:t>
            </a:r>
            <a:r>
              <a:rPr lang="en-GB" altLang="en-US" sz="1600"/>
              <a:t> </a:t>
            </a:r>
          </a:p>
          <a:p>
            <a:pPr lvl="1"/>
            <a:r>
              <a:rPr lang="en-GB" altLang="en-US" sz="1400"/>
              <a:t>accounts and privileges</a:t>
            </a:r>
          </a:p>
          <a:p>
            <a:pPr lvl="1"/>
            <a:r>
              <a:rPr lang="en-GB" altLang="en-US" sz="1400"/>
              <a:t>Accounts and privileges applied for.</a:t>
            </a:r>
          </a:p>
          <a:p>
            <a:pPr lvl="1"/>
            <a:r>
              <a:rPr lang="en-GB" altLang="en-US" sz="1400"/>
              <a:t>Report per user or per requester</a:t>
            </a:r>
          </a:p>
          <a:p>
            <a:pPr lvl="1"/>
            <a:r>
              <a:rPr lang="en-GB" altLang="en-US" sz="1400"/>
              <a:t>Reports for business superiors</a:t>
            </a:r>
          </a:p>
          <a:p>
            <a:pPr lvl="1"/>
            <a:r>
              <a:rPr lang="en-GB" altLang="en-US" sz="1400"/>
              <a:t>User accounts und privileges of users per organisational unit </a:t>
            </a:r>
            <a:endParaRPr lang="en-GB" altLang="en-US" sz="1400" b="1"/>
          </a:p>
          <a:p>
            <a:r>
              <a:rPr lang="en-GB" altLang="en-US" sz="1600" b="1"/>
              <a:t>Target system</a:t>
            </a:r>
            <a:r>
              <a:rPr lang="en-GB" altLang="en-US" sz="1600"/>
              <a:t> specific Reports</a:t>
            </a:r>
          </a:p>
          <a:p>
            <a:pPr lvl="1"/>
            <a:r>
              <a:rPr lang="en-GB" altLang="en-US" sz="1400"/>
              <a:t>Available base roles per target system</a:t>
            </a:r>
          </a:p>
          <a:p>
            <a:pPr lvl="1"/>
            <a:r>
              <a:rPr lang="en-GB" altLang="en-US" sz="1400"/>
              <a:t>User accounts und privileges per target system.</a:t>
            </a:r>
            <a:endParaRPr lang="en-GB" altLang="en-US" sz="1400" b="1"/>
          </a:p>
          <a:p>
            <a:r>
              <a:rPr lang="en-GB" altLang="en-US" sz="1600" b="1"/>
              <a:t>Access</a:t>
            </a:r>
            <a:r>
              <a:rPr lang="en-GB" altLang="en-US" sz="1600"/>
              <a:t> Reports</a:t>
            </a:r>
          </a:p>
          <a:p>
            <a:pPr lvl="1"/>
            <a:r>
              <a:rPr lang="en-GB" altLang="en-US" sz="1400"/>
              <a:t>Who has accessed a system within a period?</a:t>
            </a:r>
          </a:p>
          <a:p>
            <a:pPr lvl="1"/>
            <a:r>
              <a:rPr lang="en-GB" altLang="en-US" sz="1400"/>
              <a:t>Which systems has a user accessed within a period?</a:t>
            </a:r>
            <a:endParaRPr lang="en-GB" altLang="en-US" sz="1400" b="1"/>
          </a:p>
          <a:p>
            <a:r>
              <a:rPr lang="en-GB" altLang="en-US" sz="1600" b="1"/>
              <a:t>Reconciliation</a:t>
            </a:r>
            <a:r>
              <a:rPr lang="en-GB" altLang="en-US" sz="1600"/>
              <a:t> with target systems </a:t>
            </a:r>
          </a:p>
          <a:p>
            <a:r>
              <a:rPr lang="en-GB" altLang="en-US" sz="1600"/>
              <a:t>Privileges </a:t>
            </a:r>
            <a:r>
              <a:rPr lang="en-GB" altLang="en-US" sz="1600" b="1"/>
              <a:t>via roles</a:t>
            </a:r>
            <a:r>
              <a:rPr lang="en-GB" altLang="en-US" sz="1600"/>
              <a:t> versus </a:t>
            </a:r>
            <a:r>
              <a:rPr lang="en-GB" altLang="en-US" sz="1600" b="1"/>
              <a:t>direct</a:t>
            </a:r>
            <a:r>
              <a:rPr lang="en-GB" altLang="en-US" sz="1600"/>
              <a:t> assignment.</a:t>
            </a:r>
            <a:endParaRPr lang="en-GB" altLang="en-US" sz="1600" b="1"/>
          </a:p>
          <a:p>
            <a:r>
              <a:rPr lang="en-GB" altLang="en-US" sz="1600" b="1"/>
              <a:t>Workflow</a:t>
            </a:r>
            <a:r>
              <a:rPr lang="en-GB" altLang="en-US" sz="1600"/>
              <a:t> Reports</a:t>
            </a:r>
          </a:p>
          <a:p>
            <a:pPr lvl="1"/>
            <a:r>
              <a:rPr lang="en-GB" altLang="en-US" sz="1400"/>
              <a:t>Weekly report on tasks that were not completed the previous week</a:t>
            </a:r>
          </a:p>
          <a:p>
            <a:pPr lvl="1"/>
            <a:r>
              <a:rPr lang="en-GB" altLang="en-US" sz="1400"/>
              <a:t>Weekly report on provisioning activities by department, location, resource type, etc.</a:t>
            </a:r>
          </a:p>
          <a:p>
            <a:pPr lvl="1"/>
            <a:r>
              <a:rPr lang="en-GB" altLang="en-US" sz="1400"/>
              <a:t>Were all of the accounts created on time? - How many times did we act late this month?</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5"/>
          <p:cNvSpPr>
            <a:spLocks noGrp="1" noChangeArrowheads="1"/>
          </p:cNvSpPr>
          <p:nvPr>
            <p:ph type="ctrTitle" idx="4294967295"/>
          </p:nvPr>
        </p:nvSpPr>
        <p:spPr>
          <a:xfrm>
            <a:off x="685800" y="990600"/>
            <a:ext cx="7772400" cy="1371600"/>
          </a:xfrm>
        </p:spPr>
        <p:txBody>
          <a:bodyPr/>
          <a:lstStyle/>
          <a:p>
            <a:r>
              <a:rPr lang="de-DE" altLang="en-US" sz="3200"/>
              <a:t>GRC</a:t>
            </a:r>
            <a:br>
              <a:rPr lang="de-DE" altLang="en-US" sz="3200"/>
            </a:br>
            <a:r>
              <a:rPr lang="de-DE" altLang="en-US" sz="3200"/>
              <a:t>Market Report 2008</a:t>
            </a:r>
          </a:p>
        </p:txBody>
      </p:sp>
      <p:sp>
        <p:nvSpPr>
          <p:cNvPr id="916483" name="Rectangle 6"/>
          <p:cNvSpPr>
            <a:spLocks noGrp="1" noChangeArrowheads="1"/>
          </p:cNvSpPr>
          <p:nvPr>
            <p:ph type="subTitle" idx="4294967295"/>
          </p:nvPr>
        </p:nvSpPr>
        <p:spPr>
          <a:xfrm>
            <a:off x="1447800" y="3092450"/>
            <a:ext cx="7010400" cy="1808163"/>
          </a:xfrm>
        </p:spPr>
        <p:txBody>
          <a:bodyPr/>
          <a:lstStyle/>
          <a:p>
            <a:pPr marL="0" indent="0">
              <a:buFont typeface="Wingdings" pitchFamily="2" charset="2"/>
              <a:buNone/>
            </a:pPr>
            <a:r>
              <a:rPr lang="de-DE" altLang="en-US" sz="2100"/>
              <a:t>23. April 2008</a:t>
            </a:r>
          </a:p>
          <a:p>
            <a:pPr marL="0" indent="0">
              <a:buFont typeface="Wingdings" pitchFamily="2" charset="2"/>
              <a:buNone/>
            </a:pPr>
            <a:r>
              <a:rPr lang="de-DE" altLang="en-US" sz="2100"/>
              <a:t>Martin Kuppinger, KCP</a:t>
            </a:r>
          </a:p>
          <a:p>
            <a:pPr marL="0" indent="0">
              <a:buFont typeface="Wingdings" pitchFamily="2" charset="2"/>
              <a:buNone/>
            </a:pPr>
            <a:r>
              <a:rPr lang="de-DE" altLang="en-US" sz="2100"/>
              <a:t>mk@kuppingercole.de</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Titel 1"/>
          <p:cNvSpPr>
            <a:spLocks noGrp="1"/>
          </p:cNvSpPr>
          <p:nvPr>
            <p:ph type="title" idx="4294967295"/>
          </p:nvPr>
        </p:nvSpPr>
        <p:spPr/>
        <p:txBody>
          <a:bodyPr/>
          <a:lstStyle/>
          <a:p>
            <a:r>
              <a:rPr lang="de-DE" altLang="en-US"/>
              <a:t>GRC: Governance, Risk Management, Compliance</a:t>
            </a:r>
          </a:p>
        </p:txBody>
      </p:sp>
      <p:graphicFrame>
        <p:nvGraphicFramePr>
          <p:cNvPr id="6" name="Inhaltsplatzhalter 5"/>
          <p:cNvGraphicFramePr>
            <a:graphicFrameLocks noGrp="1"/>
          </p:cNvGraphicFramePr>
          <p:nvPr>
            <p:ph idx="4294967295"/>
          </p:nvPr>
        </p:nvGraphicFramePr>
        <p:xfrm>
          <a:off x="566738" y="1752600"/>
          <a:ext cx="8001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8532" name="Fußzeilenplatzhalter 3"/>
          <p:cNvSpPr txBox="1">
            <a:spLocks noGrp="1"/>
          </p:cNvSpPr>
          <p:nvPr/>
        </p:nvSpPr>
        <p:spPr bwMode="auto">
          <a:xfrm>
            <a:off x="2484438" y="6237288"/>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de-DE" altLang="en-US" sz="1200">
                <a:latin typeface="Verdana" pitchFamily="34" charset="0"/>
              </a:rPr>
              <a:t>© Kuppinger Cole + Partner 2008</a:t>
            </a:r>
          </a:p>
        </p:txBody>
      </p:sp>
      <p:sp>
        <p:nvSpPr>
          <p:cNvPr id="918533" name="Foliennummernplatzhalter 4"/>
          <p:cNvSpPr txBox="1">
            <a:spLocks noGrp="1"/>
          </p:cNvSpPr>
          <p:nvPr/>
        </p:nvSpPr>
        <p:spPr bwMode="auto">
          <a:xfrm>
            <a:off x="611188" y="6237288"/>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de-DE" altLang="en-US" sz="1200">
                <a:latin typeface="Verdana" pitchFamily="34" charset="0"/>
              </a:rPr>
              <a:t>Seite </a:t>
            </a:r>
            <a:fld id="{75200A7D-FA7C-49AC-86BE-C39AE2BC846A}" type="slidenum">
              <a:rPr lang="de-DE" altLang="en-US" sz="1200">
                <a:latin typeface="Verdana" pitchFamily="34" charset="0"/>
              </a:rPr>
              <a:pPr/>
              <a:t>55</a:t>
            </a:fld>
            <a:endParaRPr lang="de-DE" altLang="en-US" sz="1200">
              <a:latin typeface="Verdana" pitchFamily="34" charset="0"/>
            </a:endParaRP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Titel 1"/>
          <p:cNvSpPr>
            <a:spLocks noGrp="1"/>
          </p:cNvSpPr>
          <p:nvPr>
            <p:ph type="title" idx="4294967295"/>
          </p:nvPr>
        </p:nvSpPr>
        <p:spPr/>
        <p:txBody>
          <a:bodyPr/>
          <a:lstStyle/>
          <a:p>
            <a:r>
              <a:rPr lang="de-DE" altLang="en-US"/>
              <a:t>GRC Market:</a:t>
            </a:r>
            <a:br>
              <a:rPr lang="de-DE" altLang="en-US"/>
            </a:br>
            <a:r>
              <a:rPr lang="de-DE" altLang="en-US"/>
              <a:t>Level 1</a:t>
            </a:r>
          </a:p>
        </p:txBody>
      </p:sp>
      <p:graphicFrame>
        <p:nvGraphicFramePr>
          <p:cNvPr id="6" name="Inhaltsplatzhalter 5"/>
          <p:cNvGraphicFramePr>
            <a:graphicFrameLocks noGrp="1"/>
          </p:cNvGraphicFramePr>
          <p:nvPr>
            <p:ph idx="4294967295"/>
          </p:nvPr>
        </p:nvGraphicFramePr>
        <p:xfrm>
          <a:off x="582599" y="1213237"/>
          <a:ext cx="7983558" cy="4787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0580" name="Fußzeilenplatzhalter 3"/>
          <p:cNvSpPr txBox="1">
            <a:spLocks noGrp="1"/>
          </p:cNvSpPr>
          <p:nvPr/>
        </p:nvSpPr>
        <p:spPr bwMode="auto">
          <a:xfrm>
            <a:off x="2484438" y="6237288"/>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de-DE" altLang="en-US" sz="1200">
                <a:latin typeface="Verdana" pitchFamily="34" charset="0"/>
              </a:rPr>
              <a:t>© Kuppinger Cole + Partner 2008</a:t>
            </a:r>
          </a:p>
        </p:txBody>
      </p:sp>
      <p:sp>
        <p:nvSpPr>
          <p:cNvPr id="920581" name="Foliennummernplatzhalter 4"/>
          <p:cNvSpPr txBox="1">
            <a:spLocks noGrp="1"/>
          </p:cNvSpPr>
          <p:nvPr/>
        </p:nvSpPr>
        <p:spPr bwMode="auto">
          <a:xfrm>
            <a:off x="611188" y="6237288"/>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de-DE" altLang="en-US" sz="1200">
                <a:latin typeface="Verdana" pitchFamily="34" charset="0"/>
              </a:rPr>
              <a:t>Seite </a:t>
            </a:r>
            <a:fld id="{514180FF-59B6-4B4A-9E55-08266C029D6A}" type="slidenum">
              <a:rPr lang="de-DE" altLang="en-US" sz="1200">
                <a:latin typeface="Verdana" pitchFamily="34" charset="0"/>
              </a:rPr>
              <a:pPr/>
              <a:t>56</a:t>
            </a:fld>
            <a:endParaRPr lang="de-DE" altLang="en-US" sz="1200">
              <a:latin typeface="Verdana" pitchFamily="34" charset="0"/>
            </a:endParaRP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Titel 1"/>
          <p:cNvSpPr>
            <a:spLocks noGrp="1"/>
          </p:cNvSpPr>
          <p:nvPr>
            <p:ph type="title" idx="4294967295"/>
          </p:nvPr>
        </p:nvSpPr>
        <p:spPr/>
        <p:txBody>
          <a:bodyPr/>
          <a:lstStyle/>
          <a:p>
            <a:r>
              <a:rPr lang="de-DE" altLang="en-US"/>
              <a:t>GRC Market:</a:t>
            </a:r>
            <a:br>
              <a:rPr lang="de-DE" altLang="en-US"/>
            </a:br>
            <a:r>
              <a:rPr lang="de-DE" altLang="en-US"/>
              <a:t>Level 2</a:t>
            </a:r>
          </a:p>
        </p:txBody>
      </p:sp>
      <p:graphicFrame>
        <p:nvGraphicFramePr>
          <p:cNvPr id="6" name="Inhaltsplatzhalter 5"/>
          <p:cNvGraphicFramePr>
            <a:graphicFrameLocks noGrp="1"/>
          </p:cNvGraphicFramePr>
          <p:nvPr>
            <p:ph idx="4294967295"/>
          </p:nvPr>
        </p:nvGraphicFramePr>
        <p:xfrm>
          <a:off x="566738" y="1752600"/>
          <a:ext cx="8001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628" name="Fußzeilenplatzhalter 3"/>
          <p:cNvSpPr txBox="1">
            <a:spLocks noGrp="1"/>
          </p:cNvSpPr>
          <p:nvPr/>
        </p:nvSpPr>
        <p:spPr bwMode="auto">
          <a:xfrm>
            <a:off x="2484438" y="6237288"/>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de-DE" altLang="en-US" sz="1200">
                <a:latin typeface="Verdana" pitchFamily="34" charset="0"/>
              </a:rPr>
              <a:t>© Kuppinger Cole + Partner 2008</a:t>
            </a:r>
          </a:p>
        </p:txBody>
      </p:sp>
      <p:sp>
        <p:nvSpPr>
          <p:cNvPr id="922629" name="Foliennummernplatzhalter 4"/>
          <p:cNvSpPr txBox="1">
            <a:spLocks noGrp="1"/>
          </p:cNvSpPr>
          <p:nvPr/>
        </p:nvSpPr>
        <p:spPr bwMode="auto">
          <a:xfrm>
            <a:off x="611188" y="6237288"/>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de-DE" altLang="en-US" sz="1200">
                <a:latin typeface="Verdana" pitchFamily="34" charset="0"/>
              </a:rPr>
              <a:t>Seite </a:t>
            </a:r>
            <a:fld id="{8DBFDF92-9727-4AA5-AC03-4012C2BF79EF}" type="slidenum">
              <a:rPr lang="de-DE" altLang="en-US" sz="1200">
                <a:latin typeface="Verdana" pitchFamily="34" charset="0"/>
              </a:rPr>
              <a:pPr/>
              <a:t>57</a:t>
            </a:fld>
            <a:endParaRPr lang="de-DE" altLang="en-US" sz="1200">
              <a:latin typeface="Verdana" pitchFamily="34" charset="0"/>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Titel 1"/>
          <p:cNvSpPr>
            <a:spLocks noGrp="1"/>
          </p:cNvSpPr>
          <p:nvPr>
            <p:ph type="title" idx="4294967295"/>
          </p:nvPr>
        </p:nvSpPr>
        <p:spPr/>
        <p:txBody>
          <a:bodyPr/>
          <a:lstStyle/>
          <a:p>
            <a:r>
              <a:rPr lang="de-DE" altLang="en-US"/>
              <a:t>Generic GRC tools:</a:t>
            </a:r>
            <a:br>
              <a:rPr lang="de-DE" altLang="en-US"/>
            </a:br>
            <a:r>
              <a:rPr lang="de-DE" altLang="en-US"/>
              <a:t>General purpose</a:t>
            </a:r>
          </a:p>
        </p:txBody>
      </p:sp>
      <p:graphicFrame>
        <p:nvGraphicFramePr>
          <p:cNvPr id="6" name="Inhaltsplatzhalter 5"/>
          <p:cNvGraphicFramePr>
            <a:graphicFrameLocks noGrp="1"/>
          </p:cNvGraphicFramePr>
          <p:nvPr>
            <p:ph idx="4294967295"/>
          </p:nvPr>
        </p:nvGraphicFramePr>
        <p:xfrm>
          <a:off x="566738" y="1752600"/>
          <a:ext cx="8001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4676" name="Fußzeilenplatzhalter 3"/>
          <p:cNvSpPr txBox="1">
            <a:spLocks noGrp="1"/>
          </p:cNvSpPr>
          <p:nvPr/>
        </p:nvSpPr>
        <p:spPr bwMode="auto">
          <a:xfrm>
            <a:off x="2484438" y="6237288"/>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de-DE" altLang="en-US" sz="1200">
                <a:latin typeface="Verdana" pitchFamily="34" charset="0"/>
              </a:rPr>
              <a:t>© Kuppinger Cole + Partner 2008</a:t>
            </a:r>
          </a:p>
        </p:txBody>
      </p:sp>
      <p:sp>
        <p:nvSpPr>
          <p:cNvPr id="924677" name="Foliennummernplatzhalter 4"/>
          <p:cNvSpPr txBox="1">
            <a:spLocks noGrp="1"/>
          </p:cNvSpPr>
          <p:nvPr/>
        </p:nvSpPr>
        <p:spPr bwMode="auto">
          <a:xfrm>
            <a:off x="611188" y="6237288"/>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de-DE" altLang="en-US" sz="1200">
                <a:latin typeface="Verdana" pitchFamily="34" charset="0"/>
              </a:rPr>
              <a:t>Seite </a:t>
            </a:r>
            <a:fld id="{6EDD7D19-6098-4E55-86E1-1BAB960E5B62}" type="slidenum">
              <a:rPr lang="de-DE" altLang="en-US" sz="1200">
                <a:latin typeface="Verdana" pitchFamily="34" charset="0"/>
              </a:rPr>
              <a:pPr/>
              <a:t>58</a:t>
            </a:fld>
            <a:endParaRPr lang="de-DE" altLang="en-US" sz="1200">
              <a:latin typeface="Verdana" pitchFamily="34" charset="0"/>
            </a:endParaRP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Titel 1"/>
          <p:cNvSpPr>
            <a:spLocks noGrp="1"/>
          </p:cNvSpPr>
          <p:nvPr>
            <p:ph type="title" idx="4294967295"/>
          </p:nvPr>
        </p:nvSpPr>
        <p:spPr/>
        <p:txBody>
          <a:bodyPr/>
          <a:lstStyle/>
          <a:p>
            <a:r>
              <a:rPr lang="de-DE" altLang="en-US"/>
              <a:t>GRC:</a:t>
            </a:r>
            <a:br>
              <a:rPr lang="de-DE" altLang="en-US"/>
            </a:br>
            <a:r>
              <a:rPr lang="de-DE" altLang="en-US"/>
              <a:t>Business Control for IAM</a:t>
            </a:r>
          </a:p>
        </p:txBody>
      </p:sp>
      <p:graphicFrame>
        <p:nvGraphicFramePr>
          <p:cNvPr id="8" name="Inhaltsplatzhalter 7"/>
          <p:cNvGraphicFramePr>
            <a:graphicFrameLocks noGrp="1"/>
          </p:cNvGraphicFramePr>
          <p:nvPr>
            <p:ph sz="half" idx="4294967295"/>
          </p:nvPr>
        </p:nvGraphicFramePr>
        <p:xfrm>
          <a:off x="566738" y="1752600"/>
          <a:ext cx="39243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Inhaltsplatzhalter 8"/>
          <p:cNvGraphicFramePr>
            <a:graphicFrameLocks noGrp="1"/>
          </p:cNvGraphicFramePr>
          <p:nvPr>
            <p:ph sz="half" idx="4294967295"/>
          </p:nvPr>
        </p:nvGraphicFramePr>
        <p:xfrm>
          <a:off x="4643438" y="1752600"/>
          <a:ext cx="3924300" cy="426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26725" name="Fußzeilenplatzhalter 3"/>
          <p:cNvSpPr txBox="1">
            <a:spLocks noGrp="1"/>
          </p:cNvSpPr>
          <p:nvPr/>
        </p:nvSpPr>
        <p:spPr bwMode="auto">
          <a:xfrm>
            <a:off x="2484438" y="6237288"/>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de-DE" altLang="en-US" sz="1200">
                <a:latin typeface="Verdana" pitchFamily="34" charset="0"/>
              </a:rPr>
              <a:t>© Kuppinger Cole + Partner 2008</a:t>
            </a:r>
          </a:p>
        </p:txBody>
      </p:sp>
      <p:sp>
        <p:nvSpPr>
          <p:cNvPr id="926726" name="Foliennummernplatzhalter 4"/>
          <p:cNvSpPr txBox="1">
            <a:spLocks noGrp="1"/>
          </p:cNvSpPr>
          <p:nvPr/>
        </p:nvSpPr>
        <p:spPr bwMode="auto">
          <a:xfrm>
            <a:off x="611188" y="6237288"/>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de-DE" altLang="en-US" sz="1200">
                <a:latin typeface="Verdana" pitchFamily="34" charset="0"/>
              </a:rPr>
              <a:t>Seite </a:t>
            </a:r>
            <a:fld id="{1E30E250-3588-493B-88BB-8E24E71B67AC}" type="slidenum">
              <a:rPr lang="de-DE" altLang="en-US" sz="1200">
                <a:latin typeface="Verdana" pitchFamily="34" charset="0"/>
              </a:rPr>
              <a:pPr/>
              <a:t>59</a:t>
            </a:fld>
            <a:endParaRPr lang="de-DE" altLang="en-US" sz="1200">
              <a:latin typeface="Verdana" pitchFamily="34"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r>
              <a:rPr lang="en-GB" altLang="en-US" sz="2400"/>
              <a:t>Identity Management is just a part</a:t>
            </a:r>
            <a:br>
              <a:rPr lang="en-GB" altLang="en-US" sz="2400"/>
            </a:br>
            <a:r>
              <a:rPr lang="en-GB" altLang="en-US" sz="2000"/>
              <a:t>Only a small fraction of the risks is related to Identity Management.</a:t>
            </a:r>
          </a:p>
        </p:txBody>
      </p:sp>
      <p:sp>
        <p:nvSpPr>
          <p:cNvPr id="646147" name="Rectangle 3"/>
          <p:cNvSpPr>
            <a:spLocks noGrp="1" noChangeArrowheads="1"/>
          </p:cNvSpPr>
          <p:nvPr>
            <p:ph type="body" sz="half" idx="2"/>
          </p:nvPr>
        </p:nvSpPr>
        <p:spPr>
          <a:xfrm>
            <a:off x="3779838" y="1196975"/>
            <a:ext cx="4787900" cy="4822825"/>
          </a:xfrm>
        </p:spPr>
        <p:txBody>
          <a:bodyPr/>
          <a:lstStyle/>
          <a:p>
            <a:r>
              <a:rPr lang="en-GB" altLang="en-US" sz="2000"/>
              <a:t>The compliance requirements are mostly stated open and vague.</a:t>
            </a:r>
          </a:p>
          <a:p>
            <a:r>
              <a:rPr lang="en-GB" altLang="en-US" sz="2000"/>
              <a:t>They leave room for interpretation.</a:t>
            </a:r>
          </a:p>
          <a:p>
            <a:r>
              <a:rPr lang="en-GB" altLang="en-US" sz="2000"/>
              <a:t>In most cases your external auditor will interpret them.</a:t>
            </a:r>
          </a:p>
          <a:p>
            <a:r>
              <a:rPr lang="en-GB" altLang="en-US" sz="2000"/>
              <a:t>He will check your governance </a:t>
            </a:r>
            <a:r>
              <a:rPr lang="en-GB" altLang="en-US" sz="2000" b="1"/>
              <a:t>and</a:t>
            </a:r>
            <a:r>
              <a:rPr lang="en-GB" altLang="en-US" sz="2000"/>
              <a:t> give advice how to improve.</a:t>
            </a:r>
          </a:p>
          <a:p>
            <a:r>
              <a:rPr lang="en-GB" altLang="en-US" sz="2000"/>
              <a:t>Following governance models is a good preparation though.</a:t>
            </a:r>
          </a:p>
          <a:p>
            <a:r>
              <a:rPr lang="en-GB" altLang="en-US" sz="2000"/>
              <a:t>IT-Governance is just a part of the overall corporate governance.</a:t>
            </a:r>
          </a:p>
          <a:p>
            <a:r>
              <a:rPr lang="en-GB" altLang="en-US" sz="2000"/>
              <a:t>Identity Management in turn covers only a fraction of the it governance.</a:t>
            </a:r>
          </a:p>
        </p:txBody>
      </p:sp>
      <p:sp>
        <p:nvSpPr>
          <p:cNvPr id="646148" name="AutoShape 4"/>
          <p:cNvSpPr>
            <a:spLocks noChangeArrowheads="1"/>
          </p:cNvSpPr>
          <p:nvPr/>
        </p:nvSpPr>
        <p:spPr bwMode="auto">
          <a:xfrm rot="5400000">
            <a:off x="1626394" y="591344"/>
            <a:ext cx="796925" cy="2430463"/>
          </a:xfrm>
          <a:prstGeom prst="chevron">
            <a:avLst>
              <a:gd name="adj" fmla="val 25000"/>
            </a:avLst>
          </a:prstGeom>
          <a:solidFill>
            <a:schemeClr val="bg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altLang="en-US">
                <a:latin typeface="Trebuchet MS" pitchFamily="34" charset="0"/>
              </a:rPr>
              <a:t>Corporate governance</a:t>
            </a:r>
          </a:p>
        </p:txBody>
      </p:sp>
      <p:sp>
        <p:nvSpPr>
          <p:cNvPr id="646149" name="AutoShape 5"/>
          <p:cNvSpPr>
            <a:spLocks noChangeArrowheads="1"/>
          </p:cNvSpPr>
          <p:nvPr/>
        </p:nvSpPr>
        <p:spPr bwMode="auto">
          <a:xfrm rot="5400000">
            <a:off x="1626394" y="2321719"/>
            <a:ext cx="796925" cy="2430463"/>
          </a:xfrm>
          <a:prstGeom prst="chevron">
            <a:avLst>
              <a:gd name="adj" fmla="val 25000"/>
            </a:avLst>
          </a:prstGeom>
          <a:solidFill>
            <a:schemeClr val="bg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altLang="en-US">
                <a:latin typeface="Trebuchet MS" pitchFamily="34" charset="0"/>
              </a:rPr>
              <a:t>It governance</a:t>
            </a:r>
          </a:p>
        </p:txBody>
      </p:sp>
      <p:sp>
        <p:nvSpPr>
          <p:cNvPr id="646150" name="AutoShape 6"/>
          <p:cNvSpPr>
            <a:spLocks noChangeArrowheads="1"/>
          </p:cNvSpPr>
          <p:nvPr/>
        </p:nvSpPr>
        <p:spPr bwMode="auto">
          <a:xfrm rot="5400000">
            <a:off x="1626394" y="4052094"/>
            <a:ext cx="796925" cy="2430463"/>
          </a:xfrm>
          <a:prstGeom prst="chevron">
            <a:avLst>
              <a:gd name="adj" fmla="val 25000"/>
            </a:avLst>
          </a:prstGeom>
          <a:solidFill>
            <a:schemeClr val="bg2"/>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altLang="en-US">
                <a:latin typeface="Trebuchet MS" pitchFamily="34" charset="0"/>
              </a:rPr>
              <a:t>Identity management</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Titel 1"/>
          <p:cNvSpPr>
            <a:spLocks noGrp="1"/>
          </p:cNvSpPr>
          <p:nvPr>
            <p:ph type="title" idx="4294967295"/>
          </p:nvPr>
        </p:nvSpPr>
        <p:spPr/>
        <p:txBody>
          <a:bodyPr/>
          <a:lstStyle/>
          <a:p>
            <a:r>
              <a:rPr lang="de-DE" altLang="en-US"/>
              <a:t>Layered approach</a:t>
            </a:r>
          </a:p>
        </p:txBody>
      </p:sp>
      <p:graphicFrame>
        <p:nvGraphicFramePr>
          <p:cNvPr id="6" name="Inhaltsplatzhalter 5"/>
          <p:cNvGraphicFramePr>
            <a:graphicFrameLocks noGrp="1"/>
          </p:cNvGraphicFramePr>
          <p:nvPr>
            <p:ph idx="4294967295"/>
          </p:nvPr>
        </p:nvGraphicFramePr>
        <p:xfrm>
          <a:off x="566738" y="1752600"/>
          <a:ext cx="8001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8772" name="Fußzeilenplatzhalter 3"/>
          <p:cNvSpPr txBox="1">
            <a:spLocks noGrp="1"/>
          </p:cNvSpPr>
          <p:nvPr/>
        </p:nvSpPr>
        <p:spPr bwMode="auto">
          <a:xfrm>
            <a:off x="2484438" y="6237288"/>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de-DE" altLang="en-US" sz="1200">
                <a:latin typeface="Verdana" pitchFamily="34" charset="0"/>
              </a:rPr>
              <a:t>© Kuppinger Cole + Partner 2008</a:t>
            </a:r>
          </a:p>
        </p:txBody>
      </p:sp>
      <p:sp>
        <p:nvSpPr>
          <p:cNvPr id="928773" name="Foliennummernplatzhalter 4"/>
          <p:cNvSpPr txBox="1">
            <a:spLocks noGrp="1"/>
          </p:cNvSpPr>
          <p:nvPr/>
        </p:nvSpPr>
        <p:spPr bwMode="auto">
          <a:xfrm>
            <a:off x="611188" y="6237288"/>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de-DE" altLang="en-US" sz="1200">
                <a:latin typeface="Verdana" pitchFamily="34" charset="0"/>
              </a:rPr>
              <a:t>Seite </a:t>
            </a:r>
            <a:fld id="{444E02AC-113E-4A79-95F5-0988C23EA501}" type="slidenum">
              <a:rPr lang="de-DE" altLang="en-US" sz="1200">
                <a:latin typeface="Verdana" pitchFamily="34" charset="0"/>
              </a:rPr>
              <a:pPr/>
              <a:t>60</a:t>
            </a:fld>
            <a:endParaRPr lang="de-DE" altLang="en-US" sz="1200">
              <a:latin typeface="Verdana" pitchFamily="34" charset="0"/>
            </a:endParaRP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Titel 1"/>
          <p:cNvSpPr>
            <a:spLocks noGrp="1"/>
          </p:cNvSpPr>
          <p:nvPr>
            <p:ph type="title" idx="4294967295"/>
          </p:nvPr>
        </p:nvSpPr>
        <p:spPr/>
        <p:txBody>
          <a:bodyPr/>
          <a:lstStyle/>
          <a:p>
            <a:r>
              <a:rPr lang="de-DE" altLang="en-US"/>
              <a:t>Tactical and strategical:</a:t>
            </a:r>
            <a:br>
              <a:rPr lang="de-DE" altLang="en-US"/>
            </a:br>
            <a:r>
              <a:rPr lang="de-DE" altLang="en-US"/>
              <a:t>The right tool</a:t>
            </a:r>
          </a:p>
        </p:txBody>
      </p:sp>
      <p:graphicFrame>
        <p:nvGraphicFramePr>
          <p:cNvPr id="6" name="Inhaltsplatzhalter 5"/>
          <p:cNvGraphicFramePr>
            <a:graphicFrameLocks noGrp="1"/>
          </p:cNvGraphicFramePr>
          <p:nvPr>
            <p:ph idx="4294967295"/>
          </p:nvPr>
        </p:nvGraphicFramePr>
        <p:xfrm>
          <a:off x="566738" y="1752600"/>
          <a:ext cx="8001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34916" name="Fußzeilenplatzhalter 3"/>
          <p:cNvSpPr txBox="1">
            <a:spLocks noGrp="1"/>
          </p:cNvSpPr>
          <p:nvPr/>
        </p:nvSpPr>
        <p:spPr bwMode="auto">
          <a:xfrm>
            <a:off x="2484438" y="6237288"/>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de-DE" altLang="en-US" sz="1200">
                <a:latin typeface="Verdana" pitchFamily="34" charset="0"/>
              </a:rPr>
              <a:t>© Kuppinger Cole + Partner 2008</a:t>
            </a:r>
          </a:p>
        </p:txBody>
      </p:sp>
      <p:sp>
        <p:nvSpPr>
          <p:cNvPr id="934917" name="Foliennummernplatzhalter 4"/>
          <p:cNvSpPr txBox="1">
            <a:spLocks noGrp="1"/>
          </p:cNvSpPr>
          <p:nvPr/>
        </p:nvSpPr>
        <p:spPr bwMode="auto">
          <a:xfrm>
            <a:off x="611188" y="6237288"/>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de-DE" altLang="en-US" sz="1200">
                <a:latin typeface="Verdana" pitchFamily="34" charset="0"/>
              </a:rPr>
              <a:t>Seite </a:t>
            </a:r>
            <a:fld id="{3CD09854-E34B-41EC-9A57-C1197DC0CE9F}" type="slidenum">
              <a:rPr lang="de-DE" altLang="en-US" sz="1200">
                <a:latin typeface="Verdana" pitchFamily="34" charset="0"/>
              </a:rPr>
              <a:pPr/>
              <a:t>61</a:t>
            </a:fld>
            <a:endParaRPr lang="de-DE" altLang="en-US" sz="1200">
              <a:latin typeface="Verdana" pitchFamily="34" charset="0"/>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31800" y="142875"/>
            <a:ext cx="7772400" cy="763588"/>
          </a:xfrm>
        </p:spPr>
        <p:txBody>
          <a:bodyPr/>
          <a:lstStyle/>
          <a:p>
            <a:r>
              <a:rPr lang="en-GB" altLang="en-US"/>
              <a:t>Questions - comments – suggestions?</a:t>
            </a:r>
          </a:p>
        </p:txBody>
      </p:sp>
      <p:pic>
        <p:nvPicPr>
          <p:cNvPr id="44035" name="Picture 3" descr="Fr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713" y="1403350"/>
            <a:ext cx="2686050" cy="3971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GB" altLang="en-US"/>
              <a:t>Questions to the audience</a:t>
            </a:r>
            <a:br>
              <a:rPr lang="en-GB" altLang="en-US"/>
            </a:br>
            <a:r>
              <a:rPr lang="en-GB" altLang="en-US" sz="1800"/>
              <a:t>please answer the following questions</a:t>
            </a:r>
            <a:r>
              <a:rPr lang="en-GB" altLang="en-US" sz="2400"/>
              <a:t> </a:t>
            </a:r>
          </a:p>
        </p:txBody>
      </p:sp>
      <p:sp>
        <p:nvSpPr>
          <p:cNvPr id="153603" name="Rectangle 3"/>
          <p:cNvSpPr>
            <a:spLocks noGrp="1" noChangeArrowheads="1"/>
          </p:cNvSpPr>
          <p:nvPr>
            <p:ph type="body" idx="1"/>
          </p:nvPr>
        </p:nvSpPr>
        <p:spPr>
          <a:xfrm>
            <a:off x="571500" y="1125538"/>
            <a:ext cx="8001000" cy="4822825"/>
          </a:xfrm>
        </p:spPr>
        <p:txBody>
          <a:bodyPr/>
          <a:lstStyle/>
          <a:p>
            <a:r>
              <a:rPr lang="en-GB" altLang="en-US"/>
              <a:t>Does your company have compliance work to do?</a:t>
            </a:r>
          </a:p>
          <a:p>
            <a:pPr lvl="1"/>
            <a:r>
              <a:rPr lang="en-GB" altLang="en-US"/>
              <a:t>Which regulations do you have to be compliant with?</a:t>
            </a:r>
          </a:p>
          <a:p>
            <a:pPr lvl="1"/>
            <a:r>
              <a:rPr lang="en-GB" altLang="en-US"/>
              <a:t>Which of them are liked to role management</a:t>
            </a:r>
          </a:p>
          <a:p>
            <a:r>
              <a:rPr lang="en-GB" altLang="en-US"/>
              <a:t>Has your company implemented a role management?</a:t>
            </a:r>
          </a:p>
          <a:p>
            <a:pPr lvl="1"/>
            <a:r>
              <a:rPr lang="en-GB" altLang="en-US"/>
              <a:t>Full coverage or restricted to some business areas?</a:t>
            </a:r>
          </a:p>
          <a:p>
            <a:pPr lvl="1"/>
            <a:r>
              <a:rPr lang="en-GB" altLang="en-US"/>
              <a:t>Do you feel that role management helps getting compliant?</a:t>
            </a:r>
          </a:p>
          <a:p>
            <a:r>
              <a:rPr lang="en-GB" altLang="en-US"/>
              <a:t>Do you feel, that we have the right methods &amp; tools at hand?</a:t>
            </a:r>
          </a:p>
          <a:p>
            <a:pPr lvl="1"/>
            <a:r>
              <a:rPr lang="en-GB" altLang="en-US"/>
              <a:t>For doing an effective role management</a:t>
            </a:r>
          </a:p>
          <a:p>
            <a:pPr lvl="1"/>
            <a:r>
              <a:rPr lang="en-GB" altLang="en-US"/>
              <a:t>For becoming compliant – but efficiently?</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Lu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493838"/>
            <a:ext cx="2162175" cy="2362200"/>
          </a:xfrm>
          <a:prstGeom prst="rect">
            <a:avLst/>
          </a:prstGeom>
          <a:noFill/>
          <a:extLst>
            <a:ext uri="{909E8E84-426E-40DD-AFC4-6F175D3DCCD1}">
              <a14:hiddenFill xmlns:a14="http://schemas.microsoft.com/office/drawing/2010/main">
                <a:solidFill>
                  <a:srgbClr val="FFFFFF"/>
                </a:solidFill>
              </a14:hiddenFill>
            </a:ext>
          </a:extLst>
        </p:spPr>
      </p:pic>
      <p:sp>
        <p:nvSpPr>
          <p:cNvPr id="46083" name="Rectangle 3"/>
          <p:cNvSpPr>
            <a:spLocks noGrp="1" noChangeArrowheads="1"/>
          </p:cNvSpPr>
          <p:nvPr>
            <p:ph type="title"/>
          </p:nvPr>
        </p:nvSpPr>
        <p:spPr>
          <a:xfrm>
            <a:off x="1636713" y="3641725"/>
            <a:ext cx="5907087" cy="17970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spAutoFit/>
          </a:bodyPr>
          <a:lstStyle/>
          <a:p>
            <a:pPr>
              <a:lnSpc>
                <a:spcPct val="70000"/>
              </a:lnSpc>
            </a:pPr>
            <a:r>
              <a:rPr lang="en-GB" altLang="en-US" sz="8000">
                <a:latin typeface="Comic Sans MS" pitchFamily="66" charset="0"/>
              </a:rPr>
              <a:t>A</a:t>
            </a:r>
            <a:r>
              <a:rPr lang="en-GB" altLang="en-US" sz="3600">
                <a:latin typeface="Comic Sans MS" pitchFamily="66" charset="0"/>
              </a:rPr>
              <a:t>ttention</a:t>
            </a:r>
            <a:br>
              <a:rPr lang="en-GB" altLang="en-US" sz="3600">
                <a:latin typeface="Comic Sans MS" pitchFamily="66" charset="0"/>
              </a:rPr>
            </a:br>
            <a:r>
              <a:rPr lang="en-GB" altLang="en-US" sz="8000">
                <a:latin typeface="Comic Sans MS" pitchFamily="66" charset="0"/>
              </a:rPr>
              <a:t> A</a:t>
            </a:r>
            <a:r>
              <a:rPr lang="en-GB" altLang="en-US" sz="3600">
                <a:latin typeface="Comic Sans MS" pitchFamily="66" charset="0"/>
              </a:rPr>
              <a:t>ppendix</a:t>
            </a:r>
          </a:p>
        </p:txBody>
      </p:sp>
      <p:sp>
        <p:nvSpPr>
          <p:cNvPr id="46084" name="Rectangle 4"/>
          <p:cNvSpPr>
            <a:spLocks noChangeArrowheads="1"/>
          </p:cNvSpPr>
          <p:nvPr/>
        </p:nvSpPr>
        <p:spPr bwMode="auto">
          <a:xfrm>
            <a:off x="990600" y="5715000"/>
            <a:ext cx="72802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spcBef>
                <a:spcPct val="20000"/>
              </a:spcBef>
            </a:pPr>
            <a:r>
              <a:rPr lang="en-GB" altLang="en-US" sz="2400" i="1">
                <a:solidFill>
                  <a:srgbClr val="000000"/>
                </a:solidFill>
                <a:latin typeface="Trebuchet MS" pitchFamily="34" charset="0"/>
                <a:cs typeface="Times New Roman" pitchFamily="18" charset="0"/>
              </a:rPr>
              <a:t>From here the notorious back-up slides follow ...</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8" name="Rectangle 4"/>
          <p:cNvSpPr>
            <a:spLocks noGrp="1" noChangeArrowheads="1"/>
          </p:cNvSpPr>
          <p:nvPr>
            <p:ph type="title"/>
          </p:nvPr>
        </p:nvSpPr>
        <p:spPr/>
        <p:txBody>
          <a:bodyPr/>
          <a:lstStyle/>
          <a:p>
            <a:r>
              <a:rPr lang="en-US" altLang="en-US" sz="2400"/>
              <a:t>Market segmentation – Level 1 (Overall GRC market)</a:t>
            </a:r>
            <a:endParaRPr lang="de-DE" altLang="en-US" sz="2400"/>
          </a:p>
        </p:txBody>
      </p:sp>
      <p:sp>
        <p:nvSpPr>
          <p:cNvPr id="912389" name="Rectangle 5"/>
          <p:cNvSpPr>
            <a:spLocks noGrp="1" noChangeArrowheads="1"/>
          </p:cNvSpPr>
          <p:nvPr>
            <p:ph type="body" idx="1"/>
          </p:nvPr>
        </p:nvSpPr>
        <p:spPr/>
        <p:txBody>
          <a:bodyPr/>
          <a:lstStyle/>
          <a:p>
            <a:r>
              <a:rPr lang="en-US" altLang="en-US" sz="1400"/>
              <a:t>A layered approach for segmenting the overall GRC market. At the first level there are four categories of general approaches:</a:t>
            </a:r>
          </a:p>
          <a:p>
            <a:r>
              <a:rPr lang="en-US" altLang="en-US" sz="1400" b="1"/>
              <a:t>Methodologies</a:t>
            </a:r>
            <a:r>
              <a:rPr lang="en-US" altLang="en-US" sz="1400"/>
              <a:t>: Methodologies are consulting-level approaches to deal with GRC requirements in corporations. They usually aren’t directly supported by tools or, if any, on a very abstract level like with some Excel spreadsheets. These methodologies can be applied to the usage of tools though, thus they are often used together with GRC tools. The providers of these methodologies are usually consulting companies with specific domain knowledge.</a:t>
            </a:r>
          </a:p>
          <a:p>
            <a:r>
              <a:rPr lang="en-US" altLang="en-US" sz="1400" b="1"/>
              <a:t>Regulation-specific solutions</a:t>
            </a:r>
            <a:r>
              <a:rPr lang="en-US" altLang="en-US" sz="1400"/>
              <a:t>: This group consists of IT solutions which are specific to a regulation, like SOX enhancements for ERP tools or specific HIPAA solutions. It is common to these solutions that they can’t be applied </a:t>
            </a:r>
            <a:r>
              <a:rPr lang="en-US" altLang="en-US" sz="1600"/>
              <a:t>to</a:t>
            </a:r>
            <a:r>
              <a:rPr lang="en-US" altLang="en-US" sz="1400"/>
              <a:t> other regulations and GRC threats. They consist of specific checklists and rules for one regulation, for example.</a:t>
            </a:r>
          </a:p>
          <a:p>
            <a:r>
              <a:rPr lang="en-US" altLang="en-US" sz="1400" b="1"/>
              <a:t>Generic Tools</a:t>
            </a:r>
            <a:r>
              <a:rPr lang="en-US" altLang="en-US" sz="1400"/>
              <a:t>: GRC tools that support the fulfillment of GRC requirements beyond specific regulations. These support a consistent, enterprise-wide approach for managing risks and supporting the fulfillment of Compliance regulations. We currently observe the emergence of a GRC tool market mainly derived from</a:t>
            </a:r>
          </a:p>
          <a:p>
            <a:r>
              <a:rPr lang="en-US" altLang="en-US" sz="1400" b="1"/>
              <a:t>OS and application core functions</a:t>
            </a:r>
            <a:r>
              <a:rPr lang="en-US" altLang="en-US" sz="1400"/>
              <a:t>: On the operating and application level, logging and reporting features are pretty common. They might support GRC tools but aren’t sufficient for real GRC solutions because the integration and correlation of information derived from heterogeneous systems seems yet far too complex. different constricted tools which have been partially available for some years.</a:t>
            </a:r>
            <a:endParaRPr lang="de-DE" altLang="en-US" sz="1400"/>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40" name="Rectangle 4"/>
          <p:cNvSpPr>
            <a:spLocks noGrp="1" noChangeArrowheads="1"/>
          </p:cNvSpPr>
          <p:nvPr>
            <p:ph type="title"/>
          </p:nvPr>
        </p:nvSpPr>
        <p:spPr/>
        <p:txBody>
          <a:bodyPr/>
          <a:lstStyle/>
          <a:p>
            <a:r>
              <a:rPr lang="en-GB" altLang="en-US"/>
              <a:t>The tools market</a:t>
            </a:r>
          </a:p>
        </p:txBody>
      </p:sp>
      <p:sp>
        <p:nvSpPr>
          <p:cNvPr id="910341" name="Rectangle 5"/>
          <p:cNvSpPr>
            <a:spLocks noGrp="1" noChangeArrowheads="1"/>
          </p:cNvSpPr>
          <p:nvPr>
            <p:ph type="body" idx="1"/>
          </p:nvPr>
        </p:nvSpPr>
        <p:spPr>
          <a:xfrm>
            <a:off x="566738" y="1125538"/>
            <a:ext cx="8001000" cy="4822825"/>
          </a:xfrm>
        </p:spPr>
        <p:txBody>
          <a:bodyPr/>
          <a:lstStyle/>
          <a:p>
            <a:pPr>
              <a:lnSpc>
                <a:spcPct val="80000"/>
              </a:lnSpc>
            </a:pPr>
            <a:r>
              <a:rPr lang="en-GB" altLang="en-US" sz="1400"/>
              <a:t>There will be </a:t>
            </a:r>
            <a:r>
              <a:rPr lang="en-GB" altLang="en-US" sz="1400" b="1"/>
              <a:t>no separate</a:t>
            </a:r>
            <a:r>
              <a:rPr lang="en-GB" altLang="en-US" sz="1400"/>
              <a:t> role management tools anymore from 2010 on. </a:t>
            </a:r>
          </a:p>
          <a:p>
            <a:pPr>
              <a:lnSpc>
                <a:spcPct val="80000"/>
              </a:lnSpc>
            </a:pPr>
            <a:r>
              <a:rPr lang="en-GB" altLang="en-US" sz="1400"/>
              <a:t>There might be some elements which are still offered separately as part of larger solutions.</a:t>
            </a:r>
          </a:p>
          <a:p>
            <a:pPr>
              <a:lnSpc>
                <a:spcPct val="80000"/>
              </a:lnSpc>
            </a:pPr>
            <a:r>
              <a:rPr lang="en-GB" altLang="en-US" sz="1400"/>
              <a:t>We expect that most of the vendors will provide, over the next 12 to 24 months, a more complete GRC tool offering.</a:t>
            </a:r>
          </a:p>
          <a:p>
            <a:pPr>
              <a:lnSpc>
                <a:spcPct val="80000"/>
              </a:lnSpc>
            </a:pPr>
            <a:r>
              <a:rPr lang="en-GB" altLang="en-US" sz="1400"/>
              <a:t>Role Management and Compliance solutions are even today a part of the broader GRC market.</a:t>
            </a:r>
          </a:p>
          <a:p>
            <a:pPr>
              <a:lnSpc>
                <a:spcPct val="80000"/>
              </a:lnSpc>
            </a:pPr>
            <a:r>
              <a:rPr lang="en-GB" altLang="en-US" sz="1400"/>
              <a:t>We strongly recommend the combination of strong GRC methodologies with specific GRC tools for a successful solution to GRC requirements.</a:t>
            </a:r>
          </a:p>
          <a:p>
            <a:pPr>
              <a:lnSpc>
                <a:spcPct val="80000"/>
              </a:lnSpc>
            </a:pPr>
            <a:r>
              <a:rPr lang="en-GB" altLang="en-US" sz="1400"/>
              <a:t>The market segment for regulation-specific solutions will diminish over time because these solutions usually don’t provide support for strategic GRC approaches.</a:t>
            </a:r>
          </a:p>
          <a:p>
            <a:pPr>
              <a:lnSpc>
                <a:spcPct val="80000"/>
              </a:lnSpc>
            </a:pPr>
            <a:r>
              <a:rPr lang="en-GB" altLang="en-US" sz="1400"/>
              <a:t>We expect a strong growth, far beyond the average of the IT market, for GRC tools.</a:t>
            </a:r>
          </a:p>
          <a:p>
            <a:pPr>
              <a:lnSpc>
                <a:spcPct val="80000"/>
              </a:lnSpc>
            </a:pPr>
            <a:r>
              <a:rPr lang="en-GB" altLang="en-US" sz="1400"/>
              <a:t>The GRC tool market will converge over the next two years to provide a common set of features.</a:t>
            </a:r>
          </a:p>
          <a:p>
            <a:pPr>
              <a:lnSpc>
                <a:spcPct val="80000"/>
              </a:lnSpc>
            </a:pPr>
            <a:r>
              <a:rPr lang="en-GB" altLang="en-US" sz="1400"/>
              <a:t>Tools which are today focused on specific applications will become more open to support any type of application and system.</a:t>
            </a:r>
          </a:p>
          <a:p>
            <a:pPr>
              <a:lnSpc>
                <a:spcPct val="80000"/>
              </a:lnSpc>
            </a:pPr>
            <a:r>
              <a:rPr lang="en-GB" altLang="en-US" sz="1400"/>
              <a:t>We expect a significant number of acquisitions in this market, given the fact that there are many small innovative vendors today and that most of the key players in the Software market have a pretty incomplete GRC portfolio today.</a:t>
            </a:r>
          </a:p>
          <a:p>
            <a:pPr>
              <a:lnSpc>
                <a:spcPct val="80000"/>
              </a:lnSpc>
            </a:pPr>
            <a:r>
              <a:rPr lang="en-GB" altLang="en-US" sz="1400"/>
              <a:t>Besides GRC tools, there will be a market segment for real-time event analysis especially on the network and system level, such as evolutions of the Security Information &amp; Event Management (SIEM) tools available today.</a:t>
            </a:r>
          </a:p>
          <a:p>
            <a:pPr>
              <a:lnSpc>
                <a:spcPct val="80000"/>
              </a:lnSpc>
            </a:pPr>
            <a:r>
              <a:rPr lang="en-GB" altLang="en-US" sz="1400"/>
              <a:t>We strongly believe in an Enterprise Authorization Management driven by business roles.</a:t>
            </a:r>
          </a:p>
          <a:p>
            <a:pPr>
              <a:lnSpc>
                <a:spcPct val="80000"/>
              </a:lnSpc>
            </a:pPr>
            <a:r>
              <a:rPr lang="en-GB" altLang="en-US" sz="1400"/>
              <a:t>Role Management is at the centre of every GRC tool.</a:t>
            </a:r>
          </a:p>
          <a:p>
            <a:pPr>
              <a:lnSpc>
                <a:spcPct val="80000"/>
              </a:lnSpc>
            </a:pPr>
            <a:r>
              <a:rPr lang="en-GB" altLang="en-US" sz="1400"/>
              <a:t>Beyond the tool-based offerings we expect vendors as well as integrators and consultants to offer best practice solutions for specific industries and regulations.</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p:txBody>
          <a:bodyPr/>
          <a:lstStyle/>
          <a:p>
            <a:r>
              <a:rPr lang="en-US" altLang="en-US"/>
              <a:t>GRC tools </a:t>
            </a:r>
            <a:br>
              <a:rPr lang="en-US" altLang="en-US"/>
            </a:br>
            <a:r>
              <a:rPr lang="en-US" altLang="en-US" sz="1800"/>
              <a:t>five core functionalities are promised by the vendors</a:t>
            </a:r>
            <a:endParaRPr lang="de-DE" altLang="en-US" sz="1800"/>
          </a:p>
        </p:txBody>
      </p:sp>
      <p:sp>
        <p:nvSpPr>
          <p:cNvPr id="914435" name="Rectangle 3"/>
          <p:cNvSpPr>
            <a:spLocks noGrp="1" noChangeArrowheads="1"/>
          </p:cNvSpPr>
          <p:nvPr>
            <p:ph type="body" idx="1"/>
          </p:nvPr>
        </p:nvSpPr>
        <p:spPr/>
        <p:txBody>
          <a:bodyPr/>
          <a:lstStyle/>
          <a:p>
            <a:r>
              <a:rPr lang="en-US" altLang="en-US"/>
              <a:t>Analysis</a:t>
            </a:r>
          </a:p>
          <a:p>
            <a:r>
              <a:rPr lang="en-US" altLang="en-US"/>
              <a:t>Attestation</a:t>
            </a:r>
          </a:p>
          <a:p>
            <a:r>
              <a:rPr lang="en-US" altLang="en-US"/>
              <a:t>Authorization Management</a:t>
            </a:r>
          </a:p>
          <a:p>
            <a:r>
              <a:rPr lang="en-US" altLang="en-US"/>
              <a:t>Risk Management</a:t>
            </a:r>
          </a:p>
          <a:p>
            <a:r>
              <a:rPr lang="en-US" altLang="en-US"/>
              <a:t>Role Management</a:t>
            </a:r>
            <a:endParaRPr lang="de-DE" alt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r>
              <a:rPr lang="en-GB" altLang="en-US"/>
              <a:t>To meet mandatory requirements</a:t>
            </a:r>
            <a:br>
              <a:rPr lang="en-GB" altLang="en-US"/>
            </a:br>
            <a:r>
              <a:rPr lang="en-GB" altLang="en-US" sz="1800"/>
              <a:t>the implementation of “voluntary” governance is necessary</a:t>
            </a:r>
            <a:endParaRPr lang="en-GB" altLang="en-US" sz="2400"/>
          </a:p>
        </p:txBody>
      </p:sp>
      <p:pic>
        <p:nvPicPr>
          <p:cNvPr id="438276"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66738" y="1504950"/>
            <a:ext cx="8001000" cy="4206875"/>
          </a:xfrm>
          <a:noFill/>
          <a:ln/>
        </p:spPr>
      </p:pic>
      <p:pic>
        <p:nvPicPr>
          <p:cNvPr id="4382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4138" y="5805488"/>
            <a:ext cx="809625"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fld id="{BEEC147C-30A5-46D0-B875-3924AD5B5339}" type="slidenum">
              <a:rPr lang="en-GB" altLang="en-US"/>
              <a:pPr/>
              <a:t>8</a:t>
            </a:fld>
            <a:endParaRPr lang="en-GB" altLang="en-US"/>
          </a:p>
        </p:txBody>
      </p:sp>
      <p:sp>
        <p:nvSpPr>
          <p:cNvPr id="851970" name="Rectangle 2"/>
          <p:cNvSpPr>
            <a:spLocks noGrp="1" noChangeArrowheads="1"/>
          </p:cNvSpPr>
          <p:nvPr>
            <p:ph type="title"/>
          </p:nvPr>
        </p:nvSpPr>
        <p:spPr>
          <a:xfrm>
            <a:off x="1055688" y="255588"/>
            <a:ext cx="7445375" cy="992187"/>
          </a:xfrm>
          <a:ln/>
          <a:extLst>
            <a:ext uri="{91240B29-F687-4F45-9708-019B960494DF}">
              <a14:hiddenLine xmlns:a14="http://schemas.microsoft.com/office/drawing/2010/main" w="9525">
                <a:solidFill>
                  <a:srgbClr val="000000"/>
                </a:solidFill>
                <a:round/>
                <a:headEnd/>
                <a:tailEnd/>
              </a14:hiddenLine>
            </a:ext>
          </a:extLst>
        </p:spPr>
        <p:txBody>
          <a:bodyPr lIns="0" tIns="46800" rIns="90000" bIns="46800" anchor="ctr"/>
          <a:lstStyle/>
          <a:p>
            <a:pPr defTabSz="457200">
              <a:lnSpc>
                <a:spcPct val="78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Compliance Defined</a:t>
            </a:r>
          </a:p>
        </p:txBody>
      </p:sp>
      <p:sp>
        <p:nvSpPr>
          <p:cNvPr id="851971" name="Rectangle 3"/>
          <p:cNvSpPr>
            <a:spLocks noChangeArrowheads="1"/>
          </p:cNvSpPr>
          <p:nvPr/>
        </p:nvSpPr>
        <p:spPr bwMode="auto">
          <a:xfrm>
            <a:off x="5676900" y="2065338"/>
            <a:ext cx="3333750" cy="248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5pPr>
            <a:lvl6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6pPr>
            <a:lvl7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7pPr>
            <a:lvl8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8pPr>
            <a:lvl9pPr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9pPr>
          </a:lstStyle>
          <a:p>
            <a:pPr>
              <a:lnSpc>
                <a:spcPct val="87000"/>
              </a:lnSpc>
              <a:spcBef>
                <a:spcPts val="600"/>
              </a:spcBef>
              <a:buClr>
                <a:srgbClr val="000000"/>
              </a:buClr>
              <a:buSzPct val="100000"/>
              <a:buFont typeface="Times New Roman" pitchFamily="18" charset="0"/>
              <a:buNone/>
            </a:pPr>
            <a:r>
              <a:rPr lang="en-GB" altLang="en-US" sz="2400">
                <a:solidFill>
                  <a:srgbClr val="3C3C41"/>
                </a:solidFill>
              </a:rPr>
              <a:t>Compliance:</a:t>
            </a:r>
          </a:p>
          <a:p>
            <a:pPr>
              <a:lnSpc>
                <a:spcPct val="87000"/>
              </a:lnSpc>
              <a:spcBef>
                <a:spcPts val="600"/>
              </a:spcBef>
              <a:buClr>
                <a:srgbClr val="000000"/>
              </a:buClr>
              <a:buSzPct val="100000"/>
              <a:buFont typeface="Times New Roman" pitchFamily="18" charset="0"/>
              <a:buNone/>
            </a:pPr>
            <a:endParaRPr lang="en-GB" altLang="en-US" sz="2400">
              <a:solidFill>
                <a:srgbClr val="3C3C41"/>
              </a:solidFill>
            </a:endParaRPr>
          </a:p>
          <a:p>
            <a:pPr>
              <a:lnSpc>
                <a:spcPct val="87000"/>
              </a:lnSpc>
              <a:spcBef>
                <a:spcPts val="450"/>
              </a:spcBef>
              <a:buClr>
                <a:srgbClr val="000000"/>
              </a:buClr>
              <a:buSzPct val="100000"/>
              <a:buFont typeface="Times New Roman" pitchFamily="18" charset="0"/>
              <a:buNone/>
            </a:pPr>
            <a:r>
              <a:rPr lang="en-GB" altLang="en-US" i="1">
                <a:solidFill>
                  <a:srgbClr val="3C3C41"/>
                </a:solidFill>
              </a:rPr>
              <a:t>“In management, the act</a:t>
            </a:r>
            <a:br>
              <a:rPr lang="en-GB" altLang="en-US" i="1">
                <a:solidFill>
                  <a:srgbClr val="3C3C41"/>
                </a:solidFill>
              </a:rPr>
            </a:br>
            <a:r>
              <a:rPr lang="en-GB" altLang="en-US" i="1">
                <a:solidFill>
                  <a:srgbClr val="3C3C41"/>
                </a:solidFill>
              </a:rPr>
              <a:t>of adhering to, and demonstrating adherence to laws, regulations or policies”</a:t>
            </a:r>
          </a:p>
          <a:p>
            <a:pPr>
              <a:lnSpc>
                <a:spcPct val="87000"/>
              </a:lnSpc>
              <a:spcBef>
                <a:spcPts val="450"/>
              </a:spcBef>
              <a:buClr>
                <a:srgbClr val="000000"/>
              </a:buClr>
              <a:buSzPct val="100000"/>
              <a:buFont typeface="Times New Roman" pitchFamily="18" charset="0"/>
              <a:buNone/>
            </a:pPr>
            <a:endParaRPr lang="en-GB" altLang="en-US" i="1">
              <a:solidFill>
                <a:srgbClr val="3C3C41"/>
              </a:solidFill>
            </a:endParaRPr>
          </a:p>
          <a:p>
            <a:pPr>
              <a:lnSpc>
                <a:spcPct val="87000"/>
              </a:lnSpc>
              <a:spcBef>
                <a:spcPts val="400"/>
              </a:spcBef>
              <a:buClr>
                <a:srgbClr val="000000"/>
              </a:buClr>
              <a:buSzPct val="100000"/>
              <a:buFont typeface="Times New Roman" pitchFamily="18" charset="0"/>
              <a:buNone/>
            </a:pPr>
            <a:r>
              <a:rPr lang="en-GB" altLang="en-US" sz="1600">
                <a:solidFill>
                  <a:srgbClr val="3C3C41"/>
                </a:solidFill>
              </a:rPr>
              <a:t>source: www.wikipedia.org</a:t>
            </a:r>
          </a:p>
        </p:txBody>
      </p:sp>
      <p:pic>
        <p:nvPicPr>
          <p:cNvPr id="851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989138"/>
            <a:ext cx="3454400" cy="4319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r>
              <a:rPr lang="en-GB" altLang="en-US"/>
              <a:t>Regulations to be compliant with</a:t>
            </a:r>
          </a:p>
        </p:txBody>
      </p:sp>
      <p:pic>
        <p:nvPicPr>
          <p:cNvPr id="837635" name="Picture 3" descr="regulations"/>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4213" y="1196975"/>
            <a:ext cx="7764462" cy="4822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kcp">
  <a:themeElements>
    <a:clrScheme name="kc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kcp">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kcp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kcp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kcp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kcp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kcp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kcp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kcp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kcp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kcp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2007-11-23_SAP-WS-Auditing approach definition(0.2)</Template>
  <TotalTime>0</TotalTime>
  <Words>5084</Words>
  <Application>Microsoft Office PowerPoint</Application>
  <PresentationFormat>Bildschirmpräsentation (4:3)</PresentationFormat>
  <Paragraphs>677</Paragraphs>
  <Slides>67</Slides>
  <Notes>67</Notes>
  <HiddenSlides>0</HiddenSlides>
  <MMClips>0</MMClips>
  <ScaleCrop>false</ScaleCrop>
  <HeadingPairs>
    <vt:vector size="8" baseType="variant">
      <vt:variant>
        <vt:lpstr>Verwendete Schriftarten</vt:lpstr>
      </vt:variant>
      <vt:variant>
        <vt:i4>12</vt:i4>
      </vt:variant>
      <vt:variant>
        <vt:lpstr>Design</vt:lpstr>
      </vt:variant>
      <vt:variant>
        <vt:i4>1</vt:i4>
      </vt:variant>
      <vt:variant>
        <vt:lpstr>Eingebettete OLE-Server</vt:lpstr>
      </vt:variant>
      <vt:variant>
        <vt:i4>2</vt:i4>
      </vt:variant>
      <vt:variant>
        <vt:lpstr>Folientitel</vt:lpstr>
      </vt:variant>
      <vt:variant>
        <vt:i4>67</vt:i4>
      </vt:variant>
    </vt:vector>
  </HeadingPairs>
  <TitlesOfParts>
    <vt:vector size="82" baseType="lpstr">
      <vt:lpstr>Arial</vt:lpstr>
      <vt:lpstr>Trebuchet MS</vt:lpstr>
      <vt:lpstr>Times New Roman</vt:lpstr>
      <vt:lpstr>Wingdings</vt:lpstr>
      <vt:lpstr>Verdana</vt:lpstr>
      <vt:lpstr>Lucida Sans Unicode</vt:lpstr>
      <vt:lpstr>Gill Sans Ultra Bold</vt:lpstr>
      <vt:lpstr>Gill Sans MT</vt:lpstr>
      <vt:lpstr>Arial Unicode MS</vt:lpstr>
      <vt:lpstr>Webdings</vt:lpstr>
      <vt:lpstr>Gulim</vt:lpstr>
      <vt:lpstr>Comic Sans MS</vt:lpstr>
      <vt:lpstr>kcp</vt:lpstr>
      <vt:lpstr>Microsoft Office Excel Chart</vt:lpstr>
      <vt:lpstr>תרשים של Microsoft Excel</vt:lpstr>
      <vt:lpstr>Workshop: Governance, Risk, Compliance (GRC) &amp; Identity Management</vt:lpstr>
      <vt:lpstr>What is GRC? Governance, Risk, and Compliance</vt:lpstr>
      <vt:lpstr>Definitions governance – risk - compliance</vt:lpstr>
      <vt:lpstr>Definitions IT governance – IT risk – IT compliance</vt:lpstr>
      <vt:lpstr>CGR would be the better term although governance is the obligation – compliance often is the driver.</vt:lpstr>
      <vt:lpstr>Identity Management is just a part Only a small fraction of the risks is related to Identity Management.</vt:lpstr>
      <vt:lpstr>To meet mandatory requirements the implementation of “voluntary” governance is necessary</vt:lpstr>
      <vt:lpstr>Compliance Defined</vt:lpstr>
      <vt:lpstr>Regulations to be compliant with</vt:lpstr>
      <vt:lpstr>What to be compliance with Regulations with focus on Germany</vt:lpstr>
      <vt:lpstr>What to be compliance with Regulations with focus on Germany</vt:lpstr>
      <vt:lpstr>Corporate Governance is embedded OECD Principles of Corporate Governance</vt:lpstr>
      <vt:lpstr>Sarbanes-Oxley Act – Software-Relevant Sections</vt:lpstr>
      <vt:lpstr>Sarbanes-Oxley Act Section 404 a few tiny sentences stir up the business world</vt:lpstr>
      <vt:lpstr>Recommendation: Don't go overboard on 404</vt:lpstr>
      <vt:lpstr>GRC controls detective vs. preventive – manual vs. automated</vt:lpstr>
      <vt:lpstr>GRC controls examples in 4 categories</vt:lpstr>
      <vt:lpstr>ISACA GRC–Advice Think Big, Implement Small</vt:lpstr>
      <vt:lpstr>governance</vt:lpstr>
      <vt:lpstr>What is Corporate Governance “Grandfather” of Corporate Governance Definitions</vt:lpstr>
      <vt:lpstr>History of COBIT</vt:lpstr>
      <vt:lpstr>CObIT</vt:lpstr>
      <vt:lpstr>IAM-Governance &amp; IT-Governance IT-Governance-Reference models cover IAM too – in principle</vt:lpstr>
      <vt:lpstr>You can’t take a model of the shelf there is no “one fits all” – need to compose from several sources.</vt:lpstr>
      <vt:lpstr>So where to start? Taking the helicopter view IT-governance starts with COBIT.</vt:lpstr>
      <vt:lpstr>COSO…The Internal Control Framework</vt:lpstr>
      <vt:lpstr>CObIT Components Designed for three distinct audiences</vt:lpstr>
      <vt:lpstr>The Five Components of COSO</vt:lpstr>
      <vt:lpstr>Risk management</vt:lpstr>
      <vt:lpstr>What is Risk Management? and what does it mean to the Identity Management?</vt:lpstr>
      <vt:lpstr>Balancing risks vs. costs</vt:lpstr>
      <vt:lpstr>the risk Matrix determining areas for immediate action</vt:lpstr>
      <vt:lpstr>Risk Mgmt Processes</vt:lpstr>
      <vt:lpstr>Risk Identification</vt:lpstr>
      <vt:lpstr>Risk Quantification</vt:lpstr>
      <vt:lpstr>Risk Response Development</vt:lpstr>
      <vt:lpstr>Risk Response Control:</vt:lpstr>
      <vt:lpstr>GRC &amp; Identity Management</vt:lpstr>
      <vt:lpstr>10 top compliance issues the auditors findings hitlist</vt:lpstr>
      <vt:lpstr>The GRC Challenge</vt:lpstr>
      <vt:lpstr>Role Management &amp; compliance two arbitrary examples</vt:lpstr>
      <vt:lpstr>Segregation of Duties Compliance requirements to role management</vt:lpstr>
      <vt:lpstr>Access control Compliance requirements to role management</vt:lpstr>
      <vt:lpstr>Compliance for IAM-Processes adding audit controls</vt:lpstr>
      <vt:lpstr>Typical GRC-controls Evidence on users and privileges</vt:lpstr>
      <vt:lpstr>Privilege, Role, and Policy Management good common practice means doing your homework</vt:lpstr>
      <vt:lpstr>Separation of Duties </vt:lpstr>
      <vt:lpstr>Barings Bank – an Example</vt:lpstr>
      <vt:lpstr>Principles of segregation of duties</vt:lpstr>
      <vt:lpstr>Principle of least Privilege (PoLP) risk based decisions are necessary</vt:lpstr>
      <vt:lpstr>Reconciliation to provide evidence on the existing deviation from the target situation. </vt:lpstr>
      <vt:lpstr>Attestation on a regular basis</vt:lpstr>
      <vt:lpstr>Required reporting capabilities  compliance requirements are major drivers for an evidence solution</vt:lpstr>
      <vt:lpstr>GRC Market Report 2008</vt:lpstr>
      <vt:lpstr>GRC: Governance, Risk Management, Compliance</vt:lpstr>
      <vt:lpstr>GRC Market: Level 1</vt:lpstr>
      <vt:lpstr>GRC Market: Level 2</vt:lpstr>
      <vt:lpstr>Generic GRC tools: General purpose</vt:lpstr>
      <vt:lpstr>GRC: Business Control for IAM</vt:lpstr>
      <vt:lpstr>Layered approach</vt:lpstr>
      <vt:lpstr>Tactical and strategical: The right tool</vt:lpstr>
      <vt:lpstr>Questions - comments – suggestions?</vt:lpstr>
      <vt:lpstr>Questions to the audience please answer the following questions </vt:lpstr>
      <vt:lpstr>Attention  Appendix</vt:lpstr>
      <vt:lpstr>Market segmentation – Level 1 (Overall GRC market)</vt:lpstr>
      <vt:lpstr>The tools market</vt:lpstr>
      <vt:lpstr>GRC tools  five core functionalities are promised by the vendors</vt:lpstr>
    </vt:vector>
  </TitlesOfParts>
  <Company>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Management Project Leadership</dc:title>
  <dc:creator>Horst Walther</dc:creator>
  <cp:lastModifiedBy>Horst Walther</cp:lastModifiedBy>
  <cp:revision>93</cp:revision>
  <dcterms:created xsi:type="dcterms:W3CDTF">2008-01-13T22:44:30Z</dcterms:created>
  <dcterms:modified xsi:type="dcterms:W3CDTF">2016-01-25T17:54:50Z</dcterms:modified>
</cp:coreProperties>
</file>