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289" r:id="rId2"/>
    <p:sldId id="290" r:id="rId3"/>
    <p:sldId id="291" r:id="rId4"/>
    <p:sldId id="298" r:id="rId5"/>
    <p:sldId id="292" r:id="rId6"/>
    <p:sldId id="293" r:id="rId7"/>
    <p:sldId id="294" r:id="rId8"/>
    <p:sldId id="295" r:id="rId9"/>
    <p:sldId id="296" r:id="rId10"/>
    <p:sldId id="297" r:id="rId11"/>
    <p:sldId id="265" r:id="rId12"/>
    <p:sldId id="266" r:id="rId13"/>
    <p:sldId id="267" r:id="rId14"/>
    <p:sldId id="273" r:id="rId15"/>
    <p:sldId id="275" r:id="rId16"/>
    <p:sldId id="276" r:id="rId17"/>
    <p:sldId id="280" r:id="rId18"/>
    <p:sldId id="281" r:id="rId19"/>
    <p:sldId id="283" r:id="rId20"/>
    <p:sldId id="282" r:id="rId21"/>
    <p:sldId id="284" r:id="rId22"/>
    <p:sldId id="285" r:id="rId23"/>
    <p:sldId id="287" r:id="rId24"/>
    <p:sldId id="286" r:id="rId25"/>
    <p:sldId id="288" r:id="rId26"/>
  </p:sldIdLst>
  <p:sldSz cx="9144000" cy="6858000" type="screen4x3"/>
  <p:notesSz cx="6858000" cy="97726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638D148-67E9-440B-B693-5F9F4B828CFF}" type="slidenum">
              <a:rPr lang="de-DE">
                <a:latin typeface="Calibri" pitchFamily="34" charset="0"/>
                <a:cs typeface="Calibri" pitchFamily="34" charset="0"/>
              </a:rPr>
              <a:pPr>
                <a:defRPr/>
              </a:pPr>
              <a:t>‹Nr.›</a:t>
            </a:fld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6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33425"/>
            <a:ext cx="4884738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1850"/>
            <a:ext cx="5486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067416D-0684-4207-825D-E950EA95A11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32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alibri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alibri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alibri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alibri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alibr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85838" y="733425"/>
            <a:ext cx="4886325" cy="3663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71F20-15F2-8F4C-853A-93B8D842D7CB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487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ECD7D7A-5B8D-4360-9260-ED07416C5617}" type="slidenum">
              <a:rPr lang="de-DE" sz="1200">
                <a:latin typeface="Calibri" pitchFamily="34" charset="0"/>
                <a:cs typeface="Calibri" pitchFamily="34" charset="0"/>
              </a:rPr>
              <a:pPr eaLnBrk="1" hangingPunct="1"/>
              <a:t>11</a:t>
            </a:fld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1850"/>
            <a:ext cx="5029200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2A41EF0-BB7E-4329-916D-28E32281E1D2}" type="slidenum">
              <a:rPr lang="de-DE" sz="1200">
                <a:latin typeface="Calibri" pitchFamily="34" charset="0"/>
                <a:cs typeface="Calibri" pitchFamily="34" charset="0"/>
              </a:rPr>
              <a:pPr eaLnBrk="1" hangingPunct="1"/>
              <a:t>12</a:t>
            </a:fld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1850"/>
            <a:ext cx="5029200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22E8738-745A-4DDB-B1D0-0EB08C33B8E7}" type="slidenum">
              <a:rPr lang="de-DE" sz="1200">
                <a:latin typeface="Calibri" pitchFamily="34" charset="0"/>
                <a:cs typeface="Calibri" pitchFamily="34" charset="0"/>
              </a:rPr>
              <a:pPr eaLnBrk="1" hangingPunct="1"/>
              <a:t>13</a:t>
            </a:fld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B9F15-1B86-4378-98AC-153E0F425C91}" type="slidenum">
              <a:rPr lang="de-DE"/>
              <a:pPr/>
              <a:t>17</a:t>
            </a:fld>
            <a:endParaRPr lang="de-DE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2009"/>
            <a:ext cx="5029200" cy="439769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8A60E-047D-43C3-9B0F-2CC4F56B1514}" type="slidenum">
              <a:rPr lang="de-DE"/>
              <a:pPr/>
              <a:t>18</a:t>
            </a:fld>
            <a:endParaRPr lang="de-DE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592138"/>
            <a:ext cx="4557712" cy="3419475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7100"/>
            <a:ext cx="5029200" cy="441974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64A10DF-04F1-4224-A856-8B0CFA8C0E96}" type="slidenum">
              <a:rPr lang="de-DE" sz="1200">
                <a:latin typeface="Calibri" pitchFamily="34" charset="0"/>
                <a:cs typeface="Calibri" pitchFamily="34" charset="0"/>
              </a:rPr>
              <a:pPr eaLnBrk="1" hangingPunct="1"/>
              <a:t>3</a:t>
            </a:fld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5C81AF-4FB7-4818-BF5A-9D79BDDEB53A}" type="slidenum">
              <a:rPr lang="de-DE" sz="1300" smtClean="0">
                <a:latin typeface="Calibri" pitchFamily="34" charset="0"/>
              </a:rPr>
              <a:pPr eaLnBrk="1" hangingPunct="1"/>
              <a:t>4</a:t>
            </a:fld>
            <a:endParaRPr lang="de-DE" sz="1300" dirty="0" smtClean="0"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3425"/>
            <a:ext cx="4883150" cy="3662363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27" y="4642009"/>
            <a:ext cx="4652954" cy="4396127"/>
          </a:xfrm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E0F2EAD-B6D2-4030-9D90-EB718159EDC0}" type="slidenum">
              <a:rPr lang="de-DE" sz="1200">
                <a:latin typeface="Calibri" pitchFamily="34" charset="0"/>
                <a:cs typeface="Calibri" pitchFamily="34" charset="0"/>
              </a:rPr>
              <a:pPr eaLnBrk="1" hangingPunct="1"/>
              <a:t>5</a:t>
            </a:fld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B34882E-CFF7-46A9-B0C8-C4026600F00C}" type="slidenum">
              <a:rPr lang="de-DE" sz="1200">
                <a:latin typeface="Calibri" pitchFamily="34" charset="0"/>
                <a:cs typeface="Calibri" pitchFamily="34" charset="0"/>
              </a:rPr>
              <a:pPr eaLnBrk="1" hangingPunct="1"/>
              <a:t>6</a:t>
            </a:fld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222A8E3-E0D5-4F16-90EE-2DFE2D0C68F2}" type="slidenum">
              <a:rPr lang="de-DE" sz="1200">
                <a:latin typeface="Calibri" pitchFamily="34" charset="0"/>
                <a:cs typeface="Calibri" pitchFamily="34" charset="0"/>
              </a:rPr>
              <a:pPr eaLnBrk="1" hangingPunct="1"/>
              <a:t>7</a:t>
            </a:fld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D934827-F51F-4F93-9D80-FA0637294BF9}" type="slidenum">
              <a:rPr lang="de-DE" sz="1200">
                <a:latin typeface="Calibri" pitchFamily="34" charset="0"/>
                <a:cs typeface="Calibri" pitchFamily="34" charset="0"/>
              </a:rPr>
              <a:pPr eaLnBrk="1" hangingPunct="1"/>
              <a:t>8</a:t>
            </a:fld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1850"/>
            <a:ext cx="5029200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7D9A1D3-9895-4478-A19A-ED6A12B28F36}" type="slidenum">
              <a:rPr lang="de-DE" sz="1200">
                <a:latin typeface="Calibri" pitchFamily="34" charset="0"/>
                <a:cs typeface="Calibri" pitchFamily="34" charset="0"/>
              </a:rPr>
              <a:pPr eaLnBrk="1" hangingPunct="1"/>
              <a:t>9</a:t>
            </a:fld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1850"/>
            <a:ext cx="5029200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7732970-69FB-4D60-8643-F9B14ADCDEC4}" type="slidenum">
              <a:rPr lang="de-DE" sz="1200">
                <a:latin typeface="Calibri" pitchFamily="34" charset="0"/>
                <a:cs typeface="Calibri" pitchFamily="34" charset="0"/>
              </a:rPr>
              <a:pPr eaLnBrk="1" hangingPunct="1"/>
              <a:t>10</a:t>
            </a:fld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1850"/>
            <a:ext cx="5029200" cy="43973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78C4C6-8D13-4B54-96FB-7CDF49AF3B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24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B0FC-CA07-461F-B2A2-848EFDFE1E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07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195B-B6A7-491F-B1E1-0207D961A9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64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03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566738" y="1196975"/>
            <a:ext cx="3924300" cy="48228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3438" y="1196975"/>
            <a:ext cx="3924300" cy="4822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DFF9F-E48D-41B1-B3F0-C45C172657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C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ung 23"/>
          <p:cNvGrpSpPr/>
          <p:nvPr userDrawn="1"/>
        </p:nvGrpSpPr>
        <p:grpSpPr>
          <a:xfrm>
            <a:off x="1" y="0"/>
            <a:ext cx="7841557" cy="4275328"/>
            <a:chOff x="0" y="0"/>
            <a:chExt cx="7841557" cy="3206496"/>
          </a:xfrm>
        </p:grpSpPr>
        <p:pic>
          <p:nvPicPr>
            <p:cNvPr id="24" name="Bild 16" descr="EIC_Chart.ti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755" y="0"/>
              <a:ext cx="1353802" cy="1683545"/>
            </a:xfrm>
            <a:prstGeom prst="rect">
              <a:avLst/>
            </a:prstGeom>
          </p:spPr>
        </p:pic>
        <p:pic>
          <p:nvPicPr>
            <p:cNvPr id="25" name="Bild 21" descr="EIC_Raster.ti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0552" cy="3206496"/>
            </a:xfrm>
            <a:prstGeom prst="rect">
              <a:avLst/>
            </a:prstGeom>
          </p:spPr>
        </p:pic>
        <p:pic>
          <p:nvPicPr>
            <p:cNvPr id="26" name="Bild 2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42925" y="293653"/>
              <a:ext cx="1291487" cy="182133"/>
            </a:xfrm>
            <a:prstGeom prst="rect">
              <a:avLst/>
            </a:prstGeom>
          </p:spPr>
        </p:pic>
      </p:grp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11" y="283003"/>
            <a:ext cx="893066" cy="1678436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© KuppingerCole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71EA3-A4F6-9947-8320-4106D4D7B9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2926" y="2244725"/>
            <a:ext cx="7222440" cy="1188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80000" tIns="108000" rIns="180000" bIns="108000">
            <a:normAutofit/>
          </a:bodyPr>
          <a:lstStyle>
            <a:lvl1pPr marL="2514600" indent="0">
              <a:buClr>
                <a:schemeClr val="accent1"/>
              </a:buClr>
              <a:buFontTx/>
              <a:buNone/>
              <a:defRPr sz="1600"/>
            </a:lvl1pPr>
            <a:lvl2pPr marL="360363" indent="-184150">
              <a:buClr>
                <a:schemeClr val="accent1"/>
              </a:buClr>
              <a:buFont typeface="Arial"/>
              <a:buChar char="•"/>
              <a:tabLst/>
              <a:defRPr sz="1400"/>
            </a:lvl2pPr>
            <a:lvl3pPr marL="536575" indent="-176213">
              <a:buClr>
                <a:schemeClr val="accent1"/>
              </a:buClr>
              <a:buFont typeface="Symbol" charset="2"/>
              <a:buChar char="-"/>
              <a:defRPr sz="1400"/>
            </a:lvl3pPr>
            <a:lvl4pPr marL="720725" indent="-184150">
              <a:buClr>
                <a:schemeClr val="accent1"/>
              </a:buClr>
              <a:buFont typeface="Symbol" charset="2"/>
              <a:buChar char="-"/>
              <a:defRPr sz="1400"/>
            </a:lvl4pPr>
            <a:lvl5pPr marL="896938" indent="-176213">
              <a:buClr>
                <a:schemeClr val="accent1"/>
              </a:buClr>
              <a:buFont typeface="Symbol" charset="2"/>
              <a:buChar char="-"/>
              <a:defRPr sz="1400"/>
            </a:lvl5pPr>
          </a:lstStyle>
          <a:p>
            <a:pPr lvl="0"/>
            <a:r>
              <a:rPr lang="de-DE" dirty="0" smtClean="0"/>
              <a:t>Schrift Calibri 16 </a:t>
            </a:r>
            <a:r>
              <a:rPr lang="de-DE" dirty="0" err="1" smtClean="0"/>
              <a:t>pt</a:t>
            </a:r>
            <a:endParaRPr lang="de-DE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2" hasCustomPrompt="1"/>
          </p:nvPr>
        </p:nvSpPr>
        <p:spPr>
          <a:xfrm>
            <a:off x="542926" y="4818923"/>
            <a:ext cx="7222440" cy="1188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80000" tIns="108000" rIns="180000" bIns="108000">
            <a:normAutofit/>
          </a:bodyPr>
          <a:lstStyle>
            <a:lvl1pPr marL="2514600" indent="0">
              <a:buClr>
                <a:schemeClr val="accent1"/>
              </a:buClr>
              <a:buFontTx/>
              <a:buNone/>
              <a:defRPr sz="1600"/>
            </a:lvl1pPr>
            <a:lvl2pPr marL="360363" indent="-184150">
              <a:buClr>
                <a:schemeClr val="accent1"/>
              </a:buClr>
              <a:buFont typeface="Arial"/>
              <a:buChar char="•"/>
              <a:tabLst/>
              <a:defRPr sz="1400"/>
            </a:lvl2pPr>
            <a:lvl3pPr marL="536575" indent="-176213">
              <a:buClr>
                <a:schemeClr val="accent1"/>
              </a:buClr>
              <a:buFont typeface="Symbol" charset="2"/>
              <a:buChar char="-"/>
              <a:defRPr sz="1400"/>
            </a:lvl3pPr>
            <a:lvl4pPr marL="720725" indent="-184150">
              <a:buClr>
                <a:schemeClr val="accent1"/>
              </a:buClr>
              <a:buFont typeface="Symbol" charset="2"/>
              <a:buChar char="-"/>
              <a:defRPr sz="1400"/>
            </a:lvl4pPr>
            <a:lvl5pPr marL="896938" indent="-176213">
              <a:buClr>
                <a:schemeClr val="accent1"/>
              </a:buClr>
              <a:buFont typeface="Symbol" charset="2"/>
              <a:buChar char="-"/>
              <a:defRPr sz="1400"/>
            </a:lvl5pPr>
          </a:lstStyle>
          <a:p>
            <a:pPr lvl="0"/>
            <a:r>
              <a:rPr lang="de-DE" dirty="0" smtClean="0"/>
              <a:t>Schrift Calibri 16 </a:t>
            </a:r>
            <a:r>
              <a:rPr lang="de-DE" dirty="0" err="1" smtClean="0"/>
              <a:t>pt</a:t>
            </a:r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2926" y="3531824"/>
            <a:ext cx="7222440" cy="1188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80000" tIns="108000" rIns="180000" bIns="108000">
            <a:normAutofit/>
          </a:bodyPr>
          <a:lstStyle>
            <a:lvl1pPr marL="2514600" indent="0">
              <a:buClr>
                <a:schemeClr val="accent1"/>
              </a:buClr>
              <a:buFontTx/>
              <a:buNone/>
              <a:defRPr sz="1600"/>
            </a:lvl1pPr>
            <a:lvl2pPr marL="360363" indent="-184150">
              <a:buClr>
                <a:schemeClr val="accent1"/>
              </a:buClr>
              <a:buFont typeface="Arial"/>
              <a:buChar char="•"/>
              <a:tabLst/>
              <a:defRPr sz="1400"/>
            </a:lvl2pPr>
            <a:lvl3pPr marL="536575" indent="-176213">
              <a:buClr>
                <a:schemeClr val="accent1"/>
              </a:buClr>
              <a:buFont typeface="Symbol" charset="2"/>
              <a:buChar char="-"/>
              <a:defRPr sz="1400"/>
            </a:lvl3pPr>
            <a:lvl4pPr marL="720725" indent="-184150">
              <a:buClr>
                <a:schemeClr val="accent1"/>
              </a:buClr>
              <a:buFont typeface="Symbol" charset="2"/>
              <a:buChar char="-"/>
              <a:defRPr sz="1400"/>
            </a:lvl4pPr>
            <a:lvl5pPr marL="896938" indent="-176213">
              <a:buClr>
                <a:schemeClr val="accent1"/>
              </a:buClr>
              <a:buFont typeface="Symbol" charset="2"/>
              <a:buChar char="-"/>
              <a:defRPr sz="1400"/>
            </a:lvl5pPr>
          </a:lstStyle>
          <a:p>
            <a:pPr lvl="0"/>
            <a:r>
              <a:rPr lang="de-DE" dirty="0" smtClean="0"/>
              <a:t>Schrift Calibri 16 </a:t>
            </a:r>
            <a:r>
              <a:rPr lang="de-DE" dirty="0" err="1" smtClean="0"/>
              <a:t>pt</a:t>
            </a:r>
            <a:endParaRPr lang="de-DE" dirty="0" smtClean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7526" y="2401890"/>
            <a:ext cx="2404110" cy="7842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1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 err="1" smtClean="0"/>
              <a:t>Theme</a:t>
            </a:r>
            <a:r>
              <a:rPr lang="de-DE" dirty="0" smtClean="0"/>
              <a:t> 1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Company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7526" y="3674430"/>
            <a:ext cx="2404110" cy="7842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1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 err="1" smtClean="0"/>
              <a:t>Theme</a:t>
            </a:r>
            <a:r>
              <a:rPr lang="de-DE" dirty="0" smtClean="0"/>
              <a:t> 2</a:t>
            </a:r>
          </a:p>
          <a:p>
            <a:pPr lvl="1"/>
            <a:r>
              <a:rPr lang="de-DE" dirty="0" smtClean="0"/>
              <a:t>Title</a:t>
            </a:r>
          </a:p>
          <a:p>
            <a:pPr lvl="1"/>
            <a:r>
              <a:rPr lang="de-DE" dirty="0" smtClean="0"/>
              <a:t>Company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7526" y="4954590"/>
            <a:ext cx="2404110" cy="7842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1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 err="1" smtClean="0"/>
              <a:t>Theme</a:t>
            </a:r>
            <a:r>
              <a:rPr lang="de-DE" dirty="0" smtClean="0"/>
              <a:t> 3</a:t>
            </a:r>
          </a:p>
          <a:p>
            <a:pPr lvl="1"/>
            <a:r>
              <a:rPr lang="de-DE" dirty="0" smtClean="0"/>
              <a:t>Title</a:t>
            </a:r>
          </a:p>
          <a:p>
            <a:pPr lvl="1"/>
            <a:r>
              <a:rPr lang="de-DE" dirty="0" smtClean="0"/>
              <a:t>Company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FDBC30F-B273-4EDE-BCE6-89A0952C21A4}" type="datetime1">
              <a:rPr lang="en-US" smtClean="0"/>
              <a:t>5/13/2014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Überschrift Calibri 24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49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C 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 userDrawn="1"/>
        </p:nvGrpSpPr>
        <p:grpSpPr>
          <a:xfrm>
            <a:off x="0" y="-8084"/>
            <a:ext cx="9144000" cy="3322785"/>
            <a:chOff x="0" y="-6064"/>
            <a:chExt cx="9144000" cy="2492089"/>
          </a:xfrm>
        </p:grpSpPr>
        <p:pic>
          <p:nvPicPr>
            <p:cNvPr id="12" name="Bild 6" descr="EIC_Header.ti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064"/>
              <a:ext cx="9144000" cy="2492089"/>
            </a:xfrm>
            <a:prstGeom prst="rect">
              <a:avLst/>
            </a:prstGeom>
          </p:spPr>
        </p:pic>
        <p:pic>
          <p:nvPicPr>
            <p:cNvPr id="13" name="Bild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48681" y="260443"/>
              <a:ext cx="1574231" cy="222007"/>
            </a:xfrm>
            <a:prstGeom prst="rect">
              <a:avLst/>
            </a:prstGeom>
          </p:spPr>
        </p:pic>
      </p:grpSp>
      <p:sp>
        <p:nvSpPr>
          <p:cNvPr id="44" name="Titel 43"/>
          <p:cNvSpPr>
            <a:spLocks noGrp="1"/>
          </p:cNvSpPr>
          <p:nvPr>
            <p:ph type="title" hasCustomPrompt="1"/>
          </p:nvPr>
        </p:nvSpPr>
        <p:spPr>
          <a:xfrm>
            <a:off x="541833" y="1898651"/>
            <a:ext cx="5754193" cy="1291167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de-DE" sz="1800" b="0" cap="none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de-DE" dirty="0" smtClean="0"/>
              <a:t>Titel 18pt</a:t>
            </a:r>
            <a:br>
              <a:rPr lang="de-DE" dirty="0" smtClean="0"/>
            </a:br>
            <a:r>
              <a:rPr lang="de-DE" dirty="0" smtClean="0"/>
              <a:t>Zeile 2, 14pt (manuell)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41843" y="4002253"/>
            <a:ext cx="720000" cy="960000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/>
          <a:lstStyle>
            <a:lvl1pPr marL="88900" indent="-88900">
              <a:defRPr sz="1000"/>
            </a:lvl1pPr>
          </a:lstStyle>
          <a:p>
            <a:r>
              <a:rPr lang="de-DE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335229" y="4002090"/>
            <a:ext cx="1828800" cy="9601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100"/>
            </a:lvl2pPr>
          </a:lstStyle>
          <a:p>
            <a:pPr lvl="0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Title</a:t>
            </a:r>
          </a:p>
          <a:p>
            <a:pPr lvl="1"/>
            <a:r>
              <a:rPr lang="de-DE" dirty="0" smtClean="0"/>
              <a:t>Company</a:t>
            </a:r>
          </a:p>
          <a:p>
            <a:pPr lvl="1"/>
            <a:r>
              <a:rPr lang="de-DE" dirty="0" smtClean="0"/>
              <a:t>name@mailadresse.com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59" y="214535"/>
            <a:ext cx="1130810" cy="21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3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23A9-DB2A-4155-96B2-E1F2B58732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15C1-6441-4D59-88C0-66BFD5CD0D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41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1" descr="EIC_Raster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0552" cy="320649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952836"/>
            <a:ext cx="3924300" cy="4176464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952836"/>
            <a:ext cx="3924300" cy="4176464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EA78DC1-A884-4AF1-B4D3-7CE38FF70F4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" name="Bild 16" descr="EIC_Chart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55" y="0"/>
            <a:ext cx="1353802" cy="1683545"/>
          </a:xfrm>
          <a:prstGeom prst="rect">
            <a:avLst/>
          </a:prstGeom>
        </p:spPr>
      </p:pic>
      <p:pic>
        <p:nvPicPr>
          <p:cNvPr id="9" name="Bild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2925" y="293653"/>
            <a:ext cx="1291487" cy="182133"/>
          </a:xfrm>
          <a:prstGeom prst="rect">
            <a:avLst/>
          </a:prstGeom>
        </p:spPr>
      </p:pic>
      <p:pic>
        <p:nvPicPr>
          <p:cNvPr id="10" name="Grafik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11" y="212252"/>
            <a:ext cx="893066" cy="1258827"/>
          </a:xfrm>
          <a:prstGeom prst="rect">
            <a:avLst/>
          </a:prstGeom>
        </p:spPr>
      </p:pic>
      <p:sp>
        <p:nvSpPr>
          <p:cNvPr id="13" name="Fußzeilenplatzhalter 7"/>
          <p:cNvSpPr txBox="1">
            <a:spLocks/>
          </p:cNvSpPr>
          <p:nvPr userDrawn="1"/>
        </p:nvSpPr>
        <p:spPr bwMode="auto">
          <a:xfrm>
            <a:off x="611560" y="6489340"/>
            <a:ext cx="1435614" cy="27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l"/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© </a:t>
            </a:r>
            <a:r>
              <a:rPr lang="de-DE" sz="105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KuppingerCole</a:t>
            </a:r>
            <a:endParaRPr lang="de-DE" sz="105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1301623"/>
            <a:ext cx="8001000" cy="60325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14" name="Datumsplatzhalter 1"/>
          <p:cNvSpPr txBox="1">
            <a:spLocks/>
          </p:cNvSpPr>
          <p:nvPr userDrawn="1"/>
        </p:nvSpPr>
        <p:spPr bwMode="auto">
          <a:xfrm>
            <a:off x="1986445" y="6489340"/>
            <a:ext cx="979501" cy="24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fld id="{AFDBC30F-B273-4EDE-BCE6-89A0952C21A4}" type="datetime1">
              <a:rPr lang="en-US" smtClean="0">
                <a:latin typeface="Calibri" pitchFamily="34" charset="0"/>
                <a:cs typeface="Calibri" pitchFamily="34" charset="0"/>
              </a:rPr>
              <a:pPr lvl="0"/>
              <a:t>5/13/2014</a:t>
            </a:fld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7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DC34-01E3-4DD4-A8BB-994FB0CCB6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46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8659E-3B21-48A4-9089-109F64C9D6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69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F7EB7-C332-41DC-B92A-EC55DF7AAF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63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11DF7-5B90-4928-9A74-B86B9D69BD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49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CDE35-C675-4A37-B9F0-26395D6211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72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96975"/>
            <a:ext cx="80010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9810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133181F-5D67-4E3E-AF66-66E81334A20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8" r:id="rId13"/>
    <p:sldLayoutId id="214748367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>
          <a:solidFill>
            <a:schemeClr val="tx1"/>
          </a:solidFill>
          <a:latin typeface="Calibri" pitchFamily="34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Calibri" pitchFamily="34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39"/>
          <p:cNvSpPr>
            <a:spLocks noGrp="1"/>
          </p:cNvSpPr>
          <p:nvPr>
            <p:ph type="title"/>
          </p:nvPr>
        </p:nvSpPr>
        <p:spPr>
          <a:xfrm>
            <a:off x="541832" y="1898651"/>
            <a:ext cx="6692503" cy="1291167"/>
          </a:xfrm>
        </p:spPr>
        <p:txBody>
          <a:bodyPr/>
          <a:lstStyle/>
          <a:p>
            <a:r>
              <a:rPr lang="en-GB" dirty="0"/>
              <a:t>A Practitioner´s Recommendations for a Successful IAM Program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940152" y="2932632"/>
            <a:ext cx="27649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Thursday</a:t>
            </a: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May 15th, 17:30 – 18:00</a:t>
            </a:r>
            <a:endParaRPr lang="de-DE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platzhalter 1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Dr. Horst Walther</a:t>
            </a:r>
            <a:endParaRPr lang="en-US" noProof="0" dirty="0" smtClean="0"/>
          </a:p>
          <a:p>
            <a:pPr lvl="1"/>
            <a:r>
              <a:rPr lang="en-US" dirty="0" smtClean="0"/>
              <a:t>Senior Analyst</a:t>
            </a:r>
            <a:endParaRPr lang="en-US" noProof="0" dirty="0" smtClean="0"/>
          </a:p>
          <a:p>
            <a:pPr lvl="1"/>
            <a:r>
              <a:rPr lang="en-US" dirty="0" err="1" smtClean="0"/>
              <a:t>KuppingerCole</a:t>
            </a:r>
            <a:endParaRPr lang="en-US" noProof="0" dirty="0" smtClean="0"/>
          </a:p>
          <a:p>
            <a:pPr lvl="1"/>
            <a:r>
              <a:rPr lang="en-US" dirty="0" err="1" smtClean="0"/>
              <a:t>hw</a:t>
            </a:r>
            <a:r>
              <a:rPr lang="en-US" noProof="0" dirty="0" smtClean="0"/>
              <a:t>@kuppingercole.com</a:t>
            </a:r>
            <a:endParaRPr lang="en-US" noProof="0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4784"/>
          <a:stretch>
            <a:fillRect/>
          </a:stretch>
        </p:blipFill>
        <p:spPr>
          <a:xfrm>
            <a:off x="359532" y="4002089"/>
            <a:ext cx="900100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2" y="1829577"/>
            <a:ext cx="4394467" cy="384417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99992" y="1952836"/>
            <a:ext cx="4320480" cy="41764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buClrTx/>
              <a:buFontTx/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Complexity factors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49263" lvl="1" indent="-269875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Only a fraction of the overall  IAM-Processes is really enterprise 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specific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49263" lvl="1" indent="-269875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adoption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of processes and / or Roles from generic Models may speed up projects. </a:t>
            </a:r>
          </a:p>
          <a:p>
            <a:pPr marL="449263" lvl="1" indent="-269875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Not always it is a good idea to  start with a 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blank sheet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of paper.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Actions</a:t>
            </a:r>
          </a:p>
          <a:p>
            <a:pPr marL="449263" lvl="1" indent="-269875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Ask your integration partner or consultant for 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consolidated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models containing his experience. </a:t>
            </a:r>
          </a:p>
          <a:p>
            <a:pPr marL="449263" lvl="1" indent="-269875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Participate in  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Standardisation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initiatives (like GenericIAM.org).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cs typeface="Calibri" pitchFamily="34" charset="0"/>
              </a:rPr>
              <a:t>Beware of too deep vertical integration</a:t>
            </a:r>
            <a:br>
              <a:rPr lang="en-GB" dirty="0" smtClean="0">
                <a:latin typeface="Calibri" pitchFamily="34" charset="0"/>
                <a:cs typeface="Calibri" pitchFamily="34" charset="0"/>
              </a:rPr>
            </a:br>
            <a:r>
              <a:rPr lang="en-GB" sz="2000" dirty="0" smtClean="0">
                <a:latin typeface="Calibri" pitchFamily="34" charset="0"/>
                <a:cs typeface="Calibri" pitchFamily="34" charset="0"/>
              </a:rPr>
              <a:t>Don’t try to reinvent the wheel</a:t>
            </a:r>
          </a:p>
        </p:txBody>
      </p:sp>
      <p:pic>
        <p:nvPicPr>
          <p:cNvPr id="10245" name="Picture 5" descr="Generic IAM Logo_300 dpi_5cm_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47" y="4401108"/>
            <a:ext cx="9064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24168"/>
            <a:ext cx="2772308" cy="4152392"/>
          </a:xfr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175956" y="1952836"/>
            <a:ext cx="4572508" cy="417646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25000"/>
              </a:spcBef>
              <a:buClrTx/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Complexity factors</a:t>
            </a:r>
            <a:endParaRPr lang="en-GB" dirty="0" smtClean="0">
              <a:latin typeface="Calibri" pitchFamily="34" charset="0"/>
            </a:endParaRP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IAM-SW-Suites are </a:t>
            </a:r>
            <a:r>
              <a:rPr lang="en-GB" sz="1600" b="1" dirty="0" smtClean="0">
                <a:latin typeface="Calibri" pitchFamily="34" charset="0"/>
              </a:rPr>
              <a:t>complex</a:t>
            </a:r>
            <a:r>
              <a:rPr lang="en-GB" sz="1600" dirty="0" smtClean="0">
                <a:latin typeface="Calibri" pitchFamily="34" charset="0"/>
              </a:rPr>
              <a:t> and often not easy to handle.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Without i</a:t>
            </a:r>
            <a:r>
              <a:rPr lang="en-GB" sz="1600" b="1" dirty="0" smtClean="0">
                <a:latin typeface="Calibri" pitchFamily="34" charset="0"/>
              </a:rPr>
              <a:t>mplementation experience</a:t>
            </a:r>
            <a:r>
              <a:rPr lang="en-GB" sz="1600" dirty="0" smtClean="0">
                <a:latin typeface="Calibri" pitchFamily="34" charset="0"/>
              </a:rPr>
              <a:t> in exactly the required environment risk of failure is high.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„minor“ changes of the version number sometimes cover  oft complete </a:t>
            </a:r>
            <a:r>
              <a:rPr lang="en-GB" sz="1600" b="1" dirty="0" smtClean="0">
                <a:latin typeface="Calibri" pitchFamily="34" charset="0"/>
              </a:rPr>
              <a:t>new developments</a:t>
            </a:r>
            <a:r>
              <a:rPr lang="en-GB" sz="1600" dirty="0" smtClean="0">
                <a:latin typeface="Calibri" pitchFamily="34" charset="0"/>
              </a:rPr>
              <a:t>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The support Matrix of environment </a:t>
            </a:r>
            <a:r>
              <a:rPr lang="en-GB" sz="1600" b="1" dirty="0" smtClean="0">
                <a:latin typeface="Calibri" pitchFamily="34" charset="0"/>
              </a:rPr>
              <a:t>components</a:t>
            </a:r>
            <a:r>
              <a:rPr lang="en-GB" sz="1600" dirty="0" smtClean="0">
                <a:latin typeface="Calibri" pitchFamily="34" charset="0"/>
              </a:rPr>
              <a:t> vs. versions often is only sparsely populated.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Forced replacement of infrastructure components leads to higher </a:t>
            </a:r>
            <a:r>
              <a:rPr lang="en-GB" sz="1600" b="1" dirty="0" smtClean="0">
                <a:latin typeface="Calibri" pitchFamily="34" charset="0"/>
              </a:rPr>
              <a:t>effort</a:t>
            </a:r>
            <a:r>
              <a:rPr lang="en-GB" sz="1600" dirty="0" smtClean="0">
                <a:latin typeface="Calibri" pitchFamily="34" charset="0"/>
              </a:rPr>
              <a:t>.</a:t>
            </a:r>
            <a:endParaRPr lang="en-GB" dirty="0" smtClean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dirty="0" smtClean="0">
                <a:latin typeface="Calibri" pitchFamily="34" charset="0"/>
              </a:rPr>
              <a:t>Actions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Always test selected software in a </a:t>
            </a:r>
            <a:r>
              <a:rPr lang="en-GB" sz="1600" b="1" dirty="0" smtClean="0">
                <a:latin typeface="Calibri" pitchFamily="34" charset="0"/>
              </a:rPr>
              <a:t>pilot run</a:t>
            </a:r>
            <a:r>
              <a:rPr lang="en-GB" sz="1600" dirty="0" smtClean="0">
                <a:latin typeface="Calibri" pitchFamily="34" charset="0"/>
              </a:rPr>
              <a:t> before deployment.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Only choose integration partners with </a:t>
            </a:r>
            <a:r>
              <a:rPr lang="en-GB" sz="1600" b="1" dirty="0" smtClean="0">
                <a:latin typeface="Calibri" pitchFamily="34" charset="0"/>
              </a:rPr>
              <a:t>true product experience</a:t>
            </a:r>
            <a:r>
              <a:rPr lang="en-GB" sz="1600" dirty="0" smtClean="0">
                <a:latin typeface="Calibri" pitchFamily="34" charset="0"/>
              </a:rPr>
              <a:t>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Remember: technical risks still exist</a:t>
            </a:r>
            <a:br>
              <a:rPr lang="en-GB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Technology often is more of marketing than reality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hlinkClick r:id="rId3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1" y="2563956"/>
            <a:ext cx="4523821" cy="2608374"/>
          </a:xfrm>
        </p:spPr>
      </p:pic>
      <p:sp>
        <p:nvSpPr>
          <p:cNvPr id="122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3438" y="2060848"/>
            <a:ext cx="3924300" cy="417646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25000"/>
              </a:spcBef>
              <a:buClrTx/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Complexity factors</a:t>
            </a:r>
            <a:endParaRPr lang="en-GB" dirty="0" smtClean="0">
              <a:latin typeface="Calibri" pitchFamily="34" charset="0"/>
            </a:endParaRP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Identity Management is a management task.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Identity Management means organising the enterprise.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HR could be the natural owner – but often refuses.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IT has the implementation capabilities but is not mandated to change the organisation.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On the business side methodological and technical knowledge is lacking.</a:t>
            </a:r>
            <a:endParaRPr lang="en-GB" dirty="0" smtClean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sz="2000" dirty="0" smtClean="0">
                <a:latin typeface="Calibri" pitchFamily="34" charset="0"/>
              </a:rPr>
              <a:t>Actions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Shift the responsibility to the business side.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</a:rPr>
              <a:t>Create a new cross functional group for the operations.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Assign the responsibilities right</a:t>
            </a:r>
            <a:br>
              <a:rPr lang="en-GB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IAM is an organisational task &amp; needs a Business Owner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56" y="769614"/>
            <a:ext cx="5976664" cy="744451"/>
          </a:xfrm>
        </p:spPr>
        <p:txBody>
          <a:bodyPr anchor="t"/>
          <a:lstStyle/>
          <a:p>
            <a:pPr eaLnBrk="1" hangingPunct="1"/>
            <a:r>
              <a:rPr lang="en-GB" sz="2400" dirty="0" smtClean="0">
                <a:latin typeface="Calibri" pitchFamily="34" charset="0"/>
              </a:rPr>
              <a:t>Responsibility</a:t>
            </a:r>
            <a:r>
              <a:rPr lang="en-GB" sz="1800" dirty="0" smtClean="0">
                <a:latin typeface="Calibri" pitchFamily="34" charset="0"/>
              </a:rPr>
              <a:t/>
            </a:r>
            <a:br>
              <a:rPr lang="en-GB" sz="1800" dirty="0" smtClean="0">
                <a:latin typeface="Calibri" pitchFamily="34" charset="0"/>
              </a:rPr>
            </a:br>
            <a:r>
              <a:rPr lang="en-GB" sz="1800" dirty="0" smtClean="0">
                <a:latin typeface="Calibri" pitchFamily="34" charset="0"/>
              </a:rPr>
              <a:t>Who should be responsible for the Identity Management?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559074"/>
            <a:ext cx="3794125" cy="2430462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311525" y="2189311"/>
            <a:ext cx="360363" cy="360363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GB" sz="1800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5256213" y="2405211"/>
            <a:ext cx="360362" cy="360363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GB" sz="1800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3671888" y="3089424"/>
            <a:ext cx="360362" cy="360362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GB" sz="1800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4391025" y="2009924"/>
            <a:ext cx="360363" cy="360362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GB" sz="1800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5900" y="3991124"/>
            <a:ext cx="1727200" cy="2125839"/>
          </a:xfrm>
          <a:prstGeom prst="rect">
            <a:avLst/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>
            <a:lvl1pPr marL="179388" indent="-179388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HR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has a natural relationship to Persons / person data.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Often far from  being business minded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HR acts not really “real time”.</a:t>
            </a:r>
          </a:p>
        </p:txBody>
      </p:sp>
      <p:cxnSp>
        <p:nvCxnSpPr>
          <p:cNvPr id="13321" name="AutoShape 9"/>
          <p:cNvCxnSpPr>
            <a:cxnSpLocks noChangeShapeType="1"/>
            <a:stCxn id="13320" idx="0"/>
            <a:endCxn id="13316" idx="3"/>
          </p:cNvCxnSpPr>
          <p:nvPr/>
        </p:nvCxnSpPr>
        <p:spPr bwMode="auto">
          <a:xfrm flipV="1">
            <a:off x="1079500" y="2496900"/>
            <a:ext cx="2284799" cy="1494224"/>
          </a:xfrm>
          <a:prstGeom prst="straightConnector1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232025" y="4422924"/>
            <a:ext cx="1692275" cy="1941512"/>
          </a:xfrm>
          <a:prstGeom prst="rect">
            <a:avLst/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>
            <a:lvl1pPr marL="179388" indent="-179388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Business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Tasks and responsibility match perfectly.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Doesn’t act enterprise wide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Specific skills are missing.</a:t>
            </a:r>
          </a:p>
        </p:txBody>
      </p:sp>
      <p:cxnSp>
        <p:nvCxnSpPr>
          <p:cNvPr id="13323" name="AutoShape 11"/>
          <p:cNvCxnSpPr>
            <a:cxnSpLocks noChangeShapeType="1"/>
            <a:stCxn id="13322" idx="0"/>
            <a:endCxn id="13318" idx="4"/>
          </p:cNvCxnSpPr>
          <p:nvPr/>
        </p:nvCxnSpPr>
        <p:spPr bwMode="auto">
          <a:xfrm flipV="1">
            <a:off x="3078163" y="3449786"/>
            <a:ext cx="774700" cy="973138"/>
          </a:xfrm>
          <a:prstGeom prst="straightConnector1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572000" y="4133999"/>
            <a:ext cx="2376488" cy="2309812"/>
          </a:xfrm>
          <a:prstGeom prst="rect">
            <a:avLst/>
          </a:prstGeom>
          <a:solidFill>
            <a:schemeClr val="bg1"/>
          </a:solidFill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>
            <a:lvl1pPr marL="179388" indent="-179388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new function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Not yet common practice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Must be responsible for Identities, Roles &amp; processes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Needs business organisational and technical skills.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Must be mandated for organisational changes.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Chance for a tailored design</a:t>
            </a:r>
          </a:p>
        </p:txBody>
      </p:sp>
      <p:cxnSp>
        <p:nvCxnSpPr>
          <p:cNvPr id="13325" name="AutoShape 13"/>
          <p:cNvCxnSpPr>
            <a:cxnSpLocks noChangeShapeType="1"/>
            <a:stCxn id="13324" idx="0"/>
            <a:endCxn id="13319" idx="4"/>
          </p:cNvCxnSpPr>
          <p:nvPr/>
        </p:nvCxnSpPr>
        <p:spPr bwMode="auto">
          <a:xfrm flipH="1" flipV="1">
            <a:off x="4572000" y="2370286"/>
            <a:ext cx="1189038" cy="1763713"/>
          </a:xfrm>
          <a:prstGeom prst="straightConnector1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164388" y="4062561"/>
            <a:ext cx="1727200" cy="2390775"/>
          </a:xfrm>
          <a:prstGeom prst="rect">
            <a:avLst/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>
            <a:lvl1pPr marL="179388" indent="-179388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IT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Technical implementation  skills available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not mandated for organisational changes.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-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Organisation is not Technology.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327" name="AutoShape 15"/>
          <p:cNvCxnSpPr>
            <a:cxnSpLocks noChangeShapeType="1"/>
            <a:stCxn id="13326" idx="0"/>
            <a:endCxn id="13317" idx="5"/>
          </p:cNvCxnSpPr>
          <p:nvPr/>
        </p:nvCxnSpPr>
        <p:spPr bwMode="auto">
          <a:xfrm flipH="1" flipV="1">
            <a:off x="5564188" y="2713186"/>
            <a:ext cx="2463800" cy="1349375"/>
          </a:xfrm>
          <a:prstGeom prst="straightConnector1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328" name="Group 16"/>
          <p:cNvGrpSpPr>
            <a:grpSpLocks noChangeAspect="1"/>
          </p:cNvGrpSpPr>
          <p:nvPr/>
        </p:nvGrpSpPr>
        <p:grpSpPr bwMode="auto">
          <a:xfrm>
            <a:off x="7889875" y="152400"/>
            <a:ext cx="1146175" cy="1141413"/>
            <a:chOff x="3578" y="1038"/>
            <a:chExt cx="1453" cy="1448"/>
          </a:xfrm>
        </p:grpSpPr>
        <p:sp>
          <p:nvSpPr>
            <p:cNvPr id="13329" name="Freeform 17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30" name="Freeform 18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31" name="Freeform 19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32" name="Freeform 20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33" name="Freeform 21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34" name="Freeform 22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35" name="Line 23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36" name="Line 24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37" name="Freeform 25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38" name="Freeform 26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39" name="Freeform 27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980728"/>
            <a:ext cx="8001000" cy="603250"/>
          </a:xfrm>
        </p:spPr>
        <p:txBody>
          <a:bodyPr>
            <a:noAutofit/>
          </a:bodyPr>
          <a:lstStyle/>
          <a:p>
            <a:r>
              <a:rPr lang="en-GB" dirty="0"/>
              <a:t>Global </a:t>
            </a:r>
            <a:r>
              <a:rPr lang="en-GB" dirty="0" smtClean="0"/>
              <a:t>approach adds to complexity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000" dirty="0"/>
              <a:t>Global projects add </a:t>
            </a:r>
            <a:r>
              <a:rPr lang="en-GB" sz="2000" dirty="0" smtClean="0"/>
              <a:t>to </a:t>
            </a:r>
            <a:r>
              <a:rPr lang="en-GB" sz="2000" dirty="0"/>
              <a:t>effort and skill requirements.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3843474" cy="4391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000" dirty="0" smtClean="0"/>
              <a:t>Regulation may differ by region.</a:t>
            </a:r>
          </a:p>
          <a:p>
            <a:r>
              <a:rPr lang="en-GB" sz="2000" dirty="0" smtClean="0"/>
              <a:t>One-size-fits-all might not be the right approach for all subsidiaries.</a:t>
            </a:r>
          </a:p>
          <a:p>
            <a:r>
              <a:rPr lang="en-GB" sz="2000" dirty="0" smtClean="0"/>
              <a:t>But the chain may break</a:t>
            </a:r>
            <a:br>
              <a:rPr lang="en-GB" sz="2000" dirty="0" smtClean="0"/>
            </a:br>
            <a:r>
              <a:rPr lang="en-GB" sz="2000" dirty="0" smtClean="0"/>
              <a:t> at is weakest link.</a:t>
            </a:r>
          </a:p>
          <a:p>
            <a:r>
              <a:rPr lang="en-GB" sz="2000" dirty="0" smtClean="0"/>
              <a:t>The responsibility for remote security measures often still stays with the headquarters.</a:t>
            </a:r>
          </a:p>
          <a:p>
            <a:r>
              <a:rPr lang="en-GB" sz="2000" dirty="0" smtClean="0"/>
              <a:t>Global PM causes considerable on-top complexity.</a:t>
            </a:r>
          </a:p>
          <a:p>
            <a:endParaRPr lang="en-GB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085010" y="1628800"/>
            <a:ext cx="3843474" cy="4391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000" dirty="0" smtClean="0"/>
              <a:t>Factor-in a 1.5 times higher communication overhead for global projects.</a:t>
            </a:r>
          </a:p>
          <a:p>
            <a:pPr marL="711200">
              <a:tabLst>
                <a:tab pos="714375" algn="l"/>
              </a:tabLst>
            </a:pPr>
            <a:r>
              <a:rPr lang="en-GB" sz="2000" dirty="0" smtClean="0"/>
              <a:t>Not all security issues can be handled globally in a uniform way.</a:t>
            </a:r>
          </a:p>
          <a:p>
            <a:pPr marL="711200"/>
            <a:r>
              <a:rPr lang="en-GB" sz="2000" dirty="0" smtClean="0"/>
              <a:t>Assign regional responsibility – but support them from the headquarters.</a:t>
            </a:r>
          </a:p>
          <a:p>
            <a:r>
              <a:rPr lang="en-GB" sz="2000" dirty="0" smtClean="0"/>
              <a:t>Plan for a phased roll-out – a big bang approach rarely works.</a:t>
            </a:r>
          </a:p>
          <a:p>
            <a:endParaRPr lang="en-GB" sz="2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E1C4-45A5-459B-87DE-1FE322B1B8E0}" type="slidenum">
              <a:rPr lang="en-GB" smtClean="0"/>
              <a:pPr/>
              <a:t>14</a:t>
            </a:fld>
            <a:endParaRPr lang="en-GB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0" dirty="0" smtClean="0"/>
              <a:t>Provide for a </a:t>
            </a:r>
            <a:r>
              <a:rPr lang="en-GB" dirty="0" smtClean="0"/>
              <a:t>paying customer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sz="2000" b="0" dirty="0" smtClean="0"/>
              <a:t>often </a:t>
            </a:r>
            <a:r>
              <a:rPr lang="en-GB" sz="2000" b="0" dirty="0"/>
              <a:t>triggered by internal considerations</a:t>
            </a:r>
            <a:endParaRPr lang="en-GB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671778" y="2132856"/>
            <a:ext cx="3828214" cy="3886944"/>
          </a:xfrm>
        </p:spPr>
        <p:txBody>
          <a:bodyPr>
            <a:normAutofit/>
          </a:bodyPr>
          <a:lstStyle/>
          <a:p>
            <a:r>
              <a:rPr lang="en-GB" sz="1800" dirty="0" smtClean="0"/>
              <a:t>Often more security does not lead to increase </a:t>
            </a:r>
            <a:r>
              <a:rPr lang="en-GB" sz="1800" b="1" dirty="0" smtClean="0"/>
              <a:t>sales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For infrastructure, awareness or culture it is hard to find an appropriate </a:t>
            </a:r>
            <a:r>
              <a:rPr lang="en-GB" sz="1800" b="1" dirty="0" smtClean="0"/>
              <a:t>cost centre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It is often hard to come-up with a positive </a:t>
            </a:r>
            <a:r>
              <a:rPr lang="en-GB" sz="1800" b="1" dirty="0" smtClean="0"/>
              <a:t>business case </a:t>
            </a:r>
            <a:r>
              <a:rPr lang="en-GB" sz="1800" dirty="0" smtClean="0"/>
              <a:t>for investments into IT-security.</a:t>
            </a:r>
          </a:p>
          <a:p>
            <a:r>
              <a:rPr lang="en-GB" sz="1800" dirty="0" smtClean="0"/>
              <a:t>As IT Security is often seen as an </a:t>
            </a:r>
            <a:r>
              <a:rPr lang="en-GB" sz="1800" b="1" dirty="0" smtClean="0"/>
              <a:t>inhibitor</a:t>
            </a:r>
            <a:r>
              <a:rPr lang="en-GB" sz="1800" dirty="0" smtClean="0"/>
              <a:t> to business there is no credit for taking ownership.</a:t>
            </a:r>
          </a:p>
          <a:p>
            <a:endParaRPr lang="en-GB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172278" y="2132856"/>
            <a:ext cx="3828214" cy="3886944"/>
          </a:xfrm>
        </p:spPr>
        <p:txBody>
          <a:bodyPr>
            <a:normAutofit/>
          </a:bodyPr>
          <a:lstStyle/>
          <a:p>
            <a:r>
              <a:rPr lang="en-GB" sz="1800" dirty="0" smtClean="0"/>
              <a:t>Let </a:t>
            </a:r>
            <a:r>
              <a:rPr lang="en-GB" sz="1800" b="1" dirty="0" smtClean="0"/>
              <a:t>risk</a:t>
            </a:r>
            <a:r>
              <a:rPr lang="en-GB" sz="1800" dirty="0" smtClean="0"/>
              <a:t> considerations drive the decision.</a:t>
            </a:r>
          </a:p>
          <a:p>
            <a:r>
              <a:rPr lang="en-GB" sz="1800" dirty="0" smtClean="0"/>
              <a:t>Business is about </a:t>
            </a:r>
            <a:r>
              <a:rPr lang="en-GB" sz="1800" b="1" dirty="0" smtClean="0"/>
              <a:t>taking risks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IT security feed into </a:t>
            </a:r>
            <a:r>
              <a:rPr lang="en-GB" sz="1800" b="1" dirty="0" smtClean="0"/>
              <a:t>operational</a:t>
            </a:r>
            <a:r>
              <a:rPr lang="en-GB" sz="1800" dirty="0" smtClean="0"/>
              <a:t> and / or </a:t>
            </a:r>
            <a:r>
              <a:rPr lang="en-GB" sz="1800" b="1" dirty="0" smtClean="0"/>
              <a:t>reputational</a:t>
            </a:r>
            <a:r>
              <a:rPr lang="en-GB" sz="1800" dirty="0" smtClean="0"/>
              <a:t> risk.</a:t>
            </a:r>
          </a:p>
          <a:p>
            <a:r>
              <a:rPr lang="en-GB" sz="1800" dirty="0" smtClean="0"/>
              <a:t>If risk management is not sufficiently rooted within the corporation – insist on </a:t>
            </a:r>
            <a:r>
              <a:rPr lang="en-GB" sz="1800" b="1" dirty="0" smtClean="0"/>
              <a:t>C-Level sponsorship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Establishing a risk culture spread the risk awareness to all corporate levels.</a:t>
            </a:r>
          </a:p>
          <a:p>
            <a:endParaRPr lang="en-GB" sz="2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78860" y="6356350"/>
            <a:ext cx="2133600" cy="365125"/>
          </a:xfrm>
        </p:spPr>
        <p:txBody>
          <a:bodyPr/>
          <a:lstStyle/>
          <a:p>
            <a:fld id="{55E1E1C4-45A5-459B-87DE-1FE322B1B8E0}" type="slidenum">
              <a:rPr lang="en-GB" smtClean="0"/>
              <a:pPr/>
              <a:t>15</a:t>
            </a:fld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4" name="Gleichschenkliges Dreieck 3"/>
          <p:cNvSpPr/>
          <p:nvPr/>
        </p:nvSpPr>
        <p:spPr>
          <a:xfrm rot="5400000">
            <a:off x="3036773" y="3668082"/>
            <a:ext cx="3600402" cy="45794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31" y="4242581"/>
            <a:ext cx="41624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016732"/>
            <a:ext cx="8001000" cy="603250"/>
          </a:xfrm>
        </p:spPr>
        <p:txBody>
          <a:bodyPr>
            <a:noAutofit/>
          </a:bodyPr>
          <a:lstStyle/>
          <a:p>
            <a:r>
              <a:rPr lang="en-GB" b="0" dirty="0" smtClean="0"/>
              <a:t>Do the </a:t>
            </a:r>
            <a:r>
              <a:rPr lang="en-GB" dirty="0" smtClean="0"/>
              <a:t>priorities right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000" b="0" dirty="0" smtClean="0"/>
              <a:t>You will need drivers from operational risk</a:t>
            </a:r>
            <a:endParaRPr lang="en-GB" sz="2000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647564" y="1666515"/>
            <a:ext cx="4096208" cy="457079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1800" dirty="0" smtClean="0"/>
              <a:t>Often deadlines are set which cannot be shifted</a:t>
            </a:r>
          </a:p>
          <a:p>
            <a:r>
              <a:rPr lang="en-GB" sz="1800" dirty="0" smtClean="0"/>
              <a:t>Even if not – quick success is expected</a:t>
            </a:r>
          </a:p>
          <a:p>
            <a:r>
              <a:rPr lang="en-GB" sz="1800" dirty="0" smtClean="0"/>
              <a:t>The size of the task often is overwhelming</a:t>
            </a:r>
          </a:p>
          <a:p>
            <a:r>
              <a:rPr lang="en-GB" sz="1800" dirty="0" smtClean="0"/>
              <a:t>Everything seems to equally important</a:t>
            </a:r>
          </a:p>
          <a:p>
            <a:r>
              <a:rPr lang="en-GB" sz="1800" dirty="0" smtClean="0"/>
              <a:t>Departments compete for resources to get out of  the auditors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focus.</a:t>
            </a:r>
          </a:p>
          <a:p>
            <a:r>
              <a:rPr lang="en-GB" sz="1800" dirty="0" smtClean="0"/>
              <a:t>What has to be done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?</a:t>
            </a:r>
          </a:p>
          <a:p>
            <a:r>
              <a:rPr lang="en-GB" sz="1800" dirty="0" smtClean="0"/>
              <a:t>What may come </a:t>
            </a:r>
            <a:br>
              <a:rPr lang="en-GB" sz="1800" dirty="0" smtClean="0"/>
            </a:br>
            <a:r>
              <a:rPr lang="en-GB" sz="1800" dirty="0" smtClean="0"/>
              <a:t>later?</a:t>
            </a:r>
            <a:endParaRPr lang="en-GB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859462" y="1666515"/>
            <a:ext cx="4177034" cy="4570797"/>
          </a:xfrm>
          <a:ln>
            <a:noFill/>
          </a:ln>
        </p:spPr>
        <p:txBody>
          <a:bodyPr/>
          <a:lstStyle/>
          <a:p>
            <a:r>
              <a:rPr lang="en-GB" sz="1800" dirty="0" smtClean="0"/>
              <a:t>It all boils down to risk considerations</a:t>
            </a:r>
          </a:p>
          <a:p>
            <a:r>
              <a:rPr lang="en-GB" sz="1800" dirty="0" smtClean="0"/>
              <a:t>Operational &amp; reputational risks</a:t>
            </a:r>
          </a:p>
          <a:p>
            <a:r>
              <a:rPr lang="en-GB" sz="1800" dirty="0" smtClean="0"/>
              <a:t>Good enough security  = risk based security</a:t>
            </a:r>
          </a:p>
          <a:p>
            <a:r>
              <a:rPr lang="en-GB" sz="1800" dirty="0" smtClean="0"/>
              <a:t>Priorities of tasks result from ordering them by their risk. </a:t>
            </a:r>
          </a:p>
          <a:p>
            <a:r>
              <a:rPr lang="en-GB" sz="1800" dirty="0" smtClean="0"/>
              <a:t>Caveat: Dept. „risk Management“ quite often is not managing the risks.</a:t>
            </a:r>
          </a:p>
          <a:p>
            <a:endParaRPr lang="en-GB" sz="2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E1C4-45A5-459B-87DE-1FE322B1B8E0}" type="slidenum">
              <a:rPr lang="en-GB" smtClean="0"/>
              <a:pPr/>
              <a:t>16</a:t>
            </a:fld>
            <a:endParaRPr lang="en-GB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00708"/>
            <a:ext cx="8001000" cy="603250"/>
          </a:xfrm>
        </p:spPr>
        <p:txBody>
          <a:bodyPr/>
          <a:lstStyle/>
          <a:p>
            <a:r>
              <a:rPr lang="en-GB" sz="2400" dirty="0" smtClean="0"/>
              <a:t>Business model / technical Implementation</a:t>
            </a:r>
            <a:br>
              <a:rPr lang="en-GB" sz="2400" dirty="0" smtClean="0"/>
            </a:br>
            <a:r>
              <a:rPr lang="en-GB" sz="1800" dirty="0" smtClean="0"/>
              <a:t>Process groups emerge naturally from business requirements</a:t>
            </a:r>
            <a:endParaRPr lang="en-GB" dirty="0"/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1403350" y="2940050"/>
            <a:ext cx="109542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>
                <a:srgbClr val="6699FF"/>
              </a:buClr>
              <a:buSzPct val="80000"/>
              <a:buFont typeface="Wingdings" pitchFamily="2" charset="2"/>
              <a:buNone/>
            </a:pPr>
            <a:r>
              <a:rPr lang="en-GB" sz="130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Management</a:t>
            </a:r>
            <a:br>
              <a:rPr lang="en-GB" sz="130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30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processes</a:t>
            </a:r>
            <a:endParaRPr lang="en-GB" sz="1300">
              <a:solidFill>
                <a:schemeClr val="folHlin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32" name="AutoShape 4"/>
          <p:cNvSpPr>
            <a:spLocks noChangeArrowheads="1"/>
          </p:cNvSpPr>
          <p:nvPr/>
        </p:nvSpPr>
        <p:spPr bwMode="auto">
          <a:xfrm>
            <a:off x="3851275" y="2273300"/>
            <a:ext cx="1800225" cy="593725"/>
          </a:xfrm>
          <a:prstGeom prst="chevron">
            <a:avLst>
              <a:gd name="adj" fmla="val 75802"/>
            </a:avLst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3311525" y="1554163"/>
            <a:ext cx="1798638" cy="593725"/>
          </a:xfrm>
          <a:prstGeom prst="chevron">
            <a:avLst>
              <a:gd name="adj" fmla="val 75735"/>
            </a:avLst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34" name="AutoShape 6"/>
          <p:cNvSpPr>
            <a:spLocks noChangeArrowheads="1"/>
          </p:cNvSpPr>
          <p:nvPr/>
        </p:nvSpPr>
        <p:spPr bwMode="auto">
          <a:xfrm>
            <a:off x="4859338" y="1554163"/>
            <a:ext cx="1800225" cy="593725"/>
          </a:xfrm>
          <a:prstGeom prst="chevron">
            <a:avLst>
              <a:gd name="adj" fmla="val 75802"/>
            </a:avLst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35" name="AutoShape 7"/>
          <p:cNvSpPr>
            <a:spLocks noChangeArrowheads="1"/>
          </p:cNvSpPr>
          <p:nvPr/>
        </p:nvSpPr>
        <p:spPr bwMode="auto">
          <a:xfrm>
            <a:off x="3887788" y="4778375"/>
            <a:ext cx="1800225" cy="593725"/>
          </a:xfrm>
          <a:prstGeom prst="chevron">
            <a:avLst>
              <a:gd name="adj" fmla="val 75802"/>
            </a:avLst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36" name="AutoShape 8"/>
          <p:cNvSpPr>
            <a:spLocks noChangeArrowheads="1"/>
          </p:cNvSpPr>
          <p:nvPr/>
        </p:nvSpPr>
        <p:spPr bwMode="auto">
          <a:xfrm>
            <a:off x="3348038" y="5499100"/>
            <a:ext cx="1798637" cy="593725"/>
          </a:xfrm>
          <a:prstGeom prst="chevron">
            <a:avLst>
              <a:gd name="adj" fmla="val 75735"/>
            </a:avLst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37" name="AutoShape 9"/>
          <p:cNvSpPr>
            <a:spLocks noChangeArrowheads="1"/>
          </p:cNvSpPr>
          <p:nvPr/>
        </p:nvSpPr>
        <p:spPr bwMode="auto">
          <a:xfrm>
            <a:off x="4895850" y="5499100"/>
            <a:ext cx="1800225" cy="593725"/>
          </a:xfrm>
          <a:prstGeom prst="chevron">
            <a:avLst>
              <a:gd name="adj" fmla="val 75802"/>
            </a:avLst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 flipV="1">
            <a:off x="1692275" y="2924175"/>
            <a:ext cx="1800225" cy="9366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>
            <a:off x="1692275" y="3860800"/>
            <a:ext cx="1800225" cy="9366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3779838" y="3138488"/>
            <a:ext cx="185416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>
                <a:srgbClr val="6699FF"/>
              </a:buClr>
              <a:buSzPct val="80000"/>
              <a:buFont typeface="Wingdings" pitchFamily="2" charset="2"/>
              <a:buNone/>
            </a:pPr>
            <a:r>
              <a:rPr lang="en-GB" sz="1300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Caused by business logic</a:t>
            </a:r>
            <a:endParaRPr lang="en-GB" sz="1300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3779838" y="4292600"/>
            <a:ext cx="241290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>
                <a:srgbClr val="6699FF"/>
              </a:buClr>
              <a:buSzPct val="80000"/>
              <a:buFont typeface="Wingdings" pitchFamily="2" charset="2"/>
              <a:buNone/>
            </a:pPr>
            <a:r>
              <a:rPr lang="en-GB" sz="1300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Caused by physical requirements</a:t>
            </a:r>
            <a:endParaRPr lang="en-GB" sz="1300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5976156" y="4635856"/>
            <a:ext cx="25193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6699FF"/>
              </a:buClr>
              <a:buSzPct val="80000"/>
              <a:buFont typeface="Wingdings" pitchFamily="2" charset="2"/>
              <a:buChar char="n"/>
            </a:pPr>
            <a:r>
              <a:rPr lang="en-GB" sz="1300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Transport processes</a:t>
            </a:r>
          </a:p>
          <a:p>
            <a:pPr eaLnBrk="0" hangingPunct="0">
              <a:buClr>
                <a:srgbClr val="6699FF"/>
              </a:buClr>
              <a:buSzPct val="80000"/>
              <a:buFont typeface="Wingdings" pitchFamily="2" charset="2"/>
              <a:buChar char="n"/>
            </a:pPr>
            <a:r>
              <a:rPr lang="en-GB" sz="1300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Translation processes</a:t>
            </a:r>
          </a:p>
          <a:p>
            <a:pPr eaLnBrk="0" hangingPunct="0">
              <a:buClr>
                <a:srgbClr val="6699FF"/>
              </a:buClr>
              <a:buSzPct val="80000"/>
              <a:buFont typeface="Wingdings" pitchFamily="2" charset="2"/>
              <a:buChar char="n"/>
            </a:pPr>
            <a:r>
              <a:rPr lang="en-GB" sz="1300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Transformation processes </a:t>
            </a:r>
          </a:p>
          <a:p>
            <a:pPr eaLnBrk="0" hangingPunct="0">
              <a:buClr>
                <a:srgbClr val="6699FF"/>
              </a:buClr>
              <a:buSzPct val="80000"/>
              <a:buFont typeface="Wingdings" pitchFamily="2" charset="2"/>
              <a:buChar char="n"/>
            </a:pPr>
            <a:r>
              <a:rPr lang="en-GB" sz="1300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„Provisioning“</a:t>
            </a:r>
            <a:endParaRPr lang="en-GB" sz="1300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5668032" y="2273300"/>
            <a:ext cx="251936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buClr>
                <a:srgbClr val="6699FF"/>
              </a:buClr>
              <a:buSzPct val="80000"/>
              <a:buFont typeface="Wingdings" pitchFamily="2" charset="2"/>
              <a:buChar char="n"/>
            </a:pPr>
            <a:r>
              <a:rPr lang="en-GB" sz="1300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Application processes</a:t>
            </a:r>
          </a:p>
          <a:p>
            <a:pPr eaLnBrk="0" hangingPunct="0">
              <a:buClr>
                <a:srgbClr val="6699FF"/>
              </a:buClr>
              <a:buSzPct val="80000"/>
              <a:buFont typeface="Wingdings" pitchFamily="2" charset="2"/>
              <a:buChar char="n"/>
            </a:pPr>
            <a:r>
              <a:rPr lang="en-GB" sz="1300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Authorisation processes</a:t>
            </a:r>
          </a:p>
          <a:p>
            <a:pPr eaLnBrk="0" hangingPunct="0">
              <a:buClr>
                <a:srgbClr val="6699FF"/>
              </a:buClr>
              <a:buSzPct val="80000"/>
              <a:buFont typeface="Wingdings" pitchFamily="2" charset="2"/>
              <a:buChar char="n"/>
            </a:pPr>
            <a:r>
              <a:rPr lang="en-GB" sz="1300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GB" sz="1300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4144" name="Picture 16" descr="Lupe-l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357563"/>
            <a:ext cx="21621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45" name="AutoShape 17"/>
          <p:cNvSpPr>
            <a:spLocks noChangeArrowheads="1"/>
          </p:cNvSpPr>
          <p:nvPr/>
        </p:nvSpPr>
        <p:spPr bwMode="auto">
          <a:xfrm rot="5400000" flipV="1">
            <a:off x="107950" y="3500438"/>
            <a:ext cx="2232025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Oval 3"/>
          <p:cNvSpPr>
            <a:spLocks noChangeArrowheads="1"/>
          </p:cNvSpPr>
          <p:nvPr/>
        </p:nvSpPr>
        <p:spPr bwMode="auto">
          <a:xfrm>
            <a:off x="5301997" y="1954213"/>
            <a:ext cx="2061085" cy="82735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essential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 target model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1451579" y="4087813"/>
            <a:ext cx="2164144" cy="82735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physical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current model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 flipV="1">
            <a:off x="1055688" y="1836738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82" name="Line 6"/>
          <p:cNvSpPr>
            <a:spLocks noChangeShapeType="1"/>
          </p:cNvSpPr>
          <p:nvPr/>
        </p:nvSpPr>
        <p:spPr bwMode="auto">
          <a:xfrm>
            <a:off x="914400" y="5113338"/>
            <a:ext cx="6542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1315053" y="1954213"/>
            <a:ext cx="2164143" cy="82735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essential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current model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84" name="Oval 8"/>
          <p:cNvSpPr>
            <a:spLocks noChangeArrowheads="1"/>
          </p:cNvSpPr>
          <p:nvPr/>
        </p:nvSpPr>
        <p:spPr bwMode="auto">
          <a:xfrm>
            <a:off x="5197902" y="4164013"/>
            <a:ext cx="1986699" cy="82735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physical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en-GB" sz="18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arget model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7678311" y="2205038"/>
            <a:ext cx="1105753" cy="283667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architecture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3588318" y="2901950"/>
            <a:ext cx="1687964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The enterprise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Modelling </a:t>
            </a:r>
            <a:r>
              <a:rPr lang="en-GB" sz="1800" b="1" dirty="0" err="1" smtClean="0">
                <a:latin typeface="Calibri" pitchFamily="34" charset="0"/>
                <a:cs typeface="Calibri" pitchFamily="34" charset="0"/>
              </a:rPr>
              <a:t>cykle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179356" y="1571625"/>
            <a:ext cx="1004955" cy="28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abstraction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88" name="Rectangle 12"/>
          <p:cNvSpPr>
            <a:spLocks noChangeArrowheads="1"/>
          </p:cNvSpPr>
          <p:nvPr/>
        </p:nvSpPr>
        <p:spPr bwMode="auto">
          <a:xfrm>
            <a:off x="153918" y="2105025"/>
            <a:ext cx="841514" cy="47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smtClean="0">
                <a:latin typeface="Calibri" pitchFamily="34" charset="0"/>
                <a:cs typeface="Calibri" pitchFamily="34" charset="0"/>
              </a:rPr>
              <a:t>essential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en-GB" sz="1400" b="1" smtClean="0">
                <a:latin typeface="Calibri" pitchFamily="34" charset="0"/>
                <a:cs typeface="Calibri" pitchFamily="34" charset="0"/>
              </a:rPr>
              <a:t>layer</a:t>
            </a:r>
            <a:endParaRPr lang="en-GB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89" name="Rectangle 13"/>
          <p:cNvSpPr>
            <a:spLocks noChangeArrowheads="1"/>
          </p:cNvSpPr>
          <p:nvPr/>
        </p:nvSpPr>
        <p:spPr bwMode="auto">
          <a:xfrm>
            <a:off x="326744" y="4543425"/>
            <a:ext cx="780023" cy="47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smtClean="0">
                <a:latin typeface="Calibri" pitchFamily="34" charset="0"/>
                <a:cs typeface="Calibri" pitchFamily="34" charset="0"/>
              </a:rPr>
              <a:t>physical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en-GB" sz="1400" b="1" smtClean="0">
                <a:latin typeface="Calibri" pitchFamily="34" charset="0"/>
                <a:cs typeface="Calibri" pitchFamily="34" charset="0"/>
              </a:rPr>
              <a:t>layer</a:t>
            </a:r>
            <a:endParaRPr lang="en-GB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984250" y="4884738"/>
            <a:ext cx="141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>
            <a:off x="984250" y="2370138"/>
            <a:ext cx="141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92" name="Line 16"/>
          <p:cNvSpPr>
            <a:spLocks noChangeShapeType="1"/>
          </p:cNvSpPr>
          <p:nvPr/>
        </p:nvSpPr>
        <p:spPr bwMode="auto">
          <a:xfrm>
            <a:off x="1758950" y="5037138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>
            <a:off x="6823075" y="5037138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94" name="Rectangle 18"/>
          <p:cNvSpPr>
            <a:spLocks noChangeArrowheads="1"/>
          </p:cNvSpPr>
          <p:nvPr/>
        </p:nvSpPr>
        <p:spPr bwMode="auto">
          <a:xfrm>
            <a:off x="1455286" y="5305425"/>
            <a:ext cx="605744" cy="28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today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95" name="Rectangle 19"/>
          <p:cNvSpPr>
            <a:spLocks noChangeArrowheads="1"/>
          </p:cNvSpPr>
          <p:nvPr/>
        </p:nvSpPr>
        <p:spPr bwMode="auto">
          <a:xfrm>
            <a:off x="6422972" y="5305425"/>
            <a:ext cx="936732" cy="28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tomorrow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96" name="Rectangle 20"/>
          <p:cNvSpPr>
            <a:spLocks noChangeArrowheads="1"/>
          </p:cNvSpPr>
          <p:nvPr/>
        </p:nvSpPr>
        <p:spPr bwMode="auto">
          <a:xfrm>
            <a:off x="7335716" y="5153025"/>
            <a:ext cx="517771" cy="28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time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6197" name="Picture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5065713"/>
            <a:ext cx="88582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98" name="Picture 2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2649538"/>
            <a:ext cx="503238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99" name="Picture 2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028825"/>
            <a:ext cx="14271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200" name="Picture 2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065713"/>
            <a:ext cx="88582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201" name="Picture 2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2725738"/>
            <a:ext cx="503237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202" name="Picture 2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595813"/>
            <a:ext cx="1444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203" name="Picture 2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908050"/>
            <a:ext cx="1525588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204" name="Picture 28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4314825"/>
            <a:ext cx="14271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205" name="Line 29"/>
          <p:cNvSpPr>
            <a:spLocks noChangeShapeType="1"/>
          </p:cNvSpPr>
          <p:nvPr/>
        </p:nvSpPr>
        <p:spPr bwMode="auto">
          <a:xfrm>
            <a:off x="4079875" y="3817938"/>
            <a:ext cx="633413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06" name="Line 30"/>
          <p:cNvSpPr>
            <a:spLocks noChangeShapeType="1"/>
          </p:cNvSpPr>
          <p:nvPr/>
        </p:nvSpPr>
        <p:spPr bwMode="auto">
          <a:xfrm flipV="1">
            <a:off x="4010025" y="4122738"/>
            <a:ext cx="1195388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07" name="Rectangle 31"/>
          <p:cNvSpPr>
            <a:spLocks noChangeArrowheads="1"/>
          </p:cNvSpPr>
          <p:nvPr/>
        </p:nvSpPr>
        <p:spPr bwMode="auto">
          <a:xfrm>
            <a:off x="2175087" y="5686425"/>
            <a:ext cx="1420391" cy="47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classic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systems analysis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08" name="Rectangle 32"/>
          <p:cNvSpPr>
            <a:spLocks noChangeArrowheads="1"/>
          </p:cNvSpPr>
          <p:nvPr/>
        </p:nvSpPr>
        <p:spPr bwMode="auto">
          <a:xfrm>
            <a:off x="5713259" y="5762625"/>
            <a:ext cx="1233800" cy="47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technological </a:t>
            </a:r>
            <a:br>
              <a:rPr lang="en-GB" sz="1400" b="1" i="1" dirty="0" smtClean="0">
                <a:latin typeface="Calibri" pitchFamily="34" charset="0"/>
                <a:cs typeface="Calibri" pitchFamily="34" charset="0"/>
              </a:rPr>
            </a:br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progress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09" name="Rectangle 33"/>
          <p:cNvSpPr>
            <a:spLocks noChangeArrowheads="1"/>
          </p:cNvSpPr>
          <p:nvPr/>
        </p:nvSpPr>
        <p:spPr bwMode="auto">
          <a:xfrm>
            <a:off x="3896632" y="3933825"/>
            <a:ext cx="1072923" cy="47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“forbidden"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transition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10" name="Rectangle 34"/>
          <p:cNvSpPr>
            <a:spLocks noChangeArrowheads="1"/>
          </p:cNvSpPr>
          <p:nvPr/>
        </p:nvSpPr>
        <p:spPr bwMode="auto">
          <a:xfrm>
            <a:off x="5642799" y="1127125"/>
            <a:ext cx="814326" cy="28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strategy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11" name="Rectangle 35"/>
          <p:cNvSpPr>
            <a:spLocks noChangeArrowheads="1"/>
          </p:cNvSpPr>
          <p:nvPr/>
        </p:nvSpPr>
        <p:spPr bwMode="auto">
          <a:xfrm>
            <a:off x="7528703" y="4365625"/>
            <a:ext cx="1376404" cy="28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implementation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12" name="AutoShape 36"/>
          <p:cNvSpPr>
            <a:spLocks noChangeArrowheads="1"/>
          </p:cNvSpPr>
          <p:nvPr/>
        </p:nvSpPr>
        <p:spPr bwMode="auto">
          <a:xfrm>
            <a:off x="7285538" y="2789505"/>
            <a:ext cx="1108453" cy="742898"/>
          </a:xfrm>
          <a:prstGeom prst="wedgeRoundRectCallout">
            <a:avLst>
              <a:gd name="adj1" fmla="val -55155"/>
              <a:gd name="adj2" fmla="val -82456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  <a:buSzPct val="100000"/>
              <a:buFontTx/>
              <a:buChar char="•"/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 objects</a:t>
            </a:r>
          </a:p>
          <a:p>
            <a:pPr defTabSz="762000" eaLnBrk="0" hangingPunct="0">
              <a:lnSpc>
                <a:spcPct val="90000"/>
              </a:lnSpc>
              <a:buSzPct val="100000"/>
              <a:buFontTx/>
              <a:buChar char="•"/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 roles</a:t>
            </a:r>
          </a:p>
          <a:p>
            <a:pPr defTabSz="762000" eaLnBrk="0" hangingPunct="0">
              <a:lnSpc>
                <a:spcPct val="90000"/>
              </a:lnSpc>
              <a:buSzPct val="100000"/>
              <a:buFontTx/>
              <a:buChar char="•"/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 processes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13" name="Rectangle 37"/>
          <p:cNvSpPr>
            <a:spLocks noChangeArrowheads="1"/>
          </p:cNvSpPr>
          <p:nvPr/>
        </p:nvSpPr>
        <p:spPr bwMode="auto">
          <a:xfrm>
            <a:off x="1315729" y="3324225"/>
            <a:ext cx="1029322" cy="28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abstraction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14" name="Rectangle 38"/>
          <p:cNvSpPr>
            <a:spLocks noChangeArrowheads="1"/>
          </p:cNvSpPr>
          <p:nvPr/>
        </p:nvSpPr>
        <p:spPr bwMode="auto">
          <a:xfrm>
            <a:off x="5292530" y="3552825"/>
            <a:ext cx="952890" cy="28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projection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15" name="Rectangle 39"/>
          <p:cNvSpPr>
            <a:spLocks noChangeArrowheads="1"/>
          </p:cNvSpPr>
          <p:nvPr/>
        </p:nvSpPr>
        <p:spPr bwMode="auto">
          <a:xfrm>
            <a:off x="3523585" y="1476979"/>
            <a:ext cx="1533434" cy="283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e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nterprise models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16" name="Line 40"/>
          <p:cNvSpPr>
            <a:spLocks noChangeShapeType="1"/>
          </p:cNvSpPr>
          <p:nvPr/>
        </p:nvSpPr>
        <p:spPr bwMode="auto">
          <a:xfrm flipH="1">
            <a:off x="3165475" y="1760538"/>
            <a:ext cx="42227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217" name="Line 41"/>
          <p:cNvSpPr>
            <a:spLocks noChangeShapeType="1"/>
          </p:cNvSpPr>
          <p:nvPr/>
        </p:nvSpPr>
        <p:spPr bwMode="auto">
          <a:xfrm>
            <a:off x="4783138" y="1760538"/>
            <a:ext cx="633412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652455"/>
            <a:ext cx="4926030" cy="777136"/>
          </a:xfrm>
          <a:solidFill>
            <a:srgbClr val="FFFFFF">
              <a:alpha val="67059"/>
            </a:srgbClr>
          </a:solidFill>
          <a:ln>
            <a:noFill/>
          </a:ln>
        </p:spPr>
        <p:txBody>
          <a:bodyPr wrap="none" lIns="46038" tIns="19050" rIns="46038" bIns="19050" anchor="t">
            <a:spAutoFit/>
          </a:bodyPr>
          <a:lstStyle/>
          <a:p>
            <a:r>
              <a:rPr lang="en-GB" dirty="0" smtClean="0"/>
              <a:t>The modelling cycle</a:t>
            </a:r>
            <a:br>
              <a:rPr lang="en-GB" dirty="0" smtClean="0"/>
            </a:br>
            <a:r>
              <a:rPr lang="en-GB" sz="2000" dirty="0" smtClean="0"/>
              <a:t>Note: the direct transition is a short cut to hell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282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247964" y="1952836"/>
            <a:ext cx="4068452" cy="417646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/>
              <a:t>The </a:t>
            </a:r>
            <a:r>
              <a:rPr lang="en-GB" sz="1800" b="1" i="1" dirty="0"/>
              <a:t>Essential Systems </a:t>
            </a:r>
            <a:r>
              <a:rPr lang="en-GB" sz="1800" b="1" i="1" dirty="0" smtClean="0"/>
              <a:t>Modelling </a:t>
            </a:r>
            <a:r>
              <a:rPr lang="en-GB" sz="1800" b="1" i="1" dirty="0"/>
              <a:t>Methodology</a:t>
            </a:r>
            <a:r>
              <a:rPr lang="en-GB" sz="1800" dirty="0"/>
              <a:t> was defined and applied by Stephen M. </a:t>
            </a:r>
            <a:r>
              <a:rPr lang="en-GB" sz="1800" dirty="0" err="1"/>
              <a:t>McMenamin</a:t>
            </a:r>
            <a:r>
              <a:rPr lang="en-GB" sz="1800" dirty="0"/>
              <a:t> and John F. Palmer back in the year </a:t>
            </a:r>
            <a:r>
              <a:rPr lang="en-GB" sz="1800" dirty="0" smtClean="0"/>
              <a:t>1984.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/>
              <a:t>It was </a:t>
            </a:r>
            <a:r>
              <a:rPr lang="en-GB" sz="1800" dirty="0"/>
              <a:t>published in a book </a:t>
            </a:r>
            <a:r>
              <a:rPr lang="en-GB" sz="1800" dirty="0" smtClean="0"/>
              <a:t>called </a:t>
            </a:r>
            <a:r>
              <a:rPr lang="en-GB" sz="1800" dirty="0"/>
              <a:t>essential systems analysis (</a:t>
            </a:r>
            <a:r>
              <a:rPr lang="en-GB" sz="1800" i="1" dirty="0" err="1"/>
              <a:t>McMenamin</a:t>
            </a:r>
            <a:r>
              <a:rPr lang="en-GB" sz="1800" i="1" dirty="0"/>
              <a:t>, S. &amp; Palmer, J., Essential Systems Analysis, Yourdon Press Prentice Hall, Englewood Cliffs, NJ, 1984</a:t>
            </a:r>
            <a:r>
              <a:rPr lang="en-GB" sz="1800" i="1" dirty="0" smtClean="0"/>
              <a:t>.</a:t>
            </a:r>
            <a:r>
              <a:rPr lang="en-GB" sz="1800" dirty="0" smtClean="0"/>
              <a:t>).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fundamentals</a:t>
            </a:r>
            <a:br>
              <a:rPr lang="en-US" dirty="0" smtClean="0"/>
            </a:br>
            <a:r>
              <a:rPr lang="en-GB" sz="2000" dirty="0" smtClean="0"/>
              <a:t>follow the </a:t>
            </a:r>
            <a:r>
              <a:rPr lang="en-GB" sz="2000" b="1" dirty="0" smtClean="0"/>
              <a:t>essential systems modelling</a:t>
            </a:r>
            <a:r>
              <a:rPr lang="en-GB" sz="2000" dirty="0" smtClean="0"/>
              <a:t> (</a:t>
            </a:r>
            <a:r>
              <a:rPr lang="en-GB" sz="2000" dirty="0" err="1" smtClean="0"/>
              <a:t>esm</a:t>
            </a:r>
            <a:r>
              <a:rPr lang="en-GB" sz="2000" dirty="0" smtClean="0"/>
              <a:t>) principles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6" y="1988840"/>
            <a:ext cx="2876262" cy="406845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0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© KuppingerCole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71EA3-A4F6-9947-8320-4106D4D7B9A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Do´s and Don´ts for a Successful Identity Management Project (Manpower)</a:t>
            </a:r>
            <a:endParaRPr lang="en-US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A Practitioner´s Recommendations for a Successful IAM Program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Part 1</a:t>
            </a:r>
          </a:p>
          <a:p>
            <a:pPr lvl="1"/>
            <a:r>
              <a:rPr lang="en-US" sz="1500" noProof="0" dirty="0" smtClean="0"/>
              <a:t>Rainer </a:t>
            </a:r>
            <a:r>
              <a:rPr lang="en-US" sz="1500" noProof="0" dirty="0" err="1" smtClean="0"/>
              <a:t>Knorpp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GB" sz="1300" dirty="0" err="1"/>
              <a:t>Devoteam</a:t>
            </a:r>
            <a:endParaRPr lang="en-US" sz="13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Part 2</a:t>
            </a:r>
          </a:p>
          <a:p>
            <a:pPr lvl="1"/>
            <a:r>
              <a:rPr lang="en-US" sz="1500" dirty="0"/>
              <a:t>Dr. Horst Walther</a:t>
            </a:r>
            <a:br>
              <a:rPr lang="en-US" sz="1500" dirty="0"/>
            </a:br>
            <a:r>
              <a:rPr lang="en-US" sz="1300" dirty="0"/>
              <a:t>KuppingerCole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 smtClean="0"/>
              <a:t>2014-05-15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5905537" cy="1756048"/>
          </a:xfrm>
        </p:spPr>
        <p:txBody>
          <a:bodyPr/>
          <a:lstStyle/>
          <a:p>
            <a:r>
              <a:rPr lang="en-US" sz="2400" dirty="0" smtClean="0"/>
              <a:t>Session: IAM/IAG Maturity Best Practice</a:t>
            </a: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19597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7526" y="2401890"/>
            <a:ext cx="7678890" cy="354739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M&amp;P propose an </a:t>
            </a:r>
            <a:r>
              <a:rPr lang="en-US" sz="1800" b="0" dirty="0"/>
              <a:t>event-oriented approach to process modelling.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To </a:t>
            </a:r>
            <a:r>
              <a:rPr lang="en-US" sz="1800" b="0" dirty="0"/>
              <a:t>identify the "essential (elementary or atomic) processes" </a:t>
            </a:r>
            <a:r>
              <a:rPr lang="en-US" sz="1800" b="0" dirty="0" smtClean="0"/>
              <a:t>&amp; their </a:t>
            </a:r>
            <a:r>
              <a:rPr lang="en-US" sz="1800" b="0" dirty="0"/>
              <a:t>relationships to the events that drive the </a:t>
            </a:r>
            <a:r>
              <a:rPr lang="en-US" sz="1800" b="0" dirty="0" smtClean="0"/>
              <a:t>business.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According </a:t>
            </a:r>
            <a:r>
              <a:rPr lang="en-US" sz="1800" b="0" dirty="0"/>
              <a:t>to M&amp;P </a:t>
            </a:r>
            <a:r>
              <a:rPr lang="en-US" sz="1800" b="0" dirty="0" smtClean="0"/>
              <a:t> essential </a:t>
            </a:r>
            <a:r>
              <a:rPr lang="en-US" sz="1800" b="0" dirty="0"/>
              <a:t>systems can be detected by the following </a:t>
            </a:r>
            <a:r>
              <a:rPr lang="en-US" sz="1800" b="0" i="1" dirty="0" err="1"/>
              <a:t>gedankenexperiment</a:t>
            </a:r>
            <a:r>
              <a:rPr lang="en-US" sz="1800" b="0" dirty="0"/>
              <a:t> … </a:t>
            </a:r>
            <a:endParaRPr lang="en-US" sz="1800" b="0" dirty="0" smtClean="0"/>
          </a:p>
          <a:p>
            <a:pPr marL="627063" lvl="1" indent="-285750">
              <a:buFont typeface="Arial" pitchFamily="34" charset="0"/>
              <a:buChar char="•"/>
            </a:pPr>
            <a:r>
              <a:rPr lang="en-US" b="0" dirty="0" smtClean="0"/>
              <a:t>"</a:t>
            </a:r>
            <a:r>
              <a:rPr lang="en-US" b="0" i="1" dirty="0"/>
              <a:t>If we had perfect implementation technology (e.g., a computer with infinite speed, unlimited memory, transparent interface, no failures, and no cost), which of the requirements would still need to be stated?</a:t>
            </a:r>
            <a:r>
              <a:rPr lang="en-US" b="0" dirty="0"/>
              <a:t>"</a:t>
            </a:r>
          </a:p>
          <a:p>
            <a:pPr marL="627063" lvl="1" indent="-285750">
              <a:buFont typeface="Arial" pitchFamily="34" charset="0"/>
              <a:buChar char="•"/>
            </a:pPr>
            <a:r>
              <a:rPr lang="en-US" b="0" dirty="0"/>
              <a:t>Every requirement that is still necessary in spite perfect technology is an essential requirement.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To remove </a:t>
            </a:r>
            <a:r>
              <a:rPr lang="en-US" sz="1800" b="0" dirty="0"/>
              <a:t>legacy implementation artifacts from the model in order to prevent them from influencing future models. </a:t>
            </a:r>
            <a:endParaRPr lang="en-US" sz="1800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Caveat: </a:t>
            </a:r>
            <a:r>
              <a:rPr lang="en-US" sz="1800" b="0" i="1" dirty="0" smtClean="0"/>
              <a:t>It </a:t>
            </a:r>
            <a:r>
              <a:rPr lang="en-US" sz="1800" b="0" i="1" dirty="0"/>
              <a:t>turned out, that especially the most experienced practitioners faced difficulties in getting to the next layer of </a:t>
            </a:r>
            <a:r>
              <a:rPr lang="en-US" sz="1800" b="0" i="1" dirty="0" smtClean="0"/>
              <a:t>abstraction.</a:t>
            </a:r>
            <a:endParaRPr lang="en-US" sz="1800" b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3548" y="1448780"/>
            <a:ext cx="8001000" cy="603250"/>
          </a:xfrm>
        </p:spPr>
        <p:txBody>
          <a:bodyPr/>
          <a:lstStyle/>
          <a:p>
            <a:r>
              <a:rPr lang="en-US" dirty="0" smtClean="0"/>
              <a:t>Essential Modelling</a:t>
            </a:r>
            <a:br>
              <a:rPr lang="en-US" dirty="0" smtClean="0"/>
            </a:br>
            <a:r>
              <a:rPr lang="en-US" sz="2000" b="0" dirty="0" smtClean="0"/>
              <a:t>Steve </a:t>
            </a:r>
            <a:r>
              <a:rPr lang="en-US" sz="2000" b="0" dirty="0" err="1" smtClean="0"/>
              <a:t>McMenamin</a:t>
            </a:r>
            <a:r>
              <a:rPr lang="en-US" sz="2000" b="0" dirty="0" smtClean="0"/>
              <a:t> &amp; John Palmers </a:t>
            </a:r>
            <a:r>
              <a:rPr lang="en-US" sz="2000" b="1" dirty="0" smtClean="0"/>
              <a:t>essential processes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940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7526" y="2132856"/>
            <a:ext cx="3934474" cy="167518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Analysis </a:t>
            </a:r>
            <a:r>
              <a:rPr lang="en-GB" sz="1400" dirty="0"/>
              <a:t>of the current </a:t>
            </a:r>
            <a:r>
              <a:rPr lang="en-GB" sz="1400" dirty="0" smtClean="0"/>
              <a:t>model</a:t>
            </a:r>
            <a:endParaRPr lang="en-GB" sz="1400" dirty="0"/>
          </a:p>
          <a:p>
            <a:pPr marL="539750" lvl="2" indent="-285750">
              <a:buFont typeface="Arial" pitchFamily="34" charset="0"/>
              <a:buChar char="•"/>
            </a:pPr>
            <a:r>
              <a:rPr lang="en-GB" sz="1200" dirty="0"/>
              <a:t>build a model of the actual implementation of the current system.</a:t>
            </a:r>
          </a:p>
          <a:p>
            <a:pPr marL="539750" lvl="2" indent="-285750">
              <a:buFont typeface="Arial" pitchFamily="34" charset="0"/>
              <a:buChar char="•"/>
            </a:pPr>
            <a:r>
              <a:rPr lang="en-GB" sz="1200" dirty="0"/>
              <a:t>This is the physical system like it is implemented in reality - the </a:t>
            </a:r>
            <a:r>
              <a:rPr lang="en-GB" sz="1200" b="1" dirty="0"/>
              <a:t>current physical</a:t>
            </a:r>
            <a:r>
              <a:rPr lang="en-GB" sz="1200" dirty="0"/>
              <a:t> system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3548" y="1448780"/>
            <a:ext cx="8001000" cy="603250"/>
          </a:xfrm>
        </p:spPr>
        <p:txBody>
          <a:bodyPr/>
          <a:lstStyle/>
          <a:p>
            <a:r>
              <a:rPr lang="en-US" dirty="0" smtClean="0"/>
              <a:t>Essential Modelling fundamentals </a:t>
            </a:r>
            <a:br>
              <a:rPr lang="en-US" dirty="0" smtClean="0"/>
            </a:br>
            <a:r>
              <a:rPr lang="en-US" sz="2000" dirty="0" smtClean="0"/>
              <a:t>To the </a:t>
            </a:r>
            <a:r>
              <a:rPr lang="en-US" sz="2000" dirty="0"/>
              <a:t>target implementation model in a 4-step Process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705978" y="2132856"/>
            <a:ext cx="3934474" cy="167518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Include </a:t>
            </a:r>
            <a:r>
              <a:rPr lang="en-GB" sz="1400" dirty="0"/>
              <a:t>new requirements into the essential model:</a:t>
            </a:r>
          </a:p>
          <a:p>
            <a:pPr marL="536575" lvl="2" indent="-285750">
              <a:buFont typeface="Arial" pitchFamily="34" charset="0"/>
              <a:buChar char="•"/>
            </a:pPr>
            <a:r>
              <a:rPr lang="en-GB" sz="1200" dirty="0"/>
              <a:t>Build the new essential model by adding new requirements.</a:t>
            </a:r>
          </a:p>
          <a:p>
            <a:pPr marL="536575" lvl="2" indent="-285750">
              <a:buFont typeface="Arial" pitchFamily="34" charset="0"/>
              <a:buChar char="•"/>
            </a:pPr>
            <a:r>
              <a:rPr lang="en-GB" sz="1200" dirty="0"/>
              <a:t>This model represents all functional requirements.</a:t>
            </a:r>
          </a:p>
          <a:p>
            <a:pPr marL="536575" lvl="2" indent="-285750">
              <a:buFont typeface="Arial" pitchFamily="34" charset="0"/>
              <a:buChar char="•"/>
            </a:pPr>
            <a:r>
              <a:rPr lang="en-GB" sz="1200" dirty="0"/>
              <a:t>Ideally it is still free of any design- and implementation consideration.</a:t>
            </a:r>
          </a:p>
          <a:p>
            <a:pPr marL="536575" lvl="2" indent="-285750">
              <a:buFont typeface="Arial" pitchFamily="34" charset="0"/>
              <a:buChar char="•"/>
            </a:pPr>
            <a:r>
              <a:rPr lang="en-GB" sz="1200" dirty="0"/>
              <a:t>The result is the </a:t>
            </a:r>
            <a:r>
              <a:rPr lang="en-GB" sz="1200" b="1" dirty="0"/>
              <a:t>new essential</a:t>
            </a:r>
            <a:r>
              <a:rPr lang="en-GB" sz="1200" dirty="0"/>
              <a:t> system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7526" y="3952054"/>
            <a:ext cx="3934474" cy="167518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Analysis </a:t>
            </a:r>
            <a:r>
              <a:rPr lang="en-GB" sz="1400" dirty="0"/>
              <a:t>of the fundamental concepts of the current </a:t>
            </a:r>
            <a:r>
              <a:rPr lang="en-GB" sz="1400" dirty="0" smtClean="0"/>
              <a:t>model:</a:t>
            </a:r>
            <a:endParaRPr lang="en-GB" sz="1400" dirty="0"/>
          </a:p>
          <a:p>
            <a:pPr marL="536575" lvl="2" indent="-285750">
              <a:buFont typeface="Arial" pitchFamily="34" charset="0"/>
              <a:buChar char="•"/>
            </a:pPr>
            <a:r>
              <a:rPr lang="en-GB" sz="1200" dirty="0"/>
              <a:t>Deriving of the essence out of the current system.</a:t>
            </a:r>
          </a:p>
          <a:p>
            <a:pPr marL="536575" lvl="2" indent="-285750">
              <a:buFont typeface="Arial" pitchFamily="34" charset="0"/>
              <a:buChar char="•"/>
            </a:pPr>
            <a:r>
              <a:rPr lang="en-GB" sz="1200" dirty="0"/>
              <a:t>All implementation specific </a:t>
            </a:r>
            <a:r>
              <a:rPr lang="en-GB" sz="1200" dirty="0" smtClean="0"/>
              <a:t>artefacts </a:t>
            </a:r>
            <a:r>
              <a:rPr lang="en-GB" sz="1200" dirty="0"/>
              <a:t>are removed in this step.</a:t>
            </a:r>
          </a:p>
          <a:p>
            <a:pPr marL="536575" lvl="2" indent="-285750">
              <a:buFont typeface="Arial" pitchFamily="34" charset="0"/>
              <a:buChar char="•"/>
            </a:pPr>
            <a:r>
              <a:rPr lang="en-GB" sz="1200" dirty="0"/>
              <a:t>Using "perfect technology" as the guiding principle.</a:t>
            </a:r>
          </a:p>
          <a:p>
            <a:pPr marL="536575" lvl="2" indent="-285750">
              <a:buFont typeface="Arial" pitchFamily="34" charset="0"/>
              <a:buChar char="•"/>
            </a:pPr>
            <a:r>
              <a:rPr lang="en-GB" sz="1200" dirty="0"/>
              <a:t>The result is the </a:t>
            </a:r>
            <a:r>
              <a:rPr lang="en-GB" sz="1200" b="1" dirty="0"/>
              <a:t>current essential</a:t>
            </a:r>
            <a:r>
              <a:rPr lang="en-GB" sz="1200" dirty="0"/>
              <a:t> system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701804" y="3952054"/>
            <a:ext cx="3934474" cy="167518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Design </a:t>
            </a:r>
            <a:r>
              <a:rPr lang="en-GB" sz="1400" dirty="0"/>
              <a:t>the new physical model:</a:t>
            </a:r>
          </a:p>
          <a:p>
            <a:pPr marL="536575" lvl="2" indent="-285750">
              <a:buFont typeface="Arial" pitchFamily="34" charset="0"/>
              <a:buChar char="•"/>
            </a:pPr>
            <a:r>
              <a:rPr lang="en-GB" sz="1200" dirty="0"/>
              <a:t>Build the implementation model of the new system.</a:t>
            </a:r>
          </a:p>
          <a:p>
            <a:pPr marL="536575" lvl="2" indent="-285750">
              <a:buFont typeface="Arial" pitchFamily="34" charset="0"/>
              <a:buChar char="•"/>
            </a:pPr>
            <a:r>
              <a:rPr lang="en-GB" sz="1200" dirty="0"/>
              <a:t>The result is the </a:t>
            </a:r>
            <a:r>
              <a:rPr lang="en-GB" sz="1200" b="1" dirty="0"/>
              <a:t>new physical</a:t>
            </a:r>
            <a:r>
              <a:rPr lang="en-GB" sz="1200" dirty="0"/>
              <a:t> system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47564" y="5733256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Finding the essence </a:t>
            </a:r>
            <a:r>
              <a:rPr lang="en-GB" dirty="0" smtClean="0"/>
              <a:t>removes </a:t>
            </a:r>
            <a:r>
              <a:rPr lang="en-GB" dirty="0"/>
              <a:t>implementation </a:t>
            </a:r>
            <a:r>
              <a:rPr lang="en-GB" dirty="0" smtClean="0"/>
              <a:t>artefacts </a:t>
            </a:r>
            <a:r>
              <a:rPr lang="en-GB" dirty="0"/>
              <a:t>leaving </a:t>
            </a:r>
            <a:r>
              <a:rPr lang="en-GB" dirty="0" smtClean="0"/>
              <a:t>the functional </a:t>
            </a:r>
            <a:r>
              <a:rPr lang="en-GB" dirty="0"/>
              <a:t>essence</a:t>
            </a:r>
            <a:r>
              <a:rPr lang="en-GB" dirty="0" smtClean="0"/>
              <a:t>.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5270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6" y="2244724"/>
            <a:ext cx="7222440" cy="3740559"/>
          </a:xfrm>
        </p:spPr>
        <p:txBody>
          <a:bodyPr>
            <a:normAutofit/>
          </a:bodyPr>
          <a:lstStyle/>
          <a:p>
            <a:pPr marL="373063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87313" algn="l"/>
              </a:tabLst>
            </a:pPr>
            <a:r>
              <a:rPr lang="en-US" sz="1800" dirty="0" smtClean="0"/>
              <a:t>Here </a:t>
            </a:r>
            <a:r>
              <a:rPr lang="en-US" sz="1800" dirty="0"/>
              <a:t>the essential business requirements are documented stating </a:t>
            </a:r>
            <a:r>
              <a:rPr lang="en-US" sz="1800" b="1" dirty="0"/>
              <a:t>what</a:t>
            </a:r>
            <a:r>
              <a:rPr lang="en-US" sz="1800" dirty="0"/>
              <a:t> has to be implemented without defining </a:t>
            </a:r>
            <a:r>
              <a:rPr lang="en-US" sz="1800" b="1" dirty="0"/>
              <a:t>how</a:t>
            </a:r>
            <a:r>
              <a:rPr lang="en-US" sz="1800" dirty="0"/>
              <a:t> it will be done</a:t>
            </a:r>
            <a:r>
              <a:rPr lang="en-US" sz="1800" dirty="0" smtClean="0"/>
              <a:t>.</a:t>
            </a:r>
          </a:p>
          <a:p>
            <a:pPr marL="373063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87313" algn="l"/>
              </a:tabLst>
            </a:pPr>
            <a:r>
              <a:rPr lang="en-US" sz="1800" dirty="0" smtClean="0"/>
              <a:t>This </a:t>
            </a:r>
            <a:r>
              <a:rPr lang="en-US" sz="1800" dirty="0"/>
              <a:t>separation enables us to implement the same unchanged essential system using different target technologies. </a:t>
            </a:r>
            <a:endParaRPr lang="en-US" sz="1800" dirty="0" smtClean="0"/>
          </a:p>
          <a:p>
            <a:pPr marL="373063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87313" algn="l"/>
              </a:tabLst>
            </a:pPr>
            <a:r>
              <a:rPr lang="en-US" sz="1800" dirty="0" smtClean="0"/>
              <a:t>Even </a:t>
            </a:r>
            <a:r>
              <a:rPr lang="en-US" sz="1800" dirty="0"/>
              <a:t>when using the same technology maintaining the essential model may turn out to be very helpful. </a:t>
            </a:r>
            <a:endParaRPr lang="en-US" sz="1800" dirty="0" smtClean="0"/>
          </a:p>
          <a:p>
            <a:pPr marL="373063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87313" algn="l"/>
              </a:tabLst>
            </a:pPr>
            <a:r>
              <a:rPr lang="en-US" sz="1800" dirty="0" smtClean="0"/>
              <a:t>When </a:t>
            </a:r>
            <a:r>
              <a:rPr lang="en-US" sz="1800" dirty="0"/>
              <a:t>significant changed are applied to the essential (=functional) model the optimal new physical model may be implemented by a considerably different design that the current physical model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1232756"/>
            <a:ext cx="8001000" cy="603250"/>
          </a:xfrm>
        </p:spPr>
        <p:txBody>
          <a:bodyPr/>
          <a:lstStyle/>
          <a:p>
            <a:r>
              <a:rPr lang="de-DE" dirty="0" err="1" smtClean="0"/>
              <a:t>Representing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sz="2000" dirty="0" smtClean="0"/>
              <a:t>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model represents the functional requirements.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8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6" y="2244724"/>
            <a:ext cx="7222440" cy="3740559"/>
          </a:xfrm>
        </p:spPr>
        <p:txBody>
          <a:bodyPr>
            <a:normAutofit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assumption of </a:t>
            </a:r>
            <a:r>
              <a:rPr lang="en-US" sz="1800" b="1" dirty="0"/>
              <a:t>perfect technology</a:t>
            </a:r>
            <a:r>
              <a:rPr lang="en-US" sz="1800" dirty="0"/>
              <a:t> leads to the following model characteristics: </a:t>
            </a:r>
            <a:endParaRPr lang="en-US" sz="1800" dirty="0" smtClean="0"/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Inside </a:t>
            </a:r>
            <a:r>
              <a:rPr lang="en-US" sz="1800" b="1" dirty="0"/>
              <a:t>the system</a:t>
            </a:r>
            <a:r>
              <a:rPr lang="en-US" sz="1800" dirty="0"/>
              <a:t> there are neither errors nor processing or waiting times.</a:t>
            </a: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No </a:t>
            </a:r>
            <a:r>
              <a:rPr lang="en-US" sz="1800" b="1" dirty="0"/>
              <a:t>audit</a:t>
            </a:r>
            <a:r>
              <a:rPr lang="en-US" sz="1800" dirty="0"/>
              <a:t>-, </a:t>
            </a:r>
            <a:r>
              <a:rPr lang="en-US" sz="1800" b="1" dirty="0"/>
              <a:t>translation</a:t>
            </a:r>
            <a:r>
              <a:rPr lang="en-US" sz="1800" dirty="0"/>
              <a:t>- or </a:t>
            </a:r>
            <a:r>
              <a:rPr lang="en-US" sz="1800" b="1" dirty="0"/>
              <a:t>transport</a:t>
            </a:r>
            <a:r>
              <a:rPr lang="en-US" sz="1800" dirty="0"/>
              <a:t> processes are necessary.</a:t>
            </a: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But the </a:t>
            </a:r>
            <a:r>
              <a:rPr lang="en-US" sz="1800" b="1" dirty="0"/>
              <a:t>environment</a:t>
            </a:r>
            <a:r>
              <a:rPr lang="en-US" sz="1800" dirty="0"/>
              <a:t> of the system is considered as imperfect - </a:t>
            </a:r>
            <a:r>
              <a:rPr lang="en-US" sz="1800" i="1" dirty="0"/>
              <a:t>as is</a:t>
            </a:r>
            <a:r>
              <a:rPr lang="en-US" sz="1800" dirty="0"/>
              <a:t>.</a:t>
            </a: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Along the systems boundary a ring of audit-, translation- and transport processes connects to this real world - the </a:t>
            </a:r>
            <a:r>
              <a:rPr lang="en-US" sz="1800" b="1" dirty="0"/>
              <a:t>physical ring</a:t>
            </a:r>
            <a:r>
              <a:rPr lang="en-US" sz="18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1232756"/>
            <a:ext cx="8001000" cy="603250"/>
          </a:xfrm>
        </p:spPr>
        <p:txBody>
          <a:bodyPr/>
          <a:lstStyle/>
          <a:p>
            <a:r>
              <a:rPr lang="en-US" dirty="0" smtClean="0"/>
              <a:t>Finding the essence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Avoid technical folklore by assuming perfect technology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46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6" y="2244724"/>
            <a:ext cx="7989514" cy="3740559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Essential </a:t>
            </a:r>
            <a:r>
              <a:rPr lang="en-GB" dirty="0"/>
              <a:t>Processes may be triggered by an external or a time </a:t>
            </a:r>
            <a:r>
              <a:rPr lang="en-GB" b="1" dirty="0"/>
              <a:t>event</a:t>
            </a:r>
            <a:r>
              <a:rPr lang="en-GB" dirty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Fundamental essential processes yield an externally useful </a:t>
            </a:r>
            <a:r>
              <a:rPr lang="en-GB" b="1" dirty="0"/>
              <a:t>result</a:t>
            </a:r>
            <a:r>
              <a:rPr lang="en-GB" dirty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Administrative essential Processes store their results in </a:t>
            </a:r>
            <a:r>
              <a:rPr lang="en-GB" b="1" dirty="0" smtClean="0"/>
              <a:t>essential stores</a:t>
            </a:r>
            <a:r>
              <a:rPr lang="en-GB" dirty="0" smtClean="0"/>
              <a:t> </a:t>
            </a:r>
            <a:r>
              <a:rPr lang="en-GB" dirty="0"/>
              <a:t>to be used by a fundamental essential process.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Essential Processes are </a:t>
            </a:r>
            <a:r>
              <a:rPr lang="en-GB" b="1" dirty="0"/>
              <a:t>time </a:t>
            </a:r>
            <a:r>
              <a:rPr lang="en-GB" b="1" dirty="0" smtClean="0"/>
              <a:t>decoupled</a:t>
            </a:r>
            <a:r>
              <a:rPr lang="en-GB" dirty="0" smtClean="0"/>
              <a:t>, they communicate via </a:t>
            </a:r>
            <a:r>
              <a:rPr lang="en-GB" dirty="0"/>
              <a:t>essential </a:t>
            </a:r>
            <a:r>
              <a:rPr lang="en-GB" dirty="0" smtClean="0"/>
              <a:t>stores.</a:t>
            </a:r>
            <a:endParaRPr lang="en-GB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Essential processes may be expanded to form </a:t>
            </a:r>
            <a:r>
              <a:rPr lang="en-GB" b="1" dirty="0"/>
              <a:t>nested essential models</a:t>
            </a:r>
            <a:r>
              <a:rPr lang="en-GB" dirty="0"/>
              <a:t> on a lower layer; </a:t>
            </a:r>
            <a:endParaRPr lang="en-GB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Essential </a:t>
            </a:r>
            <a:r>
              <a:rPr lang="en-GB" dirty="0" smtClean="0"/>
              <a:t>models may </a:t>
            </a:r>
            <a:r>
              <a:rPr lang="en-GB" dirty="0"/>
              <a:t>be collapsed to serve as essential processes on a higher level.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At the lowest level the essential processes represent </a:t>
            </a:r>
            <a:r>
              <a:rPr lang="en-GB" b="1" dirty="0"/>
              <a:t>elementary activities</a:t>
            </a:r>
            <a:r>
              <a:rPr lang="en-GB" dirty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Elementary </a:t>
            </a:r>
            <a:r>
              <a:rPr lang="en-GB" dirty="0"/>
              <a:t>activities can be found by discovering </a:t>
            </a:r>
            <a:r>
              <a:rPr lang="en-GB" b="1" dirty="0"/>
              <a:t>state transitions</a:t>
            </a:r>
            <a:r>
              <a:rPr lang="en-GB" dirty="0"/>
              <a:t> of the fundamental (persistent) business objects.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Elementary activities typically bundle all actions, which are done by one processor without a </a:t>
            </a:r>
            <a:r>
              <a:rPr lang="en-GB" b="1" dirty="0"/>
              <a:t>necessary interruption</a:t>
            </a:r>
            <a:r>
              <a:rPr lang="en-GB" dirty="0"/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1232756"/>
            <a:ext cx="8001000" cy="603250"/>
          </a:xfrm>
        </p:spPr>
        <p:txBody>
          <a:bodyPr/>
          <a:lstStyle/>
          <a:p>
            <a:r>
              <a:rPr lang="en-US" dirty="0" smtClean="0"/>
              <a:t>Composing the essential system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75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6" y="2244724"/>
            <a:ext cx="7222440" cy="3740559"/>
          </a:xfrm>
        </p:spPr>
        <p:txBody>
          <a:bodyPr>
            <a:normAutofit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/>
              <a:t>Business </a:t>
            </a:r>
            <a:r>
              <a:rPr lang="en-GB" sz="1800" dirty="0"/>
              <a:t>processes behave like travelling </a:t>
            </a:r>
            <a:r>
              <a:rPr lang="en-GB" sz="1800" dirty="0" smtClean="0"/>
              <a:t>guests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/>
              <a:t>they </a:t>
            </a:r>
            <a:r>
              <a:rPr lang="en-GB" sz="1800" dirty="0"/>
              <a:t>are created by an </a:t>
            </a:r>
            <a:r>
              <a:rPr lang="en-GB" sz="1800" b="1" dirty="0"/>
              <a:t>event</a:t>
            </a:r>
            <a:r>
              <a:rPr lang="en-GB" sz="1800" dirty="0"/>
              <a:t>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/>
              <a:t>they are themselves </a:t>
            </a:r>
            <a:r>
              <a:rPr lang="en-GB" sz="1800" b="1" dirty="0"/>
              <a:t>transient</a:t>
            </a:r>
            <a:r>
              <a:rPr lang="en-GB" sz="1800" dirty="0"/>
              <a:t> objects.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/>
              <a:t>they undergo several </a:t>
            </a:r>
            <a:r>
              <a:rPr lang="en-GB" sz="1800" b="1" dirty="0"/>
              <a:t>state transitions</a:t>
            </a:r>
            <a:r>
              <a:rPr lang="en-GB" sz="1800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/>
              <a:t>they change their </a:t>
            </a:r>
            <a:r>
              <a:rPr lang="en-GB" sz="1800" b="1" dirty="0"/>
              <a:t>state</a:t>
            </a:r>
            <a:r>
              <a:rPr lang="en-GB" sz="1800" dirty="0"/>
              <a:t> by elementary activities.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/>
              <a:t>they carry along their </a:t>
            </a:r>
            <a:r>
              <a:rPr lang="en-GB" sz="1800" b="1" dirty="0"/>
              <a:t>local knowledge</a:t>
            </a:r>
            <a:r>
              <a:rPr lang="en-GB" sz="1800" dirty="0"/>
              <a:t> about triggering events, acting processor, affected business objects.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/>
              <a:t>after delivery they </a:t>
            </a:r>
            <a:r>
              <a:rPr lang="en-GB" sz="1800" b="1" dirty="0"/>
              <a:t>terminate</a:t>
            </a:r>
            <a:r>
              <a:rPr lang="en-GB" sz="1800" dirty="0"/>
              <a:t> their active life by may be archived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1232756"/>
            <a:ext cx="8001000" cy="603250"/>
          </a:xfrm>
        </p:spPr>
        <p:txBody>
          <a:bodyPr/>
          <a:lstStyle/>
          <a:p>
            <a:r>
              <a:rPr lang="en-US" dirty="0" smtClean="0"/>
              <a:t>Forming processes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Activities are grouped by their business relationship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13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772816"/>
            <a:ext cx="4104456" cy="43564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800" dirty="0"/>
              <a:t>Get your documents organised</a:t>
            </a:r>
            <a:br>
              <a:rPr lang="en-GB" sz="1800" dirty="0"/>
            </a:br>
            <a:r>
              <a:rPr lang="en-GB" sz="1400" dirty="0"/>
              <a:t>The pyramid of </a:t>
            </a:r>
            <a:r>
              <a:rPr lang="en-GB" sz="1400" dirty="0" smtClean="0"/>
              <a:t>corpulent regulations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800" dirty="0" smtClean="0"/>
              <a:t>Be aware of the cross-company nature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IAM-Projects touch multiple corpulent functions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800" b="0" dirty="0" smtClean="0"/>
              <a:t>Choose the right </a:t>
            </a:r>
            <a:r>
              <a:rPr lang="en-GB" sz="1800" dirty="0" smtClean="0"/>
              <a:t>project scope</a:t>
            </a:r>
            <a:r>
              <a:rPr lang="en-GB" sz="1600" b="0" dirty="0" smtClean="0"/>
              <a:t/>
            </a:r>
            <a:br>
              <a:rPr lang="en-GB" sz="1600" b="0" dirty="0" smtClean="0"/>
            </a:br>
            <a:r>
              <a:rPr lang="en-GB" sz="1400" b="0" dirty="0" smtClean="0"/>
              <a:t>An implementation project cannot reorganise the corporation.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800" dirty="0" smtClean="0"/>
              <a:t>Watch effects of market consolidation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Acquired components don’t necessarily combine to Suites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800" dirty="0">
                <a:cs typeface="Calibri" pitchFamily="34" charset="0"/>
              </a:rPr>
              <a:t>Ensure availability of domain specialists</a:t>
            </a:r>
            <a:r>
              <a:rPr lang="en-GB" sz="1400" dirty="0">
                <a:cs typeface="Calibri" pitchFamily="34" charset="0"/>
              </a:rPr>
              <a:t/>
            </a:r>
            <a:br>
              <a:rPr lang="en-GB" sz="1400" dirty="0">
                <a:cs typeface="Calibri" pitchFamily="34" charset="0"/>
              </a:rPr>
            </a:br>
            <a:r>
              <a:rPr lang="en-GB" sz="1400" dirty="0">
                <a:cs typeface="Calibri" pitchFamily="34" charset="0"/>
              </a:rPr>
              <a:t>persons with business domain knowledge are rare </a:t>
            </a:r>
            <a:r>
              <a:rPr lang="en-GB" sz="1400" dirty="0" smtClean="0">
                <a:cs typeface="Calibri" pitchFamily="34" charset="0"/>
              </a:rPr>
              <a:t>creatures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248472" cy="43564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Beware of </a:t>
            </a:r>
            <a:r>
              <a:rPr lang="en-US" sz="1800" dirty="0" smtClean="0"/>
              <a:t>deep </a:t>
            </a:r>
            <a:r>
              <a:rPr lang="en-US" sz="1800" dirty="0"/>
              <a:t>vertical integration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Don’t try to reinvent the wheel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Remember: technical risks still exist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Technology often is more of marketing than reality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Assign the responsibilities right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IAM is an </a:t>
            </a:r>
            <a:r>
              <a:rPr lang="en-US" sz="1400" dirty="0" err="1"/>
              <a:t>organisational</a:t>
            </a:r>
            <a:r>
              <a:rPr lang="en-US" sz="1400" dirty="0"/>
              <a:t> task &amp; needs a Business Owner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Global approach adds to complexity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Global projects add to effort and skill requirements.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Provide for a paying customer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often triggered by internal considerations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Do the priorities right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You will need drivers from operational risk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Modelling fundamentals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follow the essential systems modelling (</a:t>
            </a:r>
            <a:r>
              <a:rPr lang="en-US" sz="1400" dirty="0" err="1"/>
              <a:t>esm</a:t>
            </a:r>
            <a:r>
              <a:rPr lang="en-US" sz="1400" dirty="0"/>
              <a:t>) principles</a:t>
            </a:r>
            <a:endParaRPr lang="en-GB" sz="1400" dirty="0"/>
          </a:p>
          <a:p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980728"/>
            <a:ext cx="8001000" cy="603250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agenda</a:t>
            </a:r>
            <a:br>
              <a:rPr lang="en-GB" sz="2400" dirty="0" smtClean="0">
                <a:latin typeface="Calibri" pitchFamily="34" charset="0"/>
                <a:cs typeface="Calibri" pitchFamily="34" charset="0"/>
              </a:rPr>
            </a:br>
            <a:r>
              <a:rPr lang="en-GB" sz="1800" dirty="0" smtClean="0">
                <a:latin typeface="Calibri" pitchFamily="34" charset="0"/>
                <a:cs typeface="Calibri" pitchFamily="34" charset="0"/>
              </a:rPr>
              <a:t>12 recommendations and more to expect.</a:t>
            </a:r>
          </a:p>
        </p:txBody>
      </p:sp>
    </p:spTree>
    <p:extLst>
      <p:ext uri="{BB962C8B-B14F-4D97-AF65-F5344CB8AC3E}">
        <p14:creationId xmlns:p14="http://schemas.microsoft.com/office/powerpoint/2010/main" val="38282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15815" y="4912895"/>
            <a:ext cx="8427426" cy="134937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5000">
                <a:schemeClr val="accent3">
                  <a:shade val="93000"/>
                  <a:satMod val="13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16393" name="AutoShape 7"/>
          <p:cNvSpPr>
            <a:spLocks noChangeArrowheads="1"/>
          </p:cNvSpPr>
          <p:nvPr/>
        </p:nvSpPr>
        <p:spPr bwMode="auto">
          <a:xfrm rot="10800000">
            <a:off x="517281" y="1772816"/>
            <a:ext cx="4958858" cy="4456118"/>
          </a:xfrm>
          <a:prstGeom prst="flowChartMerg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10800000" wrap="none" anchor="b"/>
          <a:lstStyle/>
          <a:p>
            <a:pPr algn="ctr">
              <a:lnSpc>
                <a:spcPct val="110000"/>
              </a:lnSpc>
              <a:spcBef>
                <a:spcPct val="30000"/>
              </a:spcBef>
              <a:defRPr/>
            </a:pPr>
            <a: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  <a:t>specifications</a:t>
            </a:r>
            <a:b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  <a:t>&amp;</a:t>
            </a:r>
            <a:b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200" b="1" dirty="0" err="1" smtClean="0">
                <a:solidFill>
                  <a:schemeClr val="bg1"/>
                </a:solidFill>
                <a:latin typeface="Calibri" pitchFamily="34" charset="0"/>
              </a:rPr>
              <a:t>work</a:t>
            </a:r>
            <a:r>
              <a:rPr lang="de-DE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  <a:latin typeface="Calibri" pitchFamily="34" charset="0"/>
              </a:rPr>
              <a:t>instructions</a:t>
            </a:r>
            <a:endParaRPr lang="en-GB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110000"/>
              </a:lnSpc>
              <a:spcBef>
                <a:spcPct val="30000"/>
              </a:spcBef>
              <a:defRPr/>
            </a:pPr>
            <a:endParaRPr lang="en-GB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287524" y="4704511"/>
            <a:ext cx="8784468" cy="208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517281" y="1777944"/>
            <a:ext cx="8427427" cy="135615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5000">
                <a:schemeClr val="accent3">
                  <a:shade val="93000"/>
                  <a:satMod val="13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517281" y="3292636"/>
            <a:ext cx="8427427" cy="141187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5000">
                <a:schemeClr val="accent3">
                  <a:shade val="93000"/>
                  <a:satMod val="13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583116" y="3612733"/>
            <a:ext cx="3421674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Aft>
                <a:spcPct val="30000"/>
              </a:spcAft>
            </a:pPr>
            <a:endParaRPr lang="en-GB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5583116" y="1772821"/>
            <a:ext cx="3421674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Aft>
                <a:spcPct val="30000"/>
              </a:spcAft>
            </a:pPr>
            <a:endParaRPr lang="en-GB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7BA215-3B85-4B08-88FA-25D656CDB990}" type="slidenum">
              <a:rPr lang="en-GB" smtClean="0">
                <a:latin typeface="Calibri" pitchFamily="34" charset="0"/>
              </a:rPr>
              <a:pPr/>
              <a:t>4</a:t>
            </a:fld>
            <a:endParaRPr lang="en-GB" dirty="0">
              <a:latin typeface="Calibri" pitchFamily="34" charset="0"/>
            </a:endParaRPr>
          </a:p>
        </p:txBody>
      </p:sp>
      <p:sp>
        <p:nvSpPr>
          <p:cNvPr id="31" name="Datumsplatzhalt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 dirty="0" smtClean="0"/>
              <a:t>20</a:t>
            </a:r>
            <a:fld id="{DB37A9B7-F07F-44D7-8357-011DC3E51BB3}" type="datetime5">
              <a:rPr lang="de-DE" smtClean="0"/>
              <a:pPr/>
              <a:t>14-05-13</a:t>
            </a:fld>
            <a:endParaRPr lang="de-DE" dirty="0"/>
          </a:p>
        </p:txBody>
      </p:sp>
      <p:sp>
        <p:nvSpPr>
          <p:cNvPr id="5136" name="Rectangle 22"/>
          <p:cNvSpPr>
            <a:spLocks noGrp="1" noChangeArrowheads="1"/>
          </p:cNvSpPr>
          <p:nvPr>
            <p:ph type="title"/>
          </p:nvPr>
        </p:nvSpPr>
        <p:spPr>
          <a:xfrm>
            <a:off x="534303" y="1052736"/>
            <a:ext cx="8001000" cy="603250"/>
          </a:xfrm>
        </p:spPr>
        <p:txBody>
          <a:bodyPr/>
          <a:lstStyle/>
          <a:p>
            <a:pPr defTabSz="914400" eaLnBrk="1" hangingPunct="1"/>
            <a:r>
              <a:rPr lang="en-GB" dirty="0" smtClean="0">
                <a:latin typeface="Calibri" pitchFamily="34" charset="0"/>
              </a:rPr>
              <a:t>Get your documents organised</a:t>
            </a:r>
            <a:br>
              <a:rPr lang="en-GB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The pyramid of corpulent regulations</a:t>
            </a:r>
          </a:p>
        </p:txBody>
      </p:sp>
      <p:sp>
        <p:nvSpPr>
          <p:cNvPr id="5139" name="Line 29"/>
          <p:cNvSpPr>
            <a:spLocks noChangeShapeType="1"/>
          </p:cNvSpPr>
          <p:nvPr/>
        </p:nvSpPr>
        <p:spPr bwMode="auto">
          <a:xfrm flipH="1">
            <a:off x="977113" y="4919754"/>
            <a:ext cx="663819" cy="133172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41" name="Line 31"/>
          <p:cNvSpPr>
            <a:spLocks noChangeShapeType="1"/>
          </p:cNvSpPr>
          <p:nvPr/>
        </p:nvSpPr>
        <p:spPr bwMode="auto">
          <a:xfrm flipV="1">
            <a:off x="1881333" y="4912894"/>
            <a:ext cx="353753" cy="13512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54" name="Line 44"/>
          <p:cNvSpPr>
            <a:spLocks noChangeShapeType="1"/>
          </p:cNvSpPr>
          <p:nvPr/>
        </p:nvSpPr>
        <p:spPr bwMode="auto">
          <a:xfrm flipH="1" flipV="1">
            <a:off x="3796866" y="4914807"/>
            <a:ext cx="360040" cy="133667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55" name="Line 45"/>
          <p:cNvSpPr>
            <a:spLocks noChangeShapeType="1"/>
          </p:cNvSpPr>
          <p:nvPr/>
        </p:nvSpPr>
        <p:spPr bwMode="auto">
          <a:xfrm>
            <a:off x="4355976" y="4914807"/>
            <a:ext cx="576064" cy="133667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67" name="Rectangle 14"/>
          <p:cNvSpPr>
            <a:spLocks noChangeArrowheads="1"/>
          </p:cNvSpPr>
          <p:nvPr/>
        </p:nvSpPr>
        <p:spPr bwMode="auto">
          <a:xfrm>
            <a:off x="5583116" y="1888753"/>
            <a:ext cx="3421674" cy="128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Aft>
                <a:spcPct val="30000"/>
              </a:spcAft>
            </a:pPr>
            <a:r>
              <a:rPr lang="en-GB" sz="900" b="1" u="sng" dirty="0" smtClean="0">
                <a:latin typeface="Calibri" pitchFamily="34" charset="0"/>
                <a:cs typeface="Calibri" pitchFamily="34" charset="0"/>
              </a:rPr>
              <a:t>policies: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/>
            </a:r>
            <a:br>
              <a:rPr lang="en-GB" sz="900" dirty="0">
                <a:latin typeface="Calibri" pitchFamily="34" charset="0"/>
                <a:cs typeface="Calibri" pitchFamily="34" charset="0"/>
              </a:rPr>
            </a:br>
            <a:r>
              <a:rPr lang="en-GB" sz="900" dirty="0" smtClean="0">
                <a:latin typeface="Calibri" pitchFamily="34" charset="0"/>
                <a:cs typeface="Calibri" pitchFamily="34" charset="0"/>
              </a:rPr>
              <a:t>policies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are binding corpulent documents, usually issued by top management. They express goals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>, principles, focal areas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and responsibilities. They represent 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>the top level of the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documentation pyramid.</a:t>
            </a:r>
          </a:p>
          <a:p>
            <a:pPr>
              <a:spcAft>
                <a:spcPct val="30000"/>
              </a:spcAft>
            </a:pPr>
            <a:r>
              <a:rPr lang="en-GB" sz="900" b="1" u="sng" dirty="0" smtClean="0">
                <a:latin typeface="Calibri" pitchFamily="34" charset="0"/>
                <a:cs typeface="Calibri" pitchFamily="34" charset="0"/>
              </a:rPr>
              <a:t>guidelines: </a:t>
            </a:r>
            <a:r>
              <a:rPr lang="en-GB" sz="9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900" b="1" dirty="0" smtClean="0">
                <a:latin typeface="Calibri" pitchFamily="34" charset="0"/>
                <a:cs typeface="Calibri" pitchFamily="34" charset="0"/>
              </a:rPr>
            </a:br>
            <a:r>
              <a:rPr lang="en-GB" sz="900" dirty="0" smtClean="0">
                <a:latin typeface="Calibri" pitchFamily="34" charset="0"/>
                <a:cs typeface="Calibri" pitchFamily="34" charset="0"/>
              </a:rPr>
              <a:t>guidelines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like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policies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are of a high level of abstraction. However they don’t come with a binding character.</a:t>
            </a:r>
            <a:endParaRPr lang="en-GB" sz="9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30000"/>
              </a:spcAft>
            </a:pPr>
            <a:endParaRPr lang="en-GB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69" name="Rectangle 13"/>
          <p:cNvSpPr>
            <a:spLocks noChangeArrowheads="1"/>
          </p:cNvSpPr>
          <p:nvPr/>
        </p:nvSpPr>
        <p:spPr bwMode="auto">
          <a:xfrm>
            <a:off x="5583116" y="3307783"/>
            <a:ext cx="3421674" cy="139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Aft>
                <a:spcPct val="30000"/>
              </a:spcAft>
            </a:pPr>
            <a:r>
              <a:rPr lang="en-GB" sz="900" b="1" u="sng" dirty="0" smtClean="0">
                <a:latin typeface="Calibri" pitchFamily="34" charset="0"/>
                <a:cs typeface="Calibri" pitchFamily="34" charset="0"/>
              </a:rPr>
              <a:t>Procedures</a:t>
            </a:r>
            <a:r>
              <a:rPr lang="en-GB" sz="900" b="1" u="sng" dirty="0">
                <a:latin typeface="Calibri" pitchFamily="34" charset="0"/>
                <a:cs typeface="Calibri" pitchFamily="34" charset="0"/>
              </a:rPr>
              <a:t>: 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/>
            </a:r>
            <a:br>
              <a:rPr lang="en-GB" sz="900" dirty="0">
                <a:latin typeface="Calibri" pitchFamily="34" charset="0"/>
                <a:cs typeface="Calibri" pitchFamily="34" charset="0"/>
              </a:rPr>
            </a:br>
            <a:r>
              <a:rPr lang="en-GB" sz="900" dirty="0" smtClean="0">
                <a:latin typeface="Calibri" pitchFamily="34" charset="0"/>
                <a:cs typeface="Calibri" pitchFamily="34" charset="0"/>
              </a:rPr>
              <a:t>Procedures 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>lay out all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management controls 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>for a defined problem domain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on an essential level. 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>They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contain (static) functions &amp; responsibilities and (dynamic) processes.</a:t>
            </a:r>
          </a:p>
          <a:p>
            <a:pPr>
              <a:spcAft>
                <a:spcPct val="30000"/>
              </a:spcAft>
            </a:pPr>
            <a:r>
              <a:rPr lang="en-GB" sz="900" b="1" u="sng" dirty="0" smtClean="0">
                <a:latin typeface="Calibri" pitchFamily="34" charset="0"/>
                <a:cs typeface="Calibri" pitchFamily="34" charset="0"/>
              </a:rPr>
              <a:t>standards</a:t>
            </a:r>
            <a:r>
              <a:rPr lang="en-GB" sz="900" b="1" u="sng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/>
            </a:r>
            <a:br>
              <a:rPr lang="en-GB" sz="900" dirty="0">
                <a:latin typeface="Calibri" pitchFamily="34" charset="0"/>
                <a:cs typeface="Calibri" pitchFamily="34" charset="0"/>
              </a:rPr>
            </a:br>
            <a:r>
              <a:rPr lang="en-GB" sz="900" dirty="0">
                <a:latin typeface="Calibri" pitchFamily="34" charset="0"/>
                <a:cs typeface="Calibri" pitchFamily="34" charset="0"/>
              </a:rPr>
              <a:t>They state requirements for generic minimums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standards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, a choice of good practice examples or a bandwidth of tolerable quality parameters.</a:t>
            </a:r>
            <a:endParaRPr lang="en-GB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71" name="Rectangle 19"/>
          <p:cNvSpPr>
            <a:spLocks noChangeArrowheads="1"/>
          </p:cNvSpPr>
          <p:nvPr/>
        </p:nvSpPr>
        <p:spPr bwMode="auto">
          <a:xfrm>
            <a:off x="5581650" y="4927963"/>
            <a:ext cx="3421673" cy="13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Aft>
                <a:spcPct val="30000"/>
              </a:spcAft>
            </a:pPr>
            <a:r>
              <a:rPr lang="en-GB" sz="900" b="1" u="sng" dirty="0">
                <a:latin typeface="Calibri" pitchFamily="34" charset="0"/>
                <a:cs typeface="Calibri" pitchFamily="34" charset="0"/>
              </a:rPr>
              <a:t>Specifications: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/>
            </a:r>
            <a:br>
              <a:rPr lang="en-GB" sz="900" dirty="0">
                <a:latin typeface="Calibri" pitchFamily="34" charset="0"/>
                <a:cs typeface="Calibri" pitchFamily="34" charset="0"/>
              </a:rPr>
            </a:br>
            <a:r>
              <a:rPr lang="en-GB" sz="900" dirty="0">
                <a:latin typeface="Calibri" pitchFamily="34" charset="0"/>
                <a:cs typeface="Calibri" pitchFamily="34" charset="0"/>
              </a:rPr>
              <a:t>The Implementation of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controls on a physical level 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>is specified in operational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specifications, work flows, 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>specifications,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... </a:t>
            </a:r>
            <a:r>
              <a:rPr lang="en-GB" sz="900" dirty="0">
                <a:latin typeface="Calibri" pitchFamily="34" charset="0"/>
                <a:cs typeface="Calibri" pitchFamily="34" charset="0"/>
              </a:rPr>
              <a:t>Techniques, configurations of solutions and organisational processes are documented on this 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level.</a:t>
            </a:r>
          </a:p>
          <a:p>
            <a:pPr>
              <a:spcAft>
                <a:spcPct val="30000"/>
              </a:spcAft>
            </a:pPr>
            <a:r>
              <a:rPr lang="en-GB" sz="900" b="1" u="sng" dirty="0" smtClean="0">
                <a:latin typeface="Calibri" pitchFamily="34" charset="0"/>
                <a:cs typeface="Calibri" pitchFamily="34" charset="0"/>
              </a:rPr>
              <a:t>Work instructions:</a:t>
            </a:r>
            <a:r>
              <a:rPr lang="en-GB" sz="9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900" b="1" dirty="0" smtClean="0">
                <a:latin typeface="Calibri" pitchFamily="34" charset="0"/>
                <a:cs typeface="Calibri" pitchFamily="34" charset="0"/>
              </a:rPr>
            </a:br>
            <a:r>
              <a:rPr lang="en-GB" sz="900" dirty="0">
                <a:latin typeface="Calibri" pitchFamily="34" charset="0"/>
                <a:cs typeface="Calibri" pitchFamily="34" charset="0"/>
              </a:rPr>
              <a:t>B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ased on the defining procedures work instructions specify the volatile details like configuration parameters or physical techniques.</a:t>
            </a:r>
            <a:endParaRPr lang="en-GB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 rot="10800000">
            <a:off x="1366113" y="1803044"/>
            <a:ext cx="3271830" cy="2901466"/>
          </a:xfrm>
          <a:prstGeom prst="flowChartMerg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10800000" wrap="none" anchor="b"/>
          <a:lstStyle/>
          <a:p>
            <a:pPr algn="ctr">
              <a:lnSpc>
                <a:spcPct val="110000"/>
              </a:lnSpc>
              <a:spcBef>
                <a:spcPct val="30000"/>
              </a:spcBef>
              <a:defRPr/>
            </a:pPr>
            <a:r>
              <a:rPr lang="en-GB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  <a:t>procedures</a:t>
            </a:r>
            <a:b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  <a:t>&amp;</a:t>
            </a:r>
            <a:b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200" b="1" dirty="0" err="1" smtClean="0">
                <a:solidFill>
                  <a:schemeClr val="bg1"/>
                </a:solidFill>
                <a:latin typeface="Calibri" pitchFamily="34" charset="0"/>
              </a:rPr>
              <a:t>standards</a:t>
            </a:r>
            <a:endParaRPr lang="en-GB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110000"/>
              </a:lnSpc>
              <a:spcBef>
                <a:spcPct val="30000"/>
              </a:spcBef>
              <a:defRPr/>
            </a:pPr>
            <a:endParaRPr lang="en-GB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59532" y="3134102"/>
            <a:ext cx="8784468" cy="158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47" name="Line 37"/>
          <p:cNvSpPr>
            <a:spLocks noChangeShapeType="1"/>
          </p:cNvSpPr>
          <p:nvPr/>
        </p:nvSpPr>
        <p:spPr bwMode="auto">
          <a:xfrm flipV="1">
            <a:off x="2987638" y="4914807"/>
            <a:ext cx="186" cy="133667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 rot="10800000">
            <a:off x="2263661" y="1795615"/>
            <a:ext cx="1495784" cy="1338486"/>
          </a:xfrm>
          <a:prstGeom prst="flowChartMerg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10800000" wrap="none" anchor="b"/>
          <a:lstStyle/>
          <a:p>
            <a:pPr algn="ctr">
              <a:lnSpc>
                <a:spcPct val="110000"/>
              </a:lnSpc>
              <a:spcBef>
                <a:spcPct val="30000"/>
              </a:spcBef>
              <a:defRPr/>
            </a:pPr>
            <a:r>
              <a:rPr lang="en-GB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  <a:t>policies </a:t>
            </a:r>
            <a: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  <a:t>&amp;</a:t>
            </a:r>
            <a:b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1200" b="1" dirty="0" smtClean="0">
                <a:solidFill>
                  <a:schemeClr val="bg1"/>
                </a:solidFill>
                <a:latin typeface="Calibri" pitchFamily="34" charset="0"/>
              </a:rPr>
              <a:t>guidelines</a:t>
            </a:r>
            <a:endParaRPr lang="en-GB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110000"/>
              </a:lnSpc>
              <a:spcBef>
                <a:spcPct val="30000"/>
              </a:spcBef>
              <a:defRPr/>
            </a:pPr>
            <a:endParaRPr lang="en-GB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61" name="Line 32"/>
          <p:cNvSpPr>
            <a:spLocks noChangeShapeType="1"/>
          </p:cNvSpPr>
          <p:nvPr/>
        </p:nvSpPr>
        <p:spPr bwMode="auto">
          <a:xfrm flipV="1">
            <a:off x="2614577" y="1803044"/>
            <a:ext cx="387450" cy="128821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62" name="Line 41"/>
          <p:cNvSpPr>
            <a:spLocks noChangeShapeType="1"/>
          </p:cNvSpPr>
          <p:nvPr/>
        </p:nvSpPr>
        <p:spPr bwMode="auto">
          <a:xfrm flipH="1" flipV="1">
            <a:off x="3009900" y="1803043"/>
            <a:ext cx="321232" cy="128821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Line 41"/>
          <p:cNvSpPr>
            <a:spLocks noChangeShapeType="1"/>
          </p:cNvSpPr>
          <p:nvPr/>
        </p:nvSpPr>
        <p:spPr bwMode="auto">
          <a:xfrm flipV="1">
            <a:off x="2996709" y="1803043"/>
            <a:ext cx="13191" cy="131714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56" name="Line 29"/>
          <p:cNvSpPr>
            <a:spLocks noChangeShapeType="1"/>
          </p:cNvSpPr>
          <p:nvPr/>
        </p:nvSpPr>
        <p:spPr bwMode="auto">
          <a:xfrm flipH="1">
            <a:off x="1714500" y="3307783"/>
            <a:ext cx="625252" cy="139672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57" name="Line 33"/>
          <p:cNvSpPr>
            <a:spLocks noChangeShapeType="1"/>
          </p:cNvSpPr>
          <p:nvPr/>
        </p:nvSpPr>
        <p:spPr bwMode="auto">
          <a:xfrm flipV="1">
            <a:off x="2263661" y="3307783"/>
            <a:ext cx="364124" cy="139672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58" name="Line 37"/>
          <p:cNvSpPr>
            <a:spLocks noChangeShapeType="1"/>
          </p:cNvSpPr>
          <p:nvPr/>
        </p:nvSpPr>
        <p:spPr bwMode="auto">
          <a:xfrm flipH="1" flipV="1">
            <a:off x="3001295" y="3307783"/>
            <a:ext cx="1465" cy="139672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59" name="Line 40"/>
          <p:cNvSpPr>
            <a:spLocks noChangeShapeType="1"/>
          </p:cNvSpPr>
          <p:nvPr/>
        </p:nvSpPr>
        <p:spPr bwMode="auto">
          <a:xfrm flipH="1" flipV="1">
            <a:off x="3396924" y="3292636"/>
            <a:ext cx="346984" cy="141187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60" name="Line 43"/>
          <p:cNvSpPr>
            <a:spLocks noChangeShapeType="1"/>
          </p:cNvSpPr>
          <p:nvPr/>
        </p:nvSpPr>
        <p:spPr bwMode="auto">
          <a:xfrm flipH="1" flipV="1">
            <a:off x="3671897" y="3307783"/>
            <a:ext cx="592287" cy="139672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25000"/>
              </a:spcBef>
              <a:buNone/>
            </a:pPr>
            <a:r>
              <a:rPr lang="en-GB" sz="2000" dirty="0"/>
              <a:t>Complexity factors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/>
              <a:t>Identity-Management Processes are typically </a:t>
            </a:r>
            <a:r>
              <a:rPr lang="en-GB" sz="1600" b="1" dirty="0"/>
              <a:t>cross-company</a:t>
            </a:r>
            <a:r>
              <a:rPr lang="en-GB" sz="1600" dirty="0"/>
              <a:t>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/>
              <a:t>There are </a:t>
            </a:r>
            <a:r>
              <a:rPr lang="en-GB" sz="1600" b="1" dirty="0"/>
              <a:t>multiple Stakeholders</a:t>
            </a:r>
            <a:r>
              <a:rPr lang="en-GB" sz="1600" dirty="0"/>
              <a:t> from different </a:t>
            </a:r>
            <a:r>
              <a:rPr lang="en-GB" sz="1600" dirty="0" smtClean="0"/>
              <a:t>corpulent </a:t>
            </a:r>
            <a:r>
              <a:rPr lang="en-GB" sz="1600" dirty="0"/>
              <a:t>levels involved in a project.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/>
              <a:t>3 to 5 mal times higher </a:t>
            </a:r>
            <a:r>
              <a:rPr lang="en-GB" sz="1600" b="1" dirty="0"/>
              <a:t>Communication complexity</a:t>
            </a:r>
            <a:r>
              <a:rPr lang="en-GB" sz="1600" dirty="0"/>
              <a:t> compared to „normal“ IT-projects.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/>
              <a:t>Typical </a:t>
            </a:r>
            <a:r>
              <a:rPr lang="en-GB" sz="1600" b="1" dirty="0"/>
              <a:t>Change</a:t>
            </a:r>
            <a:r>
              <a:rPr lang="en-GB" sz="1600" dirty="0"/>
              <a:t> Management Process</a:t>
            </a:r>
            <a:br>
              <a:rPr lang="en-GB" sz="1600" dirty="0"/>
            </a:br>
            <a:endParaRPr lang="en-GB" sz="1600" dirty="0"/>
          </a:p>
          <a:p>
            <a:pPr marL="0" indent="0" eaLnBrk="1" hangingPunct="1">
              <a:lnSpc>
                <a:spcPct val="80000"/>
              </a:lnSpc>
              <a:spcBef>
                <a:spcPct val="25000"/>
              </a:spcBef>
              <a:buNone/>
            </a:pPr>
            <a:r>
              <a:rPr lang="en-GB" sz="1800" dirty="0"/>
              <a:t>actions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/>
              <a:t>Strengthen the project management!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/>
              <a:t>Add an extra reserve for communication!</a:t>
            </a:r>
          </a:p>
          <a:p>
            <a:pPr marL="449263" lvl="1" indent="-269875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GB" sz="1600" dirty="0"/>
              <a:t>Insist on a power sponsor for your project</a:t>
            </a:r>
            <a:r>
              <a:rPr lang="en-GB" sz="1600" dirty="0" smtClean="0"/>
              <a:t>!</a:t>
            </a:r>
            <a:endParaRPr lang="en-GB" sz="16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Be aware of the cross-company nature</a:t>
            </a:r>
            <a:br>
              <a:rPr lang="en-GB" dirty="0" smtClean="0"/>
            </a:br>
            <a:r>
              <a:rPr lang="en-GB" sz="1800" dirty="0" smtClean="0"/>
              <a:t>IAM-Projects touch multiple corpulent functions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57400"/>
            <a:ext cx="3600450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AutoShape 5"/>
          <p:cNvSpPr>
            <a:spLocks noChangeAspect="1" noChangeArrowheads="1"/>
          </p:cNvSpPr>
          <p:nvPr/>
        </p:nvSpPr>
        <p:spPr bwMode="auto">
          <a:xfrm>
            <a:off x="1873250" y="4441825"/>
            <a:ext cx="284163" cy="247650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6" name="AutoShape 6"/>
          <p:cNvSpPr>
            <a:spLocks noChangeAspect="1" noChangeArrowheads="1"/>
          </p:cNvSpPr>
          <p:nvPr/>
        </p:nvSpPr>
        <p:spPr bwMode="auto">
          <a:xfrm>
            <a:off x="2089150" y="4802188"/>
            <a:ext cx="284163" cy="247650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7" name="AutoShape 7"/>
          <p:cNvSpPr>
            <a:spLocks noChangeAspect="1" noChangeArrowheads="1"/>
          </p:cNvSpPr>
          <p:nvPr/>
        </p:nvSpPr>
        <p:spPr bwMode="auto">
          <a:xfrm>
            <a:off x="2449513" y="4586288"/>
            <a:ext cx="284162" cy="247650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8" name="AutoShape 8"/>
          <p:cNvSpPr>
            <a:spLocks noChangeAspect="1" noChangeArrowheads="1"/>
          </p:cNvSpPr>
          <p:nvPr/>
        </p:nvSpPr>
        <p:spPr bwMode="auto">
          <a:xfrm>
            <a:off x="3097213" y="4586288"/>
            <a:ext cx="284162" cy="247650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0700E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GB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3433702"/>
            <a:ext cx="3924300" cy="1214559"/>
          </a:xfr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27984" y="1988840"/>
            <a:ext cx="4320480" cy="4176464"/>
          </a:xfrm>
        </p:spPr>
        <p:txBody>
          <a:bodyPr/>
          <a:lstStyle/>
          <a:p>
            <a:pPr marL="0" indent="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Complexity factors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At higher levels of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maturity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 of the  management processes (e.g. according to </a:t>
            </a:r>
            <a:r>
              <a:rPr lang="en-GB" sz="1600" dirty="0" err="1" smtClean="0">
                <a:latin typeface="Calibri" pitchFamily="34" charset="0"/>
                <a:cs typeface="Calibri" pitchFamily="34" charset="0"/>
              </a:rPr>
              <a:t>CMMi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) the introduction of IAM- processes, -rules, -roles,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-policies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becomes easier.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You can’t implement mature IAM-processes in a low maturity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process environment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top-down definition of roles needs defined processes.</a:t>
            </a:r>
          </a:p>
          <a:p>
            <a:pPr marL="449263" lvl="1" indent="-269875" eaLnBrk="1" hangingPunct="1">
              <a:spcBef>
                <a:spcPct val="25000"/>
              </a:spcBef>
            </a:pP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Actions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Only launch IAM-projects relying on a maturity level as implemented in the environment.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Occasionally just say „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no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”!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268760"/>
            <a:ext cx="8001000" cy="60325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cs typeface="Calibri" pitchFamily="34" charset="0"/>
              </a:rPr>
              <a:t>Adapt to your process maturity</a:t>
            </a:r>
            <a:br>
              <a:rPr lang="en-GB" dirty="0" smtClean="0">
                <a:latin typeface="Calibri" pitchFamily="34" charset="0"/>
                <a:cs typeface="Calibri" pitchFamily="34" charset="0"/>
              </a:rPr>
            </a:b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There are no islands of order in an ocean of chaos</a:t>
            </a:r>
          </a:p>
        </p:txBody>
      </p:sp>
    </p:spTree>
    <p:extLst>
      <p:ext uri="{BB962C8B-B14F-4D97-AF65-F5344CB8AC3E}">
        <p14:creationId xmlns:p14="http://schemas.microsoft.com/office/powerpoint/2010/main" val="18744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714713"/>
            <a:ext cx="3924300" cy="2652536"/>
          </a:xfrm>
          <a:noFill/>
          <a:ln>
            <a:noFill/>
          </a:ln>
        </p:spPr>
      </p:pic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pPr eaLnBrk="1" hangingPunct="1">
              <a:spcBef>
                <a:spcPct val="25000"/>
              </a:spcBef>
            </a:pPr>
            <a:endParaRPr lang="en-GB" sz="1800" smtClean="0"/>
          </a:p>
          <a:p>
            <a:pPr eaLnBrk="1" hangingPunct="1"/>
            <a:endParaRPr lang="en-GB" sz="18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b="0" dirty="0" smtClean="0"/>
              <a:t>Choose the right </a:t>
            </a:r>
            <a:r>
              <a:rPr lang="en-GB" dirty="0" smtClean="0"/>
              <a:t>project scope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000" b="0" dirty="0" smtClean="0"/>
              <a:t>An implementation project cannot reorganise the corporation.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917887"/>
            <a:ext cx="4572000" cy="424741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indent="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GB" sz="2000" dirty="0" smtClean="0"/>
              <a:t>Complexity factors</a:t>
            </a:r>
            <a:endParaRPr lang="en-GB" sz="1800" dirty="0" smtClean="0"/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/>
              <a:t>Implementation project will have a </a:t>
            </a:r>
            <a:r>
              <a:rPr lang="en-GB" sz="1600" b="1" dirty="0" smtClean="0"/>
              <a:t>hard job</a:t>
            </a:r>
            <a:r>
              <a:rPr lang="en-GB" sz="1600" dirty="0" smtClean="0"/>
              <a:t> when having to reorganise the corporation first. 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800" dirty="0" smtClean="0"/>
              <a:t>Model </a:t>
            </a:r>
            <a:r>
              <a:rPr lang="en-GB" sz="1600" dirty="0" smtClean="0"/>
              <a:t>definitions require their own </a:t>
            </a:r>
            <a:r>
              <a:rPr lang="en-GB" sz="1600" b="1" dirty="0" smtClean="0"/>
              <a:t>Definition projects</a:t>
            </a:r>
            <a:r>
              <a:rPr lang="en-GB" sz="1600" dirty="0" smtClean="0"/>
              <a:t> before or in  parallel to the Implementation.</a:t>
            </a:r>
            <a:endParaRPr lang="en-GB" sz="1200" dirty="0" smtClean="0"/>
          </a:p>
          <a:p>
            <a:pPr marL="0" indent="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GB" sz="1800" dirty="0" smtClean="0"/>
              <a:t>Actions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/>
              <a:t>Break your work down into loosely coupled work packages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/>
              <a:t>Define own projects for the </a:t>
            </a:r>
            <a:r>
              <a:rPr lang="en-GB" sz="1800" dirty="0" smtClean="0"/>
              <a:t>model d</a:t>
            </a:r>
            <a:r>
              <a:rPr lang="en-GB" sz="1600" dirty="0" smtClean="0"/>
              <a:t>efinition before or in  parallel to the Implementation.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800" dirty="0" smtClean="0"/>
              <a:t>A program made up of several agile projects often is a better solution.</a:t>
            </a:r>
          </a:p>
        </p:txBody>
      </p:sp>
      <p:sp>
        <p:nvSpPr>
          <p:cNvPr id="2" name="Ellipse 1"/>
          <p:cNvSpPr/>
          <p:nvPr/>
        </p:nvSpPr>
        <p:spPr>
          <a:xfrm>
            <a:off x="1187624" y="3573016"/>
            <a:ext cx="1944216" cy="1944216"/>
          </a:xfrm>
          <a:prstGeom prst="ellipse">
            <a:avLst/>
          </a:prstGeom>
          <a:noFill/>
          <a:ln w="28575">
            <a:solidFill>
              <a:srgbClr val="00B050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483768" y="2060848"/>
            <a:ext cx="1944216" cy="1944216"/>
          </a:xfrm>
          <a:prstGeom prst="ellipse">
            <a:avLst/>
          </a:prstGeom>
          <a:noFill/>
          <a:ln w="28575">
            <a:solidFill>
              <a:srgbClr val="FF0000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5687379"/>
            <a:ext cx="3433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Avoiding the scope trap e.g. for IAM projects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6" y="2105743"/>
            <a:ext cx="3809524" cy="3870476"/>
          </a:xfrm>
        </p:spPr>
      </p:pic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3438" y="2096852"/>
            <a:ext cx="3924300" cy="403244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sz="2000" dirty="0" smtClean="0"/>
              <a:t>Complexity factors</a:t>
            </a:r>
            <a:endParaRPr lang="en-GB" sz="1800" dirty="0" smtClean="0"/>
          </a:p>
          <a:p>
            <a:pPr marL="449263" lvl="1" indent="-269875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600" dirty="0" smtClean="0"/>
              <a:t>Mergers &amp; Acquisitions often lead to  less compatible </a:t>
            </a:r>
            <a:r>
              <a:rPr lang="en-GB" sz="1600" b="1" dirty="0" smtClean="0"/>
              <a:t>Product collections</a:t>
            </a:r>
            <a:r>
              <a:rPr lang="en-GB" sz="1600" dirty="0" smtClean="0"/>
              <a:t>.</a:t>
            </a:r>
          </a:p>
          <a:p>
            <a:pPr marL="449263" lvl="1" indent="-269875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600" dirty="0" smtClean="0"/>
              <a:t>The software of acquired companies is often not </a:t>
            </a:r>
            <a:r>
              <a:rPr lang="en-GB" sz="1600" b="1" dirty="0" smtClean="0"/>
              <a:t>supported sufficiently</a:t>
            </a:r>
            <a:r>
              <a:rPr lang="en-GB" sz="1600" dirty="0" smtClean="0"/>
              <a:t>.</a:t>
            </a:r>
          </a:p>
          <a:p>
            <a:pPr marL="449263" lvl="1" indent="-269875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600" dirty="0" smtClean="0"/>
              <a:t>It may </a:t>
            </a:r>
            <a:r>
              <a:rPr lang="en-GB" sz="1600" b="1" dirty="0" smtClean="0"/>
              <a:t>take a long while</a:t>
            </a:r>
            <a:r>
              <a:rPr lang="en-GB" sz="1600" dirty="0" smtClean="0"/>
              <a:t>, until components fit together as promised.</a:t>
            </a:r>
            <a:br>
              <a:rPr lang="en-GB" sz="1600" dirty="0" smtClean="0"/>
            </a:br>
            <a:endParaRPr lang="en-GB" sz="1600" dirty="0" smtClean="0"/>
          </a:p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sz="1800" dirty="0" smtClean="0"/>
              <a:t>actions</a:t>
            </a:r>
          </a:p>
          <a:p>
            <a:pPr marL="449263" lvl="1" indent="-269875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600" dirty="0" smtClean="0"/>
              <a:t>Only a Pilot installation under </a:t>
            </a:r>
            <a:r>
              <a:rPr lang="en-GB" sz="1600" b="1" dirty="0" smtClean="0"/>
              <a:t>real world conditions</a:t>
            </a:r>
            <a:r>
              <a:rPr lang="en-GB" sz="1600" dirty="0" smtClean="0"/>
              <a:t> leads to the necessary evidence for a product selection.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Watch effects of market consolidation</a:t>
            </a:r>
            <a:br>
              <a:rPr lang="en-GB" dirty="0" smtClean="0"/>
            </a:br>
            <a:r>
              <a:rPr lang="en-GB" sz="2000" dirty="0" smtClean="0"/>
              <a:t>Acquired components don’t necessarily combine to Suites</a:t>
            </a:r>
          </a:p>
        </p:txBody>
      </p:sp>
    </p:spTree>
    <p:extLst>
      <p:ext uri="{BB962C8B-B14F-4D97-AF65-F5344CB8AC3E}">
        <p14:creationId xmlns:p14="http://schemas.microsoft.com/office/powerpoint/2010/main" val="25606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4" y="2326333"/>
            <a:ext cx="3086368" cy="3429297"/>
          </a:xfrm>
        </p:spPr>
      </p:pic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63988" y="1952836"/>
            <a:ext cx="4284476" cy="4176464"/>
          </a:xfrm>
        </p:spPr>
        <p:txBody>
          <a:bodyPr/>
          <a:lstStyle/>
          <a:p>
            <a:pPr marL="0" indent="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Complexity factors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availability of specialists with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domain knowledge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 often turns out to be the bottle neck in role- und process definitions.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Their involvement is essential for the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requirements definition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 and the 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QA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Waiting times (for specialists) are driving the overall effort.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While in projects they tend to  disappear.</a:t>
            </a:r>
          </a:p>
          <a:p>
            <a:pPr marL="0" indent="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Actions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Assign the project responsibility to the 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business departments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49263" lvl="1" indent="-269875" eaLnBrk="1" hangingPunct="1">
              <a:spcBef>
                <a:spcPct val="25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Think of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splitting projects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 to   business definition and an implementation part.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cs typeface="Calibri" pitchFamily="34" charset="0"/>
              </a:rPr>
              <a:t>Ensure availability of domain specialists</a:t>
            </a:r>
            <a:br>
              <a:rPr lang="en-GB" dirty="0" smtClean="0">
                <a:latin typeface="Calibri" pitchFamily="34" charset="0"/>
                <a:cs typeface="Calibri" pitchFamily="34" charset="0"/>
              </a:rPr>
            </a:br>
            <a:r>
              <a:rPr lang="en-GB" sz="2000" dirty="0" smtClean="0">
                <a:latin typeface="Calibri" pitchFamily="34" charset="0"/>
                <a:cs typeface="Calibri" pitchFamily="34" charset="0"/>
              </a:rPr>
              <a:t>persons with business domain knowledge are rare creatures</a:t>
            </a:r>
          </a:p>
        </p:txBody>
      </p:sp>
    </p:spTree>
    <p:extLst>
      <p:ext uri="{BB962C8B-B14F-4D97-AF65-F5344CB8AC3E}">
        <p14:creationId xmlns:p14="http://schemas.microsoft.com/office/powerpoint/2010/main" val="10558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cp">
  <a:themeElements>
    <a:clrScheme name="kcp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kc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kcp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cp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cp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2007-11-23_SAP-WS-Auditing approach definition(0.2)</Template>
  <TotalTime>0</TotalTime>
  <Words>1864</Words>
  <Application>Microsoft Office PowerPoint</Application>
  <PresentationFormat>Bildschirmpräsentation (4:3)</PresentationFormat>
  <Paragraphs>284</Paragraphs>
  <Slides>25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kcp</vt:lpstr>
      <vt:lpstr>A Practitioner´s Recommendations for a Successful IAM Program</vt:lpstr>
      <vt:lpstr>Session: IAM/IAG Maturity Best Practice</vt:lpstr>
      <vt:lpstr>agenda 12 recommendations and more to expect.</vt:lpstr>
      <vt:lpstr>Get your documents organised The pyramid of corpulent regulations</vt:lpstr>
      <vt:lpstr>Be aware of the cross-company nature IAM-Projects touch multiple corpulent functions</vt:lpstr>
      <vt:lpstr>Adapt to your process maturity There are no islands of order in an ocean of chaos</vt:lpstr>
      <vt:lpstr>Choose the right project scope An implementation project cannot reorganise the corporation.</vt:lpstr>
      <vt:lpstr>Watch effects of market consolidation Acquired components don’t necessarily combine to Suites</vt:lpstr>
      <vt:lpstr>Ensure availability of domain specialists persons with business domain knowledge are rare creatures</vt:lpstr>
      <vt:lpstr>Beware of too deep vertical integration Don’t try to reinvent the wheel</vt:lpstr>
      <vt:lpstr>Remember: technical risks still exist Technology often is more of marketing than reality</vt:lpstr>
      <vt:lpstr>Assign the responsibilities right IAM is an organisational task &amp; needs a Business Owner</vt:lpstr>
      <vt:lpstr>Responsibility Who should be responsible for the Identity Management?</vt:lpstr>
      <vt:lpstr>Global approach adds to complexity Global projects add to effort and skill requirements.</vt:lpstr>
      <vt:lpstr>Provide for a paying customer often triggered by internal considerations</vt:lpstr>
      <vt:lpstr>Do the priorities right You will need drivers from operational risk</vt:lpstr>
      <vt:lpstr>Business model / technical Implementation Process groups emerge naturally from business requirements</vt:lpstr>
      <vt:lpstr>The modelling cycle Note: the direct transition is a short cut to hell</vt:lpstr>
      <vt:lpstr>Modelling fundamentals follow the essential systems modelling (esm) principles </vt:lpstr>
      <vt:lpstr>Essential Modelling Steve McMenamin &amp; John Palmers essential processes </vt:lpstr>
      <vt:lpstr>Essential Modelling fundamentals  To the target implementation model in a 4-step Process</vt:lpstr>
      <vt:lpstr>Representing requirements The 3rd model represents the functional requirements. </vt:lpstr>
      <vt:lpstr>Finding the essence Avoid technical folklore by assuming perfect technology</vt:lpstr>
      <vt:lpstr>Composing the essential system </vt:lpstr>
      <vt:lpstr>Forming processes Activities are grouped by their business relationship</vt:lpstr>
    </vt:vector>
  </TitlesOfParts>
  <Company>Kuppinger, Cole + Partner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Threats IAM projects</dc:title>
  <dc:subject>EET</dc:subject>
  <dc:creator>Horst Walther</dc:creator>
  <cp:keywords>Public</cp:keywords>
  <cp:lastModifiedBy>Horst Walther</cp:lastModifiedBy>
  <cp:revision>46</cp:revision>
  <dcterms:created xsi:type="dcterms:W3CDTF">2008-01-13T22:44:30Z</dcterms:created>
  <dcterms:modified xsi:type="dcterms:W3CDTF">2014-05-13T14:46:38Z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3a932196-3a4a-4cfe-a718-3ff8cc56c517</vt:lpwstr>
  </property>
  <property fmtid="{D5CDD505-2E9C-101B-9397-08002B2CF9AE}" pid="3" name="db.comClassification">
    <vt:lpwstr>Public</vt:lpwstr>
  </property>
</Properties>
</file>