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61" r:id="rId2"/>
    <p:sldId id="291" r:id="rId3"/>
    <p:sldId id="264" r:id="rId4"/>
    <p:sldId id="303" r:id="rId5"/>
    <p:sldId id="256" r:id="rId6"/>
    <p:sldId id="292" r:id="rId7"/>
    <p:sldId id="257" r:id="rId8"/>
    <p:sldId id="309" r:id="rId9"/>
    <p:sldId id="310" r:id="rId10"/>
    <p:sldId id="311" r:id="rId11"/>
    <p:sldId id="308" r:id="rId12"/>
    <p:sldId id="259" r:id="rId13"/>
    <p:sldId id="304" r:id="rId14"/>
    <p:sldId id="312" r:id="rId15"/>
    <p:sldId id="313" r:id="rId16"/>
    <p:sldId id="297" r:id="rId17"/>
    <p:sldId id="281" r:id="rId18"/>
    <p:sldId id="289" r:id="rId19"/>
    <p:sldId id="314" r:id="rId20"/>
    <p:sldId id="315" r:id="rId21"/>
    <p:sldId id="283" r:id="rId22"/>
    <p:sldId id="305" r:id="rId23"/>
    <p:sldId id="290" r:id="rId24"/>
    <p:sldId id="284" r:id="rId25"/>
    <p:sldId id="285" r:id="rId26"/>
    <p:sldId id="286" r:id="rId27"/>
    <p:sldId id="287" r:id="rId28"/>
    <p:sldId id="288" r:id="rId29"/>
    <p:sldId id="300" r:id="rId30"/>
    <p:sldId id="316" r:id="rId31"/>
    <p:sldId id="306" r:id="rId32"/>
    <p:sldId id="269" r:id="rId33"/>
    <p:sldId id="317" r:id="rId34"/>
    <p:sldId id="301" r:id="rId35"/>
    <p:sldId id="260" r:id="rId36"/>
    <p:sldId id="307" r:id="rId37"/>
    <p:sldId id="258" r:id="rId38"/>
    <p:sldId id="270" r:id="rId39"/>
    <p:sldId id="293" r:id="rId40"/>
    <p:sldId id="268" r:id="rId41"/>
    <p:sldId id="266" r:id="rId42"/>
    <p:sldId id="267" r:id="rId43"/>
    <p:sldId id="299" r:id="rId44"/>
    <p:sldId id="30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23" d="100"/>
          <a:sy n="123" d="100"/>
        </p:scale>
        <p:origin x="-120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A7226-EB24-4291-936C-5365D5C7B8E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e-DE"/>
        </a:p>
      </dgm:t>
    </dgm:pt>
    <dgm:pt modelId="{15DA32ED-5145-4883-8F26-9EB9CD8623FC}">
      <dgm:prSet phldrT="[Text]" custT="1"/>
      <dgm:spPr>
        <a:solidFill>
          <a:srgbClr val="CCECFF">
            <a:alpha val="50196"/>
          </a:srgbClr>
        </a:solidFill>
        <a:ln w="6350">
          <a:solidFill>
            <a:srgbClr val="002060"/>
          </a:solidFill>
        </a:ln>
      </dgm:spPr>
      <dgm:t>
        <a:bodyPr/>
        <a:lstStyle/>
        <a:p>
          <a:r>
            <a:rPr lang="de-DE" sz="2000" dirty="0" smtClean="0">
              <a:solidFill>
                <a:srgbClr val="002060"/>
              </a:solidFill>
              <a:latin typeface="Calibri" panose="020F0502020204030204" pitchFamily="34" charset="0"/>
              <a:cs typeface="Calibri" panose="020F0502020204030204" pitchFamily="34" charset="0"/>
            </a:rPr>
            <a:t>Identity &amp; Access</a:t>
          </a:r>
          <a:endParaRPr lang="de-DE" sz="2000" dirty="0">
            <a:solidFill>
              <a:srgbClr val="002060"/>
            </a:solidFill>
            <a:latin typeface="Calibri" panose="020F0502020204030204" pitchFamily="34" charset="0"/>
            <a:cs typeface="Calibri" panose="020F0502020204030204" pitchFamily="34" charset="0"/>
          </a:endParaRPr>
        </a:p>
      </dgm:t>
    </dgm:pt>
    <dgm:pt modelId="{16BEFE08-5493-4897-A266-9D66FBBF10BA}" type="parTrans" cxnId="{8788A1CE-35BF-4FC3-9B04-8D139792396D}">
      <dgm:prSet/>
      <dgm:spPr/>
      <dgm:t>
        <a:bodyPr/>
        <a:lstStyle/>
        <a:p>
          <a:endParaRPr lang="de-DE" sz="1600"/>
        </a:p>
      </dgm:t>
    </dgm:pt>
    <dgm:pt modelId="{A6B59B7D-CEBA-4363-8002-F92CB2FBCFF5}" type="sibTrans" cxnId="{8788A1CE-35BF-4FC3-9B04-8D139792396D}">
      <dgm:prSet/>
      <dgm:spPr/>
      <dgm:t>
        <a:bodyPr/>
        <a:lstStyle/>
        <a:p>
          <a:endParaRPr lang="de-DE" sz="1600"/>
        </a:p>
      </dgm:t>
    </dgm:pt>
    <dgm:pt modelId="{C884E9E5-E934-42B8-81F3-31E06EBCB004}">
      <dgm:prSet phldrT="[Text]" custT="1"/>
      <dgm:spPr>
        <a:solidFill>
          <a:srgbClr val="CCECFF">
            <a:alpha val="50196"/>
          </a:srgbClr>
        </a:solidFill>
        <a:ln w="6350">
          <a:solidFill>
            <a:srgbClr val="002060"/>
          </a:solidFill>
        </a:ln>
      </dgm:spPr>
      <dgm:t>
        <a:bodyPr/>
        <a:lstStyle/>
        <a:p>
          <a:r>
            <a:rPr lang="de-DE" sz="2000" dirty="0" smtClean="0">
              <a:solidFill>
                <a:srgbClr val="002060"/>
              </a:solidFill>
              <a:latin typeface="Calibri" panose="020F0502020204030204" pitchFamily="34" charset="0"/>
              <a:cs typeface="Calibri" panose="020F0502020204030204" pitchFamily="34" charset="0"/>
            </a:rPr>
            <a:t>Identity</a:t>
          </a:r>
          <a:endParaRPr lang="de-DE" sz="2000" dirty="0">
            <a:solidFill>
              <a:srgbClr val="002060"/>
            </a:solidFill>
            <a:latin typeface="Calibri" panose="020F0502020204030204" pitchFamily="34" charset="0"/>
            <a:cs typeface="Calibri" panose="020F0502020204030204" pitchFamily="34" charset="0"/>
          </a:endParaRPr>
        </a:p>
      </dgm:t>
    </dgm:pt>
    <dgm:pt modelId="{8E06C5D8-03CE-42D7-8F2C-ABD73956D9CA}" type="parTrans" cxnId="{9D0DE9C0-1842-4054-B51D-AC8C0057B61C}">
      <dgm:prSet custT="1"/>
      <dgm:spPr>
        <a:ln w="6350">
          <a:solidFill>
            <a:srgbClr val="002060"/>
          </a:solidFill>
          <a:headEnd type="none" w="med" len="med"/>
          <a:tailEnd type="triangle" w="lg" len="lg"/>
        </a:ln>
      </dgm:spPr>
      <dgm:t>
        <a:bodyPr/>
        <a:lstStyle/>
        <a:p>
          <a:endParaRPr lang="de-DE" sz="400">
            <a:latin typeface="Calibri" panose="020F0502020204030204" pitchFamily="34" charset="0"/>
            <a:cs typeface="Calibri" panose="020F0502020204030204" pitchFamily="34" charset="0"/>
          </a:endParaRPr>
        </a:p>
      </dgm:t>
    </dgm:pt>
    <dgm:pt modelId="{BA7F073F-D529-4F62-A7A1-55C4D04B43CD}" type="sibTrans" cxnId="{9D0DE9C0-1842-4054-B51D-AC8C0057B61C}">
      <dgm:prSet/>
      <dgm:spPr/>
      <dgm:t>
        <a:bodyPr/>
        <a:lstStyle/>
        <a:p>
          <a:endParaRPr lang="de-DE" sz="1600"/>
        </a:p>
      </dgm:t>
    </dgm:pt>
    <dgm:pt modelId="{40370780-42FE-4C1E-9EC1-825DFE8522E0}">
      <dgm:prSet phldrT="[Text]" custT="1"/>
      <dgm:spPr>
        <a:solidFill>
          <a:srgbClr val="CCECFF">
            <a:alpha val="50196"/>
          </a:srgbClr>
        </a:solidFill>
        <a:ln w="6350">
          <a:solidFill>
            <a:srgbClr val="002060"/>
          </a:solidFill>
        </a:ln>
      </dgm:spPr>
      <dgm:t>
        <a:bodyPr/>
        <a:lstStyle/>
        <a:p>
          <a:r>
            <a:rPr lang="de-DE" sz="2000" dirty="0" smtClean="0">
              <a:solidFill>
                <a:srgbClr val="002060"/>
              </a:solidFill>
              <a:latin typeface="Calibri" panose="020F0502020204030204" pitchFamily="34" charset="0"/>
              <a:cs typeface="Calibri" panose="020F0502020204030204" pitchFamily="34" charset="0"/>
            </a:rPr>
            <a:t>Access</a:t>
          </a:r>
          <a:endParaRPr lang="de-DE" sz="2000" dirty="0">
            <a:solidFill>
              <a:srgbClr val="002060"/>
            </a:solidFill>
            <a:latin typeface="Calibri" panose="020F0502020204030204" pitchFamily="34" charset="0"/>
            <a:cs typeface="Calibri" panose="020F0502020204030204" pitchFamily="34" charset="0"/>
          </a:endParaRPr>
        </a:p>
      </dgm:t>
    </dgm:pt>
    <dgm:pt modelId="{95998709-24CF-4E3B-BAA0-FDEBAB2768F2}" type="parTrans" cxnId="{771A8D0C-8C41-4F09-9044-C99E78A806E8}">
      <dgm:prSet custT="1"/>
      <dgm:spPr>
        <a:ln w="6350">
          <a:solidFill>
            <a:srgbClr val="002060"/>
          </a:solidFill>
          <a:headEnd type="none" w="med" len="med"/>
          <a:tailEnd type="triangle" w="lg" len="lg"/>
        </a:ln>
      </dgm:spPr>
      <dgm:t>
        <a:bodyPr/>
        <a:lstStyle/>
        <a:p>
          <a:endParaRPr lang="de-DE" sz="400">
            <a:latin typeface="Calibri" panose="020F0502020204030204" pitchFamily="34" charset="0"/>
            <a:cs typeface="Calibri" panose="020F0502020204030204" pitchFamily="34" charset="0"/>
          </a:endParaRPr>
        </a:p>
      </dgm:t>
    </dgm:pt>
    <dgm:pt modelId="{7D65701B-F858-40DA-BD9E-5818C7DE6103}" type="sibTrans" cxnId="{771A8D0C-8C41-4F09-9044-C99E78A806E8}">
      <dgm:prSet/>
      <dgm:spPr/>
      <dgm:t>
        <a:bodyPr/>
        <a:lstStyle/>
        <a:p>
          <a:endParaRPr lang="de-DE" sz="1600"/>
        </a:p>
      </dgm:t>
    </dgm:pt>
    <dgm:pt modelId="{C9D6B4B0-72C3-4620-8FB2-563B14D1456B}">
      <dgm:prSet phldrT="[Text]" custT="1"/>
      <dgm:spPr>
        <a:solidFill>
          <a:srgbClr val="CCECFF">
            <a:alpha val="50196"/>
          </a:srgbClr>
        </a:solidFill>
        <a:ln w="6350">
          <a:solidFill>
            <a:srgbClr val="002060"/>
          </a:solidFill>
        </a:ln>
      </dgm:spPr>
      <dgm:t>
        <a:bodyPr/>
        <a:lstStyle/>
        <a:p>
          <a:pPr algn="ctr"/>
          <a:r>
            <a:rPr lang="en-US" sz="1600" noProof="0" dirty="0" smtClean="0">
              <a:solidFill>
                <a:srgbClr val="002060"/>
              </a:solidFill>
              <a:latin typeface="Calibri" panose="020F0502020204030204" pitchFamily="34" charset="0"/>
              <a:cs typeface="Calibri" panose="020F0502020204030204" pitchFamily="34" charset="0"/>
            </a:rPr>
            <a:t>Model &amp; manage the identity's access to corporate resources.</a:t>
          </a:r>
          <a:endParaRPr lang="en-US" sz="1600" noProof="0" dirty="0">
            <a:solidFill>
              <a:srgbClr val="002060"/>
            </a:solidFill>
            <a:latin typeface="Calibri" panose="020F0502020204030204" pitchFamily="34" charset="0"/>
            <a:cs typeface="Calibri" panose="020F0502020204030204" pitchFamily="34" charset="0"/>
          </a:endParaRPr>
        </a:p>
      </dgm:t>
    </dgm:pt>
    <dgm:pt modelId="{6F5CE089-840F-461D-815E-0ACA01112DAA}" type="sibTrans" cxnId="{C7D8DBE7-EF11-4D57-948F-22A799E2F124}">
      <dgm:prSet/>
      <dgm:spPr/>
      <dgm:t>
        <a:bodyPr/>
        <a:lstStyle/>
        <a:p>
          <a:endParaRPr lang="de-DE" sz="1600"/>
        </a:p>
      </dgm:t>
    </dgm:pt>
    <dgm:pt modelId="{F114E8FC-C5C4-4836-A7F7-C4F389CCBE44}" type="parTrans" cxnId="{C7D8DBE7-EF11-4D57-948F-22A799E2F124}">
      <dgm:prSet custT="1"/>
      <dgm:spPr>
        <a:ln>
          <a:solidFill>
            <a:srgbClr val="0070C0"/>
          </a:solidFill>
          <a:prstDash val="sysDash"/>
        </a:ln>
      </dgm:spPr>
      <dgm:t>
        <a:bodyPr/>
        <a:lstStyle/>
        <a:p>
          <a:endParaRPr lang="de-DE" sz="400">
            <a:latin typeface="Calibri" panose="020F0502020204030204" pitchFamily="34" charset="0"/>
            <a:cs typeface="Calibri" panose="020F0502020204030204" pitchFamily="34" charset="0"/>
          </a:endParaRPr>
        </a:p>
      </dgm:t>
    </dgm:pt>
    <dgm:pt modelId="{8FBD7A68-821B-4C28-8B15-ADAC0428DCA6}">
      <dgm:prSet phldrT="[Text]" custT="1"/>
      <dgm:spPr>
        <a:solidFill>
          <a:srgbClr val="CCECFF">
            <a:alpha val="50196"/>
          </a:srgbClr>
        </a:solidFill>
        <a:ln w="6350">
          <a:solidFill>
            <a:srgbClr val="002060"/>
          </a:solidFill>
        </a:ln>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600" noProof="0" dirty="0" smtClean="0">
              <a:solidFill>
                <a:srgbClr val="002060"/>
              </a:solidFill>
              <a:latin typeface="Calibri" panose="020F0502020204030204" pitchFamily="34" charset="0"/>
              <a:cs typeface="Calibri" panose="020F0502020204030204" pitchFamily="34" charset="0"/>
            </a:rPr>
            <a:t>Define the digital identity</a:t>
          </a:r>
        </a:p>
        <a:p>
          <a:pPr algn="ctr" defTabSz="1200150">
            <a:lnSpc>
              <a:spcPct val="90000"/>
            </a:lnSpc>
            <a:spcBef>
              <a:spcPct val="0"/>
            </a:spcBef>
            <a:spcAft>
              <a:spcPct val="35000"/>
            </a:spcAft>
          </a:pPr>
          <a:r>
            <a:rPr lang="en-US" sz="1600" noProof="0" dirty="0" smtClean="0">
              <a:solidFill>
                <a:srgbClr val="002060"/>
              </a:solidFill>
              <a:latin typeface="Calibri" panose="020F0502020204030204" pitchFamily="34" charset="0"/>
              <a:cs typeface="Calibri" panose="020F0502020204030204" pitchFamily="34" charset="0"/>
            </a:rPr>
            <a:t>and its life cycle</a:t>
          </a:r>
          <a:endParaRPr lang="en-US" sz="1600" noProof="0" dirty="0">
            <a:solidFill>
              <a:srgbClr val="002060"/>
            </a:solidFill>
            <a:latin typeface="Calibri" panose="020F0502020204030204" pitchFamily="34" charset="0"/>
            <a:cs typeface="Calibri" panose="020F0502020204030204" pitchFamily="34" charset="0"/>
          </a:endParaRPr>
        </a:p>
      </dgm:t>
    </dgm:pt>
    <dgm:pt modelId="{8F19A823-EA4A-4DEF-8D28-A1EA6E86A80B}" type="sibTrans" cxnId="{DE7E2B60-CD2A-4FFE-97E1-AA7CD2697F53}">
      <dgm:prSet/>
      <dgm:spPr/>
      <dgm:t>
        <a:bodyPr/>
        <a:lstStyle/>
        <a:p>
          <a:endParaRPr lang="de-DE" sz="1600"/>
        </a:p>
      </dgm:t>
    </dgm:pt>
    <dgm:pt modelId="{885DE86D-CF71-4E60-B6D2-0E5F058EFE06}" type="parTrans" cxnId="{DE7E2B60-CD2A-4FFE-97E1-AA7CD2697F53}">
      <dgm:prSet custT="1"/>
      <dgm:spPr>
        <a:ln>
          <a:solidFill>
            <a:srgbClr val="0070C0"/>
          </a:solidFill>
          <a:prstDash val="sysDash"/>
        </a:ln>
      </dgm:spPr>
      <dgm:t>
        <a:bodyPr/>
        <a:lstStyle/>
        <a:p>
          <a:endParaRPr lang="de-DE" sz="400">
            <a:latin typeface="Calibri" panose="020F0502020204030204" pitchFamily="34" charset="0"/>
            <a:cs typeface="Calibri" panose="020F0502020204030204" pitchFamily="34" charset="0"/>
          </a:endParaRPr>
        </a:p>
      </dgm:t>
    </dgm:pt>
    <dgm:pt modelId="{4CCD0F10-62F6-454A-89A8-99BD79132680}" type="pres">
      <dgm:prSet presAssocID="{716A7226-EB24-4291-936C-5365D5C7B8E2}" presName="diagram" presStyleCnt="0">
        <dgm:presLayoutVars>
          <dgm:chPref val="1"/>
          <dgm:dir/>
          <dgm:animOne val="branch"/>
          <dgm:animLvl val="lvl"/>
          <dgm:resizeHandles val="exact"/>
        </dgm:presLayoutVars>
      </dgm:prSet>
      <dgm:spPr/>
      <dgm:t>
        <a:bodyPr/>
        <a:lstStyle/>
        <a:p>
          <a:endParaRPr lang="de-DE"/>
        </a:p>
      </dgm:t>
    </dgm:pt>
    <dgm:pt modelId="{145521A2-B52E-47B4-858F-1154C35C6B41}" type="pres">
      <dgm:prSet presAssocID="{15DA32ED-5145-4883-8F26-9EB9CD8623FC}" presName="root1" presStyleCnt="0"/>
      <dgm:spPr/>
    </dgm:pt>
    <dgm:pt modelId="{9F597A77-2CA8-44EE-B29A-00ADEE45A065}" type="pres">
      <dgm:prSet presAssocID="{15DA32ED-5145-4883-8F26-9EB9CD8623FC}" presName="LevelOneTextNode" presStyleLbl="node0" presStyleIdx="0" presStyleCnt="1">
        <dgm:presLayoutVars>
          <dgm:chPref val="3"/>
        </dgm:presLayoutVars>
      </dgm:prSet>
      <dgm:spPr/>
      <dgm:t>
        <a:bodyPr/>
        <a:lstStyle/>
        <a:p>
          <a:endParaRPr lang="de-DE"/>
        </a:p>
      </dgm:t>
    </dgm:pt>
    <dgm:pt modelId="{964E15C3-6F1F-4F90-98B6-DC06264BFBC1}" type="pres">
      <dgm:prSet presAssocID="{15DA32ED-5145-4883-8F26-9EB9CD8623FC}" presName="level2hierChild" presStyleCnt="0"/>
      <dgm:spPr/>
    </dgm:pt>
    <dgm:pt modelId="{DA2A349D-D6B0-4F0C-9A86-8B2C5A9944F4}" type="pres">
      <dgm:prSet presAssocID="{8E06C5D8-03CE-42D7-8F2C-ABD73956D9CA}" presName="conn2-1" presStyleLbl="parChTrans1D2" presStyleIdx="0" presStyleCnt="2"/>
      <dgm:spPr/>
      <dgm:t>
        <a:bodyPr/>
        <a:lstStyle/>
        <a:p>
          <a:endParaRPr lang="de-DE"/>
        </a:p>
      </dgm:t>
    </dgm:pt>
    <dgm:pt modelId="{8C43EB4E-AA68-4907-BE36-DD2C1FEF2579}" type="pres">
      <dgm:prSet presAssocID="{8E06C5D8-03CE-42D7-8F2C-ABD73956D9CA}" presName="connTx" presStyleLbl="parChTrans1D2" presStyleIdx="0" presStyleCnt="2"/>
      <dgm:spPr/>
      <dgm:t>
        <a:bodyPr/>
        <a:lstStyle/>
        <a:p>
          <a:endParaRPr lang="de-DE"/>
        </a:p>
      </dgm:t>
    </dgm:pt>
    <dgm:pt modelId="{B7FE595B-F9A7-4614-8755-EBC0DA22DB64}" type="pres">
      <dgm:prSet presAssocID="{C884E9E5-E934-42B8-81F3-31E06EBCB004}" presName="root2" presStyleCnt="0"/>
      <dgm:spPr/>
    </dgm:pt>
    <dgm:pt modelId="{37B6FF5B-C542-49BC-87F4-CCA952EB39F8}" type="pres">
      <dgm:prSet presAssocID="{C884E9E5-E934-42B8-81F3-31E06EBCB004}" presName="LevelTwoTextNode" presStyleLbl="node2" presStyleIdx="0" presStyleCnt="2" custLinFactNeighborY="-30258">
        <dgm:presLayoutVars>
          <dgm:chPref val="3"/>
        </dgm:presLayoutVars>
      </dgm:prSet>
      <dgm:spPr/>
      <dgm:t>
        <a:bodyPr/>
        <a:lstStyle/>
        <a:p>
          <a:endParaRPr lang="de-DE"/>
        </a:p>
      </dgm:t>
    </dgm:pt>
    <dgm:pt modelId="{B41741C0-4631-44F6-97FF-A5F9FDDDF0DD}" type="pres">
      <dgm:prSet presAssocID="{C884E9E5-E934-42B8-81F3-31E06EBCB004}" presName="level3hierChild" presStyleCnt="0"/>
      <dgm:spPr/>
    </dgm:pt>
    <dgm:pt modelId="{5613CC71-5416-4ECC-8B03-4437A26BB8DD}" type="pres">
      <dgm:prSet presAssocID="{885DE86D-CF71-4E60-B6D2-0E5F058EFE06}" presName="conn2-1" presStyleLbl="parChTrans1D3" presStyleIdx="0" presStyleCnt="2"/>
      <dgm:spPr/>
      <dgm:t>
        <a:bodyPr/>
        <a:lstStyle/>
        <a:p>
          <a:endParaRPr lang="de-DE"/>
        </a:p>
      </dgm:t>
    </dgm:pt>
    <dgm:pt modelId="{E02E0640-C77E-4DB2-AE54-04BC45193598}" type="pres">
      <dgm:prSet presAssocID="{885DE86D-CF71-4E60-B6D2-0E5F058EFE06}" presName="connTx" presStyleLbl="parChTrans1D3" presStyleIdx="0" presStyleCnt="2"/>
      <dgm:spPr/>
      <dgm:t>
        <a:bodyPr/>
        <a:lstStyle/>
        <a:p>
          <a:endParaRPr lang="de-DE"/>
        </a:p>
      </dgm:t>
    </dgm:pt>
    <dgm:pt modelId="{C528B36C-495A-45F6-AFCC-1AF56ACC97AD}" type="pres">
      <dgm:prSet presAssocID="{8FBD7A68-821B-4C28-8B15-ADAC0428DCA6}" presName="root2" presStyleCnt="0"/>
      <dgm:spPr/>
    </dgm:pt>
    <dgm:pt modelId="{F6F1B1ED-9878-4B1C-95CC-BC749E2ABEF7}" type="pres">
      <dgm:prSet presAssocID="{8FBD7A68-821B-4C28-8B15-ADAC0428DCA6}" presName="LevelTwoTextNode" presStyleLbl="node3" presStyleIdx="0" presStyleCnt="2" custLinFactNeighborY="-30258">
        <dgm:presLayoutVars>
          <dgm:chPref val="3"/>
        </dgm:presLayoutVars>
      </dgm:prSet>
      <dgm:spPr/>
      <dgm:t>
        <a:bodyPr/>
        <a:lstStyle/>
        <a:p>
          <a:endParaRPr lang="de-DE"/>
        </a:p>
      </dgm:t>
    </dgm:pt>
    <dgm:pt modelId="{6F8CD63B-EAF7-4E4E-804C-78D4BE7AC7F5}" type="pres">
      <dgm:prSet presAssocID="{8FBD7A68-821B-4C28-8B15-ADAC0428DCA6}" presName="level3hierChild" presStyleCnt="0"/>
      <dgm:spPr/>
    </dgm:pt>
    <dgm:pt modelId="{744B3CAA-8C7B-4BD2-BE23-28FCF0064FAE}" type="pres">
      <dgm:prSet presAssocID="{95998709-24CF-4E3B-BAA0-FDEBAB2768F2}" presName="conn2-1" presStyleLbl="parChTrans1D2" presStyleIdx="1" presStyleCnt="2"/>
      <dgm:spPr/>
      <dgm:t>
        <a:bodyPr/>
        <a:lstStyle/>
        <a:p>
          <a:endParaRPr lang="de-DE"/>
        </a:p>
      </dgm:t>
    </dgm:pt>
    <dgm:pt modelId="{06AA64EA-6BDD-49DB-915D-EC05118EEBF3}" type="pres">
      <dgm:prSet presAssocID="{95998709-24CF-4E3B-BAA0-FDEBAB2768F2}" presName="connTx" presStyleLbl="parChTrans1D2" presStyleIdx="1" presStyleCnt="2"/>
      <dgm:spPr/>
      <dgm:t>
        <a:bodyPr/>
        <a:lstStyle/>
        <a:p>
          <a:endParaRPr lang="de-DE"/>
        </a:p>
      </dgm:t>
    </dgm:pt>
    <dgm:pt modelId="{3BC51CA8-7D48-4800-9599-46077741B19B}" type="pres">
      <dgm:prSet presAssocID="{40370780-42FE-4C1E-9EC1-825DFE8522E0}" presName="root2" presStyleCnt="0"/>
      <dgm:spPr/>
    </dgm:pt>
    <dgm:pt modelId="{C8300939-7A2D-4695-9D3E-798E043CC1E0}" type="pres">
      <dgm:prSet presAssocID="{40370780-42FE-4C1E-9EC1-825DFE8522E0}" presName="LevelTwoTextNode" presStyleLbl="node2" presStyleIdx="1" presStyleCnt="2" custLinFactNeighborY="25531">
        <dgm:presLayoutVars>
          <dgm:chPref val="3"/>
        </dgm:presLayoutVars>
      </dgm:prSet>
      <dgm:spPr/>
      <dgm:t>
        <a:bodyPr/>
        <a:lstStyle/>
        <a:p>
          <a:endParaRPr lang="de-DE"/>
        </a:p>
      </dgm:t>
    </dgm:pt>
    <dgm:pt modelId="{56A41325-62A2-4884-93D5-82B5754C2D0C}" type="pres">
      <dgm:prSet presAssocID="{40370780-42FE-4C1E-9EC1-825DFE8522E0}" presName="level3hierChild" presStyleCnt="0"/>
      <dgm:spPr/>
    </dgm:pt>
    <dgm:pt modelId="{AEA623C0-CA95-4291-8268-311EC750F92A}" type="pres">
      <dgm:prSet presAssocID="{F114E8FC-C5C4-4836-A7F7-C4F389CCBE44}" presName="conn2-1" presStyleLbl="parChTrans1D3" presStyleIdx="1" presStyleCnt="2"/>
      <dgm:spPr/>
      <dgm:t>
        <a:bodyPr/>
        <a:lstStyle/>
        <a:p>
          <a:endParaRPr lang="de-DE"/>
        </a:p>
      </dgm:t>
    </dgm:pt>
    <dgm:pt modelId="{26CE70E2-9CB9-474F-8F33-19469D3F9B5C}" type="pres">
      <dgm:prSet presAssocID="{F114E8FC-C5C4-4836-A7F7-C4F389CCBE44}" presName="connTx" presStyleLbl="parChTrans1D3" presStyleIdx="1" presStyleCnt="2"/>
      <dgm:spPr/>
      <dgm:t>
        <a:bodyPr/>
        <a:lstStyle/>
        <a:p>
          <a:endParaRPr lang="de-DE"/>
        </a:p>
      </dgm:t>
    </dgm:pt>
    <dgm:pt modelId="{136D2211-2E90-4983-8313-B48062395097}" type="pres">
      <dgm:prSet presAssocID="{C9D6B4B0-72C3-4620-8FB2-563B14D1456B}" presName="root2" presStyleCnt="0"/>
      <dgm:spPr/>
    </dgm:pt>
    <dgm:pt modelId="{39CCF096-896A-49D9-8BD9-80797AF1FB95}" type="pres">
      <dgm:prSet presAssocID="{C9D6B4B0-72C3-4620-8FB2-563B14D1456B}" presName="LevelTwoTextNode" presStyleLbl="node3" presStyleIdx="1" presStyleCnt="2" custLinFactNeighborY="25531">
        <dgm:presLayoutVars>
          <dgm:chPref val="3"/>
        </dgm:presLayoutVars>
      </dgm:prSet>
      <dgm:spPr/>
      <dgm:t>
        <a:bodyPr/>
        <a:lstStyle/>
        <a:p>
          <a:endParaRPr lang="de-DE"/>
        </a:p>
      </dgm:t>
    </dgm:pt>
    <dgm:pt modelId="{1F3B4D2F-5590-4611-81EA-41C84BA89FF9}" type="pres">
      <dgm:prSet presAssocID="{C9D6B4B0-72C3-4620-8FB2-563B14D1456B}" presName="level3hierChild" presStyleCnt="0"/>
      <dgm:spPr/>
    </dgm:pt>
  </dgm:ptLst>
  <dgm:cxnLst>
    <dgm:cxn modelId="{771A8D0C-8C41-4F09-9044-C99E78A806E8}" srcId="{15DA32ED-5145-4883-8F26-9EB9CD8623FC}" destId="{40370780-42FE-4C1E-9EC1-825DFE8522E0}" srcOrd="1" destOrd="0" parTransId="{95998709-24CF-4E3B-BAA0-FDEBAB2768F2}" sibTransId="{7D65701B-F858-40DA-BD9E-5818C7DE6103}"/>
    <dgm:cxn modelId="{8B0E0829-CF8C-4897-98CC-19C728CFD953}" type="presOf" srcId="{885DE86D-CF71-4E60-B6D2-0E5F058EFE06}" destId="{E02E0640-C77E-4DB2-AE54-04BC45193598}" srcOrd="1" destOrd="0" presId="urn:microsoft.com/office/officeart/2005/8/layout/hierarchy2"/>
    <dgm:cxn modelId="{B9306CDA-DB38-43FB-9E16-B46FF1DE32D7}" type="presOf" srcId="{F114E8FC-C5C4-4836-A7F7-C4F389CCBE44}" destId="{26CE70E2-9CB9-474F-8F33-19469D3F9B5C}" srcOrd="1" destOrd="0" presId="urn:microsoft.com/office/officeart/2005/8/layout/hierarchy2"/>
    <dgm:cxn modelId="{43EBE060-BAD1-4E3D-A679-E576B7EB0B5D}" type="presOf" srcId="{C884E9E5-E934-42B8-81F3-31E06EBCB004}" destId="{37B6FF5B-C542-49BC-87F4-CCA952EB39F8}" srcOrd="0" destOrd="0" presId="urn:microsoft.com/office/officeart/2005/8/layout/hierarchy2"/>
    <dgm:cxn modelId="{8C5844B8-AFB8-4EE4-B654-50C8E4A23ABA}" type="presOf" srcId="{15DA32ED-5145-4883-8F26-9EB9CD8623FC}" destId="{9F597A77-2CA8-44EE-B29A-00ADEE45A065}" srcOrd="0" destOrd="0" presId="urn:microsoft.com/office/officeart/2005/8/layout/hierarchy2"/>
    <dgm:cxn modelId="{C7D8DBE7-EF11-4D57-948F-22A799E2F124}" srcId="{40370780-42FE-4C1E-9EC1-825DFE8522E0}" destId="{C9D6B4B0-72C3-4620-8FB2-563B14D1456B}" srcOrd="0" destOrd="0" parTransId="{F114E8FC-C5C4-4836-A7F7-C4F389CCBE44}" sibTransId="{6F5CE089-840F-461D-815E-0ACA01112DAA}"/>
    <dgm:cxn modelId="{458340AB-60B1-4CB4-8D02-1574A51FFAB0}" type="presOf" srcId="{40370780-42FE-4C1E-9EC1-825DFE8522E0}" destId="{C8300939-7A2D-4695-9D3E-798E043CC1E0}" srcOrd="0" destOrd="0" presId="urn:microsoft.com/office/officeart/2005/8/layout/hierarchy2"/>
    <dgm:cxn modelId="{AF3AC97C-4485-4A51-A02D-C1994FA9DCED}" type="presOf" srcId="{C9D6B4B0-72C3-4620-8FB2-563B14D1456B}" destId="{39CCF096-896A-49D9-8BD9-80797AF1FB95}" srcOrd="0" destOrd="0" presId="urn:microsoft.com/office/officeart/2005/8/layout/hierarchy2"/>
    <dgm:cxn modelId="{9786AAD3-E346-49D8-9915-B446E5600AB2}" type="presOf" srcId="{716A7226-EB24-4291-936C-5365D5C7B8E2}" destId="{4CCD0F10-62F6-454A-89A8-99BD79132680}" srcOrd="0" destOrd="0" presId="urn:microsoft.com/office/officeart/2005/8/layout/hierarchy2"/>
    <dgm:cxn modelId="{2D07C4E5-88EE-447B-AB26-73E0A5F98F12}" type="presOf" srcId="{8E06C5D8-03CE-42D7-8F2C-ABD73956D9CA}" destId="{DA2A349D-D6B0-4F0C-9A86-8B2C5A9944F4}" srcOrd="0" destOrd="0" presId="urn:microsoft.com/office/officeart/2005/8/layout/hierarchy2"/>
    <dgm:cxn modelId="{655CE817-734B-4BDE-B671-1559BC57C954}" type="presOf" srcId="{F114E8FC-C5C4-4836-A7F7-C4F389CCBE44}" destId="{AEA623C0-CA95-4291-8268-311EC750F92A}" srcOrd="0" destOrd="0" presId="urn:microsoft.com/office/officeart/2005/8/layout/hierarchy2"/>
    <dgm:cxn modelId="{C8983835-128B-46AF-8B9D-E734AF50CBD2}" type="presOf" srcId="{95998709-24CF-4E3B-BAA0-FDEBAB2768F2}" destId="{744B3CAA-8C7B-4BD2-BE23-28FCF0064FAE}" srcOrd="0" destOrd="0" presId="urn:microsoft.com/office/officeart/2005/8/layout/hierarchy2"/>
    <dgm:cxn modelId="{968D5ECB-1F68-4F51-A963-59E982C641A7}" type="presOf" srcId="{8FBD7A68-821B-4C28-8B15-ADAC0428DCA6}" destId="{F6F1B1ED-9878-4B1C-95CC-BC749E2ABEF7}" srcOrd="0" destOrd="0" presId="urn:microsoft.com/office/officeart/2005/8/layout/hierarchy2"/>
    <dgm:cxn modelId="{9D0DE9C0-1842-4054-B51D-AC8C0057B61C}" srcId="{15DA32ED-5145-4883-8F26-9EB9CD8623FC}" destId="{C884E9E5-E934-42B8-81F3-31E06EBCB004}" srcOrd="0" destOrd="0" parTransId="{8E06C5D8-03CE-42D7-8F2C-ABD73956D9CA}" sibTransId="{BA7F073F-D529-4F62-A7A1-55C4D04B43CD}"/>
    <dgm:cxn modelId="{DE7E2B60-CD2A-4FFE-97E1-AA7CD2697F53}" srcId="{C884E9E5-E934-42B8-81F3-31E06EBCB004}" destId="{8FBD7A68-821B-4C28-8B15-ADAC0428DCA6}" srcOrd="0" destOrd="0" parTransId="{885DE86D-CF71-4E60-B6D2-0E5F058EFE06}" sibTransId="{8F19A823-EA4A-4DEF-8D28-A1EA6E86A80B}"/>
    <dgm:cxn modelId="{BC217B3B-9E61-4F76-A46F-13A1F3896C47}" type="presOf" srcId="{95998709-24CF-4E3B-BAA0-FDEBAB2768F2}" destId="{06AA64EA-6BDD-49DB-915D-EC05118EEBF3}" srcOrd="1" destOrd="0" presId="urn:microsoft.com/office/officeart/2005/8/layout/hierarchy2"/>
    <dgm:cxn modelId="{8788A1CE-35BF-4FC3-9B04-8D139792396D}" srcId="{716A7226-EB24-4291-936C-5365D5C7B8E2}" destId="{15DA32ED-5145-4883-8F26-9EB9CD8623FC}" srcOrd="0" destOrd="0" parTransId="{16BEFE08-5493-4897-A266-9D66FBBF10BA}" sibTransId="{A6B59B7D-CEBA-4363-8002-F92CB2FBCFF5}"/>
    <dgm:cxn modelId="{9E9C6A9F-B1D2-4C6E-968A-DFAF09DC5A56}" type="presOf" srcId="{885DE86D-CF71-4E60-B6D2-0E5F058EFE06}" destId="{5613CC71-5416-4ECC-8B03-4437A26BB8DD}" srcOrd="0" destOrd="0" presId="urn:microsoft.com/office/officeart/2005/8/layout/hierarchy2"/>
    <dgm:cxn modelId="{DC8DC14C-C4EB-4509-806A-B4F3585D17AF}" type="presOf" srcId="{8E06C5D8-03CE-42D7-8F2C-ABD73956D9CA}" destId="{8C43EB4E-AA68-4907-BE36-DD2C1FEF2579}" srcOrd="1" destOrd="0" presId="urn:microsoft.com/office/officeart/2005/8/layout/hierarchy2"/>
    <dgm:cxn modelId="{85D00595-BF91-4D7F-B151-AC14DC1032DA}" type="presParOf" srcId="{4CCD0F10-62F6-454A-89A8-99BD79132680}" destId="{145521A2-B52E-47B4-858F-1154C35C6B41}" srcOrd="0" destOrd="0" presId="urn:microsoft.com/office/officeart/2005/8/layout/hierarchy2"/>
    <dgm:cxn modelId="{6A426887-844F-46D8-83E1-75D47914FD81}" type="presParOf" srcId="{145521A2-B52E-47B4-858F-1154C35C6B41}" destId="{9F597A77-2CA8-44EE-B29A-00ADEE45A065}" srcOrd="0" destOrd="0" presId="urn:microsoft.com/office/officeart/2005/8/layout/hierarchy2"/>
    <dgm:cxn modelId="{2A7BB990-928D-4182-9DB6-93D9A90E32C7}" type="presParOf" srcId="{145521A2-B52E-47B4-858F-1154C35C6B41}" destId="{964E15C3-6F1F-4F90-98B6-DC06264BFBC1}" srcOrd="1" destOrd="0" presId="urn:microsoft.com/office/officeart/2005/8/layout/hierarchy2"/>
    <dgm:cxn modelId="{AE751424-E8F1-4F76-B8D6-BD270C25E5A7}" type="presParOf" srcId="{964E15C3-6F1F-4F90-98B6-DC06264BFBC1}" destId="{DA2A349D-D6B0-4F0C-9A86-8B2C5A9944F4}" srcOrd="0" destOrd="0" presId="urn:microsoft.com/office/officeart/2005/8/layout/hierarchy2"/>
    <dgm:cxn modelId="{094B3F1F-BCD3-481A-866D-CADBB84C6C2F}" type="presParOf" srcId="{DA2A349D-D6B0-4F0C-9A86-8B2C5A9944F4}" destId="{8C43EB4E-AA68-4907-BE36-DD2C1FEF2579}" srcOrd="0" destOrd="0" presId="urn:microsoft.com/office/officeart/2005/8/layout/hierarchy2"/>
    <dgm:cxn modelId="{6AB4B68D-9221-47EC-AC90-39A072C9F1AD}" type="presParOf" srcId="{964E15C3-6F1F-4F90-98B6-DC06264BFBC1}" destId="{B7FE595B-F9A7-4614-8755-EBC0DA22DB64}" srcOrd="1" destOrd="0" presId="urn:microsoft.com/office/officeart/2005/8/layout/hierarchy2"/>
    <dgm:cxn modelId="{7798C47C-7C82-4559-805F-64F3A68E8040}" type="presParOf" srcId="{B7FE595B-F9A7-4614-8755-EBC0DA22DB64}" destId="{37B6FF5B-C542-49BC-87F4-CCA952EB39F8}" srcOrd="0" destOrd="0" presId="urn:microsoft.com/office/officeart/2005/8/layout/hierarchy2"/>
    <dgm:cxn modelId="{96A21D38-4F94-48DF-BE6B-A7C645B76086}" type="presParOf" srcId="{B7FE595B-F9A7-4614-8755-EBC0DA22DB64}" destId="{B41741C0-4631-44F6-97FF-A5F9FDDDF0DD}" srcOrd="1" destOrd="0" presId="urn:microsoft.com/office/officeart/2005/8/layout/hierarchy2"/>
    <dgm:cxn modelId="{8ADE8C43-8C1B-4137-896D-389236BC0CD1}" type="presParOf" srcId="{B41741C0-4631-44F6-97FF-A5F9FDDDF0DD}" destId="{5613CC71-5416-4ECC-8B03-4437A26BB8DD}" srcOrd="0" destOrd="0" presId="urn:microsoft.com/office/officeart/2005/8/layout/hierarchy2"/>
    <dgm:cxn modelId="{E52CAFFD-7186-4AAD-AC76-5F4D7E3BCF47}" type="presParOf" srcId="{5613CC71-5416-4ECC-8B03-4437A26BB8DD}" destId="{E02E0640-C77E-4DB2-AE54-04BC45193598}" srcOrd="0" destOrd="0" presId="urn:microsoft.com/office/officeart/2005/8/layout/hierarchy2"/>
    <dgm:cxn modelId="{D76238A4-334C-4D97-93BD-2D20136B9485}" type="presParOf" srcId="{B41741C0-4631-44F6-97FF-A5F9FDDDF0DD}" destId="{C528B36C-495A-45F6-AFCC-1AF56ACC97AD}" srcOrd="1" destOrd="0" presId="urn:microsoft.com/office/officeart/2005/8/layout/hierarchy2"/>
    <dgm:cxn modelId="{347EB2DE-7EF6-40C1-A8C4-F1A983707158}" type="presParOf" srcId="{C528B36C-495A-45F6-AFCC-1AF56ACC97AD}" destId="{F6F1B1ED-9878-4B1C-95CC-BC749E2ABEF7}" srcOrd="0" destOrd="0" presId="urn:microsoft.com/office/officeart/2005/8/layout/hierarchy2"/>
    <dgm:cxn modelId="{B3D90201-FB4E-4D16-A3AB-150FDC03B32D}" type="presParOf" srcId="{C528B36C-495A-45F6-AFCC-1AF56ACC97AD}" destId="{6F8CD63B-EAF7-4E4E-804C-78D4BE7AC7F5}" srcOrd="1" destOrd="0" presId="urn:microsoft.com/office/officeart/2005/8/layout/hierarchy2"/>
    <dgm:cxn modelId="{9717FE76-51D1-4F19-B49B-8822013B170F}" type="presParOf" srcId="{964E15C3-6F1F-4F90-98B6-DC06264BFBC1}" destId="{744B3CAA-8C7B-4BD2-BE23-28FCF0064FAE}" srcOrd="2" destOrd="0" presId="urn:microsoft.com/office/officeart/2005/8/layout/hierarchy2"/>
    <dgm:cxn modelId="{767EFA31-B41E-4549-B145-D6C7FAFE26F0}" type="presParOf" srcId="{744B3CAA-8C7B-4BD2-BE23-28FCF0064FAE}" destId="{06AA64EA-6BDD-49DB-915D-EC05118EEBF3}" srcOrd="0" destOrd="0" presId="urn:microsoft.com/office/officeart/2005/8/layout/hierarchy2"/>
    <dgm:cxn modelId="{21139703-A9C3-464B-9843-CDFAB11DCE23}" type="presParOf" srcId="{964E15C3-6F1F-4F90-98B6-DC06264BFBC1}" destId="{3BC51CA8-7D48-4800-9599-46077741B19B}" srcOrd="3" destOrd="0" presId="urn:microsoft.com/office/officeart/2005/8/layout/hierarchy2"/>
    <dgm:cxn modelId="{D386C1C0-FD62-4404-AD2D-7B6BC4CC832C}" type="presParOf" srcId="{3BC51CA8-7D48-4800-9599-46077741B19B}" destId="{C8300939-7A2D-4695-9D3E-798E043CC1E0}" srcOrd="0" destOrd="0" presId="urn:microsoft.com/office/officeart/2005/8/layout/hierarchy2"/>
    <dgm:cxn modelId="{286A983E-6861-4007-9499-8764B9BE2BAC}" type="presParOf" srcId="{3BC51CA8-7D48-4800-9599-46077741B19B}" destId="{56A41325-62A2-4884-93D5-82B5754C2D0C}" srcOrd="1" destOrd="0" presId="urn:microsoft.com/office/officeart/2005/8/layout/hierarchy2"/>
    <dgm:cxn modelId="{BED6C1FD-D951-404E-922A-3E3EBD3A223E}" type="presParOf" srcId="{56A41325-62A2-4884-93D5-82B5754C2D0C}" destId="{AEA623C0-CA95-4291-8268-311EC750F92A}" srcOrd="0" destOrd="0" presId="urn:microsoft.com/office/officeart/2005/8/layout/hierarchy2"/>
    <dgm:cxn modelId="{50216E1B-3917-4682-BE2F-2400A1F830EC}" type="presParOf" srcId="{AEA623C0-CA95-4291-8268-311EC750F92A}" destId="{26CE70E2-9CB9-474F-8F33-19469D3F9B5C}" srcOrd="0" destOrd="0" presId="urn:microsoft.com/office/officeart/2005/8/layout/hierarchy2"/>
    <dgm:cxn modelId="{96AB32D4-735B-424D-BF68-94A4346A9E0B}" type="presParOf" srcId="{56A41325-62A2-4884-93D5-82B5754C2D0C}" destId="{136D2211-2E90-4983-8313-B48062395097}" srcOrd="1" destOrd="0" presId="urn:microsoft.com/office/officeart/2005/8/layout/hierarchy2"/>
    <dgm:cxn modelId="{D0F2697B-7A76-4C83-B9CE-FFBFC02EC774}" type="presParOf" srcId="{136D2211-2E90-4983-8313-B48062395097}" destId="{39CCF096-896A-49D9-8BD9-80797AF1FB95}" srcOrd="0" destOrd="0" presId="urn:microsoft.com/office/officeart/2005/8/layout/hierarchy2"/>
    <dgm:cxn modelId="{33BD61FA-D790-450F-B3E9-DD64015EB912}" type="presParOf" srcId="{136D2211-2E90-4983-8313-B48062395097}" destId="{1F3B4D2F-5590-4611-81EA-41C84BA89FF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97A77-2CA8-44EE-B29A-00ADEE45A065}">
      <dsp:nvSpPr>
        <dsp:cNvPr id="0" name=""/>
        <dsp:cNvSpPr/>
      </dsp:nvSpPr>
      <dsp:spPr>
        <a:xfrm>
          <a:off x="2381" y="1932384"/>
          <a:ext cx="2024062" cy="1012031"/>
        </a:xfrm>
        <a:prstGeom prst="roundRect">
          <a:avLst>
            <a:gd name="adj" fmla="val 10000"/>
          </a:avLst>
        </a:prstGeom>
        <a:solidFill>
          <a:srgbClr val="CCECFF">
            <a:alpha val="50196"/>
          </a:srgbClr>
        </a:solidFill>
        <a:ln w="635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smtClean="0">
              <a:solidFill>
                <a:srgbClr val="002060"/>
              </a:solidFill>
              <a:latin typeface="Calibri" panose="020F0502020204030204" pitchFamily="34" charset="0"/>
              <a:cs typeface="Calibri" panose="020F0502020204030204" pitchFamily="34" charset="0"/>
            </a:rPr>
            <a:t>Identity &amp; Access</a:t>
          </a:r>
          <a:endParaRPr lang="de-DE" sz="2000" kern="1200" dirty="0">
            <a:solidFill>
              <a:srgbClr val="002060"/>
            </a:solidFill>
            <a:latin typeface="Calibri" panose="020F0502020204030204" pitchFamily="34" charset="0"/>
            <a:cs typeface="Calibri" panose="020F0502020204030204" pitchFamily="34" charset="0"/>
          </a:endParaRPr>
        </a:p>
      </dsp:txBody>
      <dsp:txXfrm>
        <a:off x="32022" y="1962025"/>
        <a:ext cx="1964780" cy="952749"/>
      </dsp:txXfrm>
    </dsp:sp>
    <dsp:sp modelId="{DA2A349D-D6B0-4F0C-9A86-8B2C5A9944F4}">
      <dsp:nvSpPr>
        <dsp:cNvPr id="0" name=""/>
        <dsp:cNvSpPr/>
      </dsp:nvSpPr>
      <dsp:spPr>
        <a:xfrm rot="18741134">
          <a:off x="1830364" y="1975654"/>
          <a:ext cx="1201783" cy="37353"/>
        </a:xfrm>
        <a:custGeom>
          <a:avLst/>
          <a:gdLst/>
          <a:ahLst/>
          <a:cxnLst/>
          <a:rect l="0" t="0" r="0" b="0"/>
          <a:pathLst>
            <a:path>
              <a:moveTo>
                <a:pt x="0" y="18676"/>
              </a:moveTo>
              <a:lnTo>
                <a:pt x="1201783" y="18676"/>
              </a:lnTo>
            </a:path>
          </a:pathLst>
        </a:custGeom>
        <a:noFill/>
        <a:ln w="6350" cap="flat" cmpd="sng" algn="ctr">
          <a:solidFill>
            <a:srgbClr val="002060"/>
          </a:solidFill>
          <a:prstDash val="solid"/>
          <a:headEnd type="none" w="med" len="med"/>
          <a:tailEnd type="triangle" w="lg"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de-DE" sz="400" kern="1200">
            <a:latin typeface="Calibri" panose="020F0502020204030204" pitchFamily="34" charset="0"/>
            <a:cs typeface="Calibri" panose="020F0502020204030204" pitchFamily="34" charset="0"/>
          </a:endParaRPr>
        </a:p>
      </dsp:txBody>
      <dsp:txXfrm>
        <a:off x="2401211" y="1964286"/>
        <a:ext cx="60089" cy="60089"/>
      </dsp:txXfrm>
    </dsp:sp>
    <dsp:sp modelId="{37B6FF5B-C542-49BC-87F4-CCA952EB39F8}">
      <dsp:nvSpPr>
        <dsp:cNvPr id="0" name=""/>
        <dsp:cNvSpPr/>
      </dsp:nvSpPr>
      <dsp:spPr>
        <a:xfrm>
          <a:off x="2836068" y="1044245"/>
          <a:ext cx="2024062" cy="1012031"/>
        </a:xfrm>
        <a:prstGeom prst="roundRect">
          <a:avLst>
            <a:gd name="adj" fmla="val 10000"/>
          </a:avLst>
        </a:prstGeom>
        <a:solidFill>
          <a:srgbClr val="CCECFF">
            <a:alpha val="50196"/>
          </a:srgbClr>
        </a:solidFill>
        <a:ln w="635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smtClean="0">
              <a:solidFill>
                <a:srgbClr val="002060"/>
              </a:solidFill>
              <a:latin typeface="Calibri" panose="020F0502020204030204" pitchFamily="34" charset="0"/>
              <a:cs typeface="Calibri" panose="020F0502020204030204" pitchFamily="34" charset="0"/>
            </a:rPr>
            <a:t>Identity</a:t>
          </a:r>
          <a:endParaRPr lang="de-DE" sz="2000" kern="1200" dirty="0">
            <a:solidFill>
              <a:srgbClr val="002060"/>
            </a:solidFill>
            <a:latin typeface="Calibri" panose="020F0502020204030204" pitchFamily="34" charset="0"/>
            <a:cs typeface="Calibri" panose="020F0502020204030204" pitchFamily="34" charset="0"/>
          </a:endParaRPr>
        </a:p>
      </dsp:txBody>
      <dsp:txXfrm>
        <a:off x="2865709" y="1073886"/>
        <a:ext cx="1964780" cy="952749"/>
      </dsp:txXfrm>
    </dsp:sp>
    <dsp:sp modelId="{5613CC71-5416-4ECC-8B03-4437A26BB8DD}">
      <dsp:nvSpPr>
        <dsp:cNvPr id="0" name=""/>
        <dsp:cNvSpPr/>
      </dsp:nvSpPr>
      <dsp:spPr>
        <a:xfrm>
          <a:off x="4860131" y="1531584"/>
          <a:ext cx="809625" cy="37353"/>
        </a:xfrm>
        <a:custGeom>
          <a:avLst/>
          <a:gdLst/>
          <a:ahLst/>
          <a:cxnLst/>
          <a:rect l="0" t="0" r="0" b="0"/>
          <a:pathLst>
            <a:path>
              <a:moveTo>
                <a:pt x="0" y="18676"/>
              </a:moveTo>
              <a:lnTo>
                <a:pt x="809625" y="18676"/>
              </a:lnTo>
            </a:path>
          </a:pathLst>
        </a:custGeom>
        <a:noFill/>
        <a:ln w="25400" cap="flat" cmpd="sng" algn="ctr">
          <a:solidFill>
            <a:srgbClr val="0070C0"/>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de-DE" sz="400" kern="1200">
            <a:latin typeface="Calibri" panose="020F0502020204030204" pitchFamily="34" charset="0"/>
            <a:cs typeface="Calibri" panose="020F0502020204030204" pitchFamily="34" charset="0"/>
          </a:endParaRPr>
        </a:p>
      </dsp:txBody>
      <dsp:txXfrm>
        <a:off x="5244703" y="1530020"/>
        <a:ext cx="40481" cy="40481"/>
      </dsp:txXfrm>
    </dsp:sp>
    <dsp:sp modelId="{F6F1B1ED-9878-4B1C-95CC-BC749E2ABEF7}">
      <dsp:nvSpPr>
        <dsp:cNvPr id="0" name=""/>
        <dsp:cNvSpPr/>
      </dsp:nvSpPr>
      <dsp:spPr>
        <a:xfrm>
          <a:off x="5669756" y="1044245"/>
          <a:ext cx="2024062" cy="1012031"/>
        </a:xfrm>
        <a:prstGeom prst="roundRect">
          <a:avLst>
            <a:gd name="adj" fmla="val 10000"/>
          </a:avLst>
        </a:prstGeom>
        <a:solidFill>
          <a:srgbClr val="CCECFF">
            <a:alpha val="50196"/>
          </a:srgbClr>
        </a:solidFill>
        <a:ln w="635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noProof="0" dirty="0" smtClean="0">
              <a:solidFill>
                <a:srgbClr val="002060"/>
              </a:solidFill>
              <a:latin typeface="Calibri" panose="020F0502020204030204" pitchFamily="34" charset="0"/>
              <a:cs typeface="Calibri" panose="020F0502020204030204" pitchFamily="34" charset="0"/>
            </a:rPr>
            <a:t>Define the digital identity</a:t>
          </a:r>
        </a:p>
        <a:p>
          <a:pPr lvl="0" algn="ctr" defTabSz="1200150">
            <a:lnSpc>
              <a:spcPct val="90000"/>
            </a:lnSpc>
            <a:spcBef>
              <a:spcPct val="0"/>
            </a:spcBef>
            <a:spcAft>
              <a:spcPct val="35000"/>
            </a:spcAft>
          </a:pPr>
          <a:r>
            <a:rPr lang="en-US" sz="1600" kern="1200" noProof="0" dirty="0" smtClean="0">
              <a:solidFill>
                <a:srgbClr val="002060"/>
              </a:solidFill>
              <a:latin typeface="Calibri" panose="020F0502020204030204" pitchFamily="34" charset="0"/>
              <a:cs typeface="Calibri" panose="020F0502020204030204" pitchFamily="34" charset="0"/>
            </a:rPr>
            <a:t>and its life cycle</a:t>
          </a:r>
          <a:endParaRPr lang="en-US" sz="1600" kern="1200" noProof="0" dirty="0">
            <a:solidFill>
              <a:srgbClr val="002060"/>
            </a:solidFill>
            <a:latin typeface="Calibri" panose="020F0502020204030204" pitchFamily="34" charset="0"/>
            <a:cs typeface="Calibri" panose="020F0502020204030204" pitchFamily="34" charset="0"/>
          </a:endParaRPr>
        </a:p>
      </dsp:txBody>
      <dsp:txXfrm>
        <a:off x="5699397" y="1073886"/>
        <a:ext cx="1964780" cy="952749"/>
      </dsp:txXfrm>
    </dsp:sp>
    <dsp:sp modelId="{744B3CAA-8C7B-4BD2-BE23-28FCF0064FAE}">
      <dsp:nvSpPr>
        <dsp:cNvPr id="0" name=""/>
        <dsp:cNvSpPr/>
      </dsp:nvSpPr>
      <dsp:spPr>
        <a:xfrm rot="2763906">
          <a:off x="1847818" y="2839873"/>
          <a:ext cx="1166874" cy="37353"/>
        </a:xfrm>
        <a:custGeom>
          <a:avLst/>
          <a:gdLst/>
          <a:ahLst/>
          <a:cxnLst/>
          <a:rect l="0" t="0" r="0" b="0"/>
          <a:pathLst>
            <a:path>
              <a:moveTo>
                <a:pt x="0" y="18676"/>
              </a:moveTo>
              <a:lnTo>
                <a:pt x="1166874" y="18676"/>
              </a:lnTo>
            </a:path>
          </a:pathLst>
        </a:custGeom>
        <a:noFill/>
        <a:ln w="6350" cap="flat" cmpd="sng" algn="ctr">
          <a:solidFill>
            <a:srgbClr val="002060"/>
          </a:solidFill>
          <a:prstDash val="solid"/>
          <a:headEnd type="none" w="med" len="med"/>
          <a:tailEnd type="triangle" w="lg"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de-DE" sz="400" kern="1200">
            <a:latin typeface="Calibri" panose="020F0502020204030204" pitchFamily="34" charset="0"/>
            <a:cs typeface="Calibri" panose="020F0502020204030204" pitchFamily="34" charset="0"/>
          </a:endParaRPr>
        </a:p>
      </dsp:txBody>
      <dsp:txXfrm>
        <a:off x="2402084" y="2829377"/>
        <a:ext cx="58343" cy="58343"/>
      </dsp:txXfrm>
    </dsp:sp>
    <dsp:sp modelId="{C8300939-7A2D-4695-9D3E-798E043CC1E0}">
      <dsp:nvSpPr>
        <dsp:cNvPr id="0" name=""/>
        <dsp:cNvSpPr/>
      </dsp:nvSpPr>
      <dsp:spPr>
        <a:xfrm>
          <a:off x="2836068" y="2772684"/>
          <a:ext cx="2024062" cy="1012031"/>
        </a:xfrm>
        <a:prstGeom prst="roundRect">
          <a:avLst>
            <a:gd name="adj" fmla="val 10000"/>
          </a:avLst>
        </a:prstGeom>
        <a:solidFill>
          <a:srgbClr val="CCECFF">
            <a:alpha val="50196"/>
          </a:srgbClr>
        </a:solidFill>
        <a:ln w="635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smtClean="0">
              <a:solidFill>
                <a:srgbClr val="002060"/>
              </a:solidFill>
              <a:latin typeface="Calibri" panose="020F0502020204030204" pitchFamily="34" charset="0"/>
              <a:cs typeface="Calibri" panose="020F0502020204030204" pitchFamily="34" charset="0"/>
            </a:rPr>
            <a:t>Access</a:t>
          </a:r>
          <a:endParaRPr lang="de-DE" sz="2000" kern="1200" dirty="0">
            <a:solidFill>
              <a:srgbClr val="002060"/>
            </a:solidFill>
            <a:latin typeface="Calibri" panose="020F0502020204030204" pitchFamily="34" charset="0"/>
            <a:cs typeface="Calibri" panose="020F0502020204030204" pitchFamily="34" charset="0"/>
          </a:endParaRPr>
        </a:p>
      </dsp:txBody>
      <dsp:txXfrm>
        <a:off x="2865709" y="2802325"/>
        <a:ext cx="1964780" cy="952749"/>
      </dsp:txXfrm>
    </dsp:sp>
    <dsp:sp modelId="{AEA623C0-CA95-4291-8268-311EC750F92A}">
      <dsp:nvSpPr>
        <dsp:cNvPr id="0" name=""/>
        <dsp:cNvSpPr/>
      </dsp:nvSpPr>
      <dsp:spPr>
        <a:xfrm>
          <a:off x="4860131" y="3260022"/>
          <a:ext cx="809625" cy="37353"/>
        </a:xfrm>
        <a:custGeom>
          <a:avLst/>
          <a:gdLst/>
          <a:ahLst/>
          <a:cxnLst/>
          <a:rect l="0" t="0" r="0" b="0"/>
          <a:pathLst>
            <a:path>
              <a:moveTo>
                <a:pt x="0" y="18676"/>
              </a:moveTo>
              <a:lnTo>
                <a:pt x="809625" y="18676"/>
              </a:lnTo>
            </a:path>
          </a:pathLst>
        </a:custGeom>
        <a:noFill/>
        <a:ln w="25400" cap="flat" cmpd="sng" algn="ctr">
          <a:solidFill>
            <a:srgbClr val="0070C0"/>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de-DE" sz="400" kern="1200">
            <a:latin typeface="Calibri" panose="020F0502020204030204" pitchFamily="34" charset="0"/>
            <a:cs typeface="Calibri" panose="020F0502020204030204" pitchFamily="34" charset="0"/>
          </a:endParaRPr>
        </a:p>
      </dsp:txBody>
      <dsp:txXfrm>
        <a:off x="5244703" y="3258459"/>
        <a:ext cx="40481" cy="40481"/>
      </dsp:txXfrm>
    </dsp:sp>
    <dsp:sp modelId="{39CCF096-896A-49D9-8BD9-80797AF1FB95}">
      <dsp:nvSpPr>
        <dsp:cNvPr id="0" name=""/>
        <dsp:cNvSpPr/>
      </dsp:nvSpPr>
      <dsp:spPr>
        <a:xfrm>
          <a:off x="5669756" y="2772684"/>
          <a:ext cx="2024062" cy="1012031"/>
        </a:xfrm>
        <a:prstGeom prst="roundRect">
          <a:avLst>
            <a:gd name="adj" fmla="val 10000"/>
          </a:avLst>
        </a:prstGeom>
        <a:solidFill>
          <a:srgbClr val="CCECFF">
            <a:alpha val="50196"/>
          </a:srgbClr>
        </a:solidFill>
        <a:ln w="635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noProof="0" dirty="0" smtClean="0">
              <a:solidFill>
                <a:srgbClr val="002060"/>
              </a:solidFill>
              <a:latin typeface="Calibri" panose="020F0502020204030204" pitchFamily="34" charset="0"/>
              <a:cs typeface="Calibri" panose="020F0502020204030204" pitchFamily="34" charset="0"/>
            </a:rPr>
            <a:t>Model &amp; manage the identity's access to corporate resources.</a:t>
          </a:r>
          <a:endParaRPr lang="en-US" sz="1600" kern="1200" noProof="0" dirty="0">
            <a:solidFill>
              <a:srgbClr val="002060"/>
            </a:solidFill>
            <a:latin typeface="Calibri" panose="020F0502020204030204" pitchFamily="34" charset="0"/>
            <a:cs typeface="Calibri" panose="020F0502020204030204" pitchFamily="34" charset="0"/>
          </a:endParaRPr>
        </a:p>
      </dsp:txBody>
      <dsp:txXfrm>
        <a:off x="5699397" y="2802325"/>
        <a:ext cx="1964780" cy="9527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E0D93-71F5-44EA-BC3D-89117BF99565}" type="datetimeFigureOut">
              <a:rPr lang="en-GB" smtClean="0"/>
              <a:t>2016-02-19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A5239-1957-4A81-97DE-71C19150899B}" type="slidenum">
              <a:rPr lang="en-GB" smtClean="0"/>
              <a:t>‹Nr.›</a:t>
            </a:fld>
            <a:endParaRPr lang="en-GB"/>
          </a:p>
        </p:txBody>
      </p:sp>
    </p:spTree>
    <p:extLst>
      <p:ext uri="{BB962C8B-B14F-4D97-AF65-F5344CB8AC3E}">
        <p14:creationId xmlns:p14="http://schemas.microsoft.com/office/powerpoint/2010/main" val="3378242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2A5239-1957-4A81-97DE-71C19150899B}" type="slidenum">
              <a:rPr lang="en-GB" smtClean="0"/>
              <a:t>1</a:t>
            </a:fld>
            <a:endParaRPr lang="en-GB"/>
          </a:p>
        </p:txBody>
      </p:sp>
    </p:spTree>
    <p:extLst>
      <p:ext uri="{BB962C8B-B14F-4D97-AF65-F5344CB8AC3E}">
        <p14:creationId xmlns:p14="http://schemas.microsoft.com/office/powerpoint/2010/main" val="2253868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19</a:t>
            </a:fld>
            <a:endParaRPr lang="en-GB" dirty="0"/>
          </a:p>
        </p:txBody>
      </p:sp>
    </p:spTree>
    <p:extLst>
      <p:ext uri="{BB962C8B-B14F-4D97-AF65-F5344CB8AC3E}">
        <p14:creationId xmlns:p14="http://schemas.microsoft.com/office/powerpoint/2010/main" val="180842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20</a:t>
            </a:fld>
            <a:endParaRPr lang="en-GB" dirty="0"/>
          </a:p>
        </p:txBody>
      </p:sp>
    </p:spTree>
    <p:extLst>
      <p:ext uri="{BB962C8B-B14F-4D97-AF65-F5344CB8AC3E}">
        <p14:creationId xmlns:p14="http://schemas.microsoft.com/office/powerpoint/2010/main" val="1808421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25</a:t>
            </a:fld>
            <a:endParaRPr lang="en-GB" dirty="0"/>
          </a:p>
        </p:txBody>
      </p:sp>
    </p:spTree>
    <p:extLst>
      <p:ext uri="{BB962C8B-B14F-4D97-AF65-F5344CB8AC3E}">
        <p14:creationId xmlns:p14="http://schemas.microsoft.com/office/powerpoint/2010/main" val="112384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26</a:t>
            </a:fld>
            <a:endParaRPr lang="en-GB" dirty="0"/>
          </a:p>
        </p:txBody>
      </p:sp>
    </p:spTree>
    <p:extLst>
      <p:ext uri="{BB962C8B-B14F-4D97-AF65-F5344CB8AC3E}">
        <p14:creationId xmlns:p14="http://schemas.microsoft.com/office/powerpoint/2010/main" val="1123841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27</a:t>
            </a:fld>
            <a:endParaRPr lang="en-GB" dirty="0"/>
          </a:p>
        </p:txBody>
      </p:sp>
    </p:spTree>
    <p:extLst>
      <p:ext uri="{BB962C8B-B14F-4D97-AF65-F5344CB8AC3E}">
        <p14:creationId xmlns:p14="http://schemas.microsoft.com/office/powerpoint/2010/main" val="1123841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28</a:t>
            </a:fld>
            <a:endParaRPr lang="en-GB" dirty="0"/>
          </a:p>
        </p:txBody>
      </p:sp>
    </p:spTree>
    <p:extLst>
      <p:ext uri="{BB962C8B-B14F-4D97-AF65-F5344CB8AC3E}">
        <p14:creationId xmlns:p14="http://schemas.microsoft.com/office/powerpoint/2010/main" val="1123841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29</a:t>
            </a:fld>
            <a:endParaRPr lang="en-GB" dirty="0"/>
          </a:p>
        </p:txBody>
      </p:sp>
    </p:spTree>
    <p:extLst>
      <p:ext uri="{BB962C8B-B14F-4D97-AF65-F5344CB8AC3E}">
        <p14:creationId xmlns:p14="http://schemas.microsoft.com/office/powerpoint/2010/main" val="1808421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A5239-1957-4A81-97DE-71C19150899B}" type="slidenum">
              <a:rPr lang="en-GB" smtClean="0"/>
              <a:t>39</a:t>
            </a:fld>
            <a:endParaRPr lang="en-GB"/>
          </a:p>
        </p:txBody>
      </p:sp>
    </p:spTree>
    <p:extLst>
      <p:ext uri="{BB962C8B-B14F-4D97-AF65-F5344CB8AC3E}">
        <p14:creationId xmlns:p14="http://schemas.microsoft.com/office/powerpoint/2010/main" val="3076155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D03C2258-3F13-4A33-B39E-C2FD5F59C8B1}" type="slidenum">
              <a:rPr lang="de-DE" altLang="en-US"/>
              <a:pPr/>
              <a:t>40</a:t>
            </a:fld>
            <a:endParaRPr lang="de-DE" altLang="en-US"/>
          </a:p>
        </p:txBody>
      </p:sp>
      <p:sp>
        <p:nvSpPr>
          <p:cNvPr id="223233" name="Text Box 1"/>
          <p:cNvSpPr txBox="1">
            <a:spLocks noChangeArrowheads="1"/>
          </p:cNvSpPr>
          <p:nvPr/>
        </p:nvSpPr>
        <p:spPr bwMode="auto">
          <a:xfrm>
            <a:off x="4008965" y="8122556"/>
            <a:ext cx="3066932" cy="427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9pPr>
          </a:lstStyle>
          <a:p>
            <a:pPr algn="r"/>
            <a:fld id="{6200C20F-FF24-444B-9309-2E42C3EE203F}" type="slidenum">
              <a:rPr lang="de-DE" altLang="en-US" sz="1200"/>
              <a:pPr algn="r"/>
              <a:t>40</a:t>
            </a:fld>
            <a:endParaRPr lang="de-DE" altLang="en-US" sz="1200"/>
          </a:p>
        </p:txBody>
      </p:sp>
      <p:sp>
        <p:nvSpPr>
          <p:cNvPr id="223234" name="Text Box 2"/>
          <p:cNvSpPr txBox="1">
            <a:spLocks noChangeArrowheads="1"/>
          </p:cNvSpPr>
          <p:nvPr/>
        </p:nvSpPr>
        <p:spPr bwMode="auto">
          <a:xfrm>
            <a:off x="0" y="8122556"/>
            <a:ext cx="3066932" cy="427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9pPr>
          </a:lstStyle>
          <a:p>
            <a:endParaRPr lang="de-DE" altLang="en-US" sz="1200"/>
          </a:p>
        </p:txBody>
      </p:sp>
      <p:sp>
        <p:nvSpPr>
          <p:cNvPr id="223235" name="Text Box 3"/>
          <p:cNvSpPr txBox="1">
            <a:spLocks noChangeArrowheads="1"/>
          </p:cNvSpPr>
          <p:nvPr/>
        </p:nvSpPr>
        <p:spPr bwMode="auto">
          <a:xfrm>
            <a:off x="0" y="0"/>
            <a:ext cx="3066932" cy="427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9pPr>
          </a:lstStyle>
          <a:p>
            <a:endParaRPr lang="de-DE" altLang="en-US" sz="1200"/>
          </a:p>
        </p:txBody>
      </p:sp>
      <p:sp>
        <p:nvSpPr>
          <p:cNvPr id="223236" name="Text Box 4"/>
          <p:cNvSpPr txBox="1">
            <a:spLocks noChangeArrowheads="1"/>
          </p:cNvSpPr>
          <p:nvPr/>
        </p:nvSpPr>
        <p:spPr bwMode="auto">
          <a:xfrm>
            <a:off x="4008965" y="0"/>
            <a:ext cx="3066932" cy="427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rebuchet MS" pitchFamily="34" charset="0"/>
                <a:cs typeface="Arial" charset="0"/>
              </a:defRPr>
            </a:lvl9pPr>
          </a:lstStyle>
          <a:p>
            <a:pPr algn="r"/>
            <a:endParaRPr lang="de-DE" altLang="en-US" sz="1200"/>
          </a:p>
        </p:txBody>
      </p:sp>
      <p:sp>
        <p:nvSpPr>
          <p:cNvPr id="223237" name="Text Box 5"/>
          <p:cNvSpPr txBox="1">
            <a:spLocks noChangeArrowheads="1"/>
          </p:cNvSpPr>
          <p:nvPr/>
        </p:nvSpPr>
        <p:spPr bwMode="auto">
          <a:xfrm>
            <a:off x="1179589" y="641372"/>
            <a:ext cx="4718356" cy="32068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23238" name="Rectangle 6"/>
          <p:cNvSpPr txBox="1">
            <a:spLocks noGrp="1" noChangeArrowheads="1"/>
          </p:cNvSpPr>
          <p:nvPr>
            <p:ph type="body"/>
          </p:nvPr>
        </p:nvSpPr>
        <p:spPr bwMode="auto">
          <a:xfrm>
            <a:off x="707753" y="4062020"/>
            <a:ext cx="5662028" cy="38482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CD1F23D5-5972-41A8-B8B5-3AC6CE84FB9F}" type="slidenum">
              <a:rPr lang="de-DE" altLang="en-US"/>
              <a:pPr/>
              <a:t>41</a:t>
            </a:fld>
            <a:endParaRPr lang="de-DE" altLang="en-US"/>
          </a:p>
        </p:txBody>
      </p:sp>
      <p:sp>
        <p:nvSpPr>
          <p:cNvPr id="226306" name="Text Box 2"/>
          <p:cNvSpPr txBox="1">
            <a:spLocks noChangeArrowheads="1"/>
          </p:cNvSpPr>
          <p:nvPr/>
        </p:nvSpPr>
        <p:spPr bwMode="auto">
          <a:xfrm>
            <a:off x="3884454"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fld id="{9A85106C-0E6A-4A60-BE91-8AC38FD4F43C}" type="slidenum">
              <a:rPr lang="de-DE" altLang="en-US" sz="1200">
                <a:ea typeface="Arial Unicode MS" pitchFamily="34" charset="-128"/>
                <a:cs typeface="Arial Unicode MS" pitchFamily="34" charset="-128"/>
              </a:rPr>
              <a:pPr algn="r" eaLnBrk="1">
                <a:lnSpc>
                  <a:spcPct val="95000"/>
                </a:lnSpc>
              </a:pPr>
              <a:t>41</a:t>
            </a:fld>
            <a:endParaRPr lang="de-DE" altLang="en-US" sz="1200">
              <a:ea typeface="Arial Unicode MS" pitchFamily="34" charset="-128"/>
              <a:cs typeface="Arial Unicode MS" pitchFamily="34" charset="-128"/>
            </a:endParaRPr>
          </a:p>
        </p:txBody>
      </p:sp>
      <p:sp>
        <p:nvSpPr>
          <p:cNvPr id="226307" name="Text Box 3"/>
          <p:cNvSpPr txBox="1">
            <a:spLocks noChangeArrowheads="1"/>
          </p:cNvSpPr>
          <p:nvPr/>
        </p:nvSpPr>
        <p:spPr bwMode="auto">
          <a:xfrm>
            <a:off x="1"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226308" name="Text Box 4"/>
          <p:cNvSpPr txBox="1">
            <a:spLocks noChangeArrowheads="1"/>
          </p:cNvSpPr>
          <p:nvPr/>
        </p:nvSpPr>
        <p:spPr bwMode="auto">
          <a:xfrm>
            <a:off x="1"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226309" name="Text Box 5"/>
          <p:cNvSpPr txBox="1">
            <a:spLocks noChangeArrowheads="1"/>
          </p:cNvSpPr>
          <p:nvPr/>
        </p:nvSpPr>
        <p:spPr bwMode="auto">
          <a:xfrm>
            <a:off x="3884454"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endParaRPr lang="de-DE" altLang="en-US" sz="1200">
              <a:ea typeface="Arial Unicode MS" pitchFamily="34" charset="-128"/>
              <a:cs typeface="Arial Unicode MS" pitchFamily="34" charset="-128"/>
            </a:endParaRPr>
          </a:p>
        </p:txBody>
      </p:sp>
      <p:sp>
        <p:nvSpPr>
          <p:cNvPr id="226310" name="Text Box 6"/>
          <p:cNvSpPr txBox="1">
            <a:spLocks noChangeArrowheads="1"/>
          </p:cNvSpPr>
          <p:nvPr/>
        </p:nvSpPr>
        <p:spPr bwMode="auto">
          <a:xfrm>
            <a:off x="907628" y="685912"/>
            <a:ext cx="5046020" cy="342955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26311" name="Rectangle 7"/>
          <p:cNvSpPr txBox="1">
            <a:spLocks noGrp="1" noChangeArrowheads="1"/>
          </p:cNvSpPr>
          <p:nvPr>
            <p:ph type="body"/>
          </p:nvPr>
        </p:nvSpPr>
        <p:spPr>
          <a:xfrm>
            <a:off x="686456" y="4342621"/>
            <a:ext cx="5485089" cy="4115468"/>
          </a:xfrm>
          <a:noFill/>
          <a:ln/>
        </p:spPr>
        <p:txBody>
          <a:bodyPr wrap="none" anchor="ctr"/>
          <a:lstStyle/>
          <a:p>
            <a:endParaRPr lang="ru-R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A5239-1957-4A81-97DE-71C19150899B}" type="slidenum">
              <a:rPr lang="en-GB" smtClean="0"/>
              <a:t>5</a:t>
            </a:fld>
            <a:endParaRPr lang="en-GB"/>
          </a:p>
        </p:txBody>
      </p:sp>
    </p:spTree>
    <p:extLst>
      <p:ext uri="{BB962C8B-B14F-4D97-AF65-F5344CB8AC3E}">
        <p14:creationId xmlns:p14="http://schemas.microsoft.com/office/powerpoint/2010/main" val="139531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51F5D94-625F-439B-BDD9-D4EFA0761549}" type="slidenum">
              <a:rPr lang="de-DE" altLang="en-US"/>
              <a:pPr/>
              <a:t>42</a:t>
            </a:fld>
            <a:endParaRPr lang="de-DE" altLang="en-US"/>
          </a:p>
        </p:txBody>
      </p:sp>
      <p:sp>
        <p:nvSpPr>
          <p:cNvPr id="228354" name="Text Box 2"/>
          <p:cNvSpPr txBox="1">
            <a:spLocks noChangeArrowheads="1"/>
          </p:cNvSpPr>
          <p:nvPr/>
        </p:nvSpPr>
        <p:spPr bwMode="auto">
          <a:xfrm>
            <a:off x="3884454"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fld id="{ADF82F96-E937-442D-BEA3-7589B457F7E7}" type="slidenum">
              <a:rPr lang="de-DE" altLang="en-US" sz="1200">
                <a:ea typeface="Arial Unicode MS" pitchFamily="34" charset="-128"/>
                <a:cs typeface="Arial Unicode MS" pitchFamily="34" charset="-128"/>
              </a:rPr>
              <a:pPr algn="r" eaLnBrk="1">
                <a:lnSpc>
                  <a:spcPct val="95000"/>
                </a:lnSpc>
              </a:pPr>
              <a:t>42</a:t>
            </a:fld>
            <a:endParaRPr lang="de-DE" altLang="en-US" sz="1200">
              <a:ea typeface="Arial Unicode MS" pitchFamily="34" charset="-128"/>
              <a:cs typeface="Arial Unicode MS" pitchFamily="34" charset="-128"/>
            </a:endParaRPr>
          </a:p>
        </p:txBody>
      </p:sp>
      <p:sp>
        <p:nvSpPr>
          <p:cNvPr id="228355" name="Text Box 3"/>
          <p:cNvSpPr txBox="1">
            <a:spLocks noChangeArrowheads="1"/>
          </p:cNvSpPr>
          <p:nvPr/>
        </p:nvSpPr>
        <p:spPr bwMode="auto">
          <a:xfrm>
            <a:off x="1"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228356" name="Text Box 4"/>
          <p:cNvSpPr txBox="1">
            <a:spLocks noChangeArrowheads="1"/>
          </p:cNvSpPr>
          <p:nvPr/>
        </p:nvSpPr>
        <p:spPr bwMode="auto">
          <a:xfrm>
            <a:off x="1"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228357" name="Text Box 5"/>
          <p:cNvSpPr txBox="1">
            <a:spLocks noChangeArrowheads="1"/>
          </p:cNvSpPr>
          <p:nvPr/>
        </p:nvSpPr>
        <p:spPr bwMode="auto">
          <a:xfrm>
            <a:off x="3884454"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endParaRPr lang="de-DE" altLang="en-US" sz="1200">
              <a:ea typeface="Arial Unicode MS" pitchFamily="34" charset="-128"/>
              <a:cs typeface="Arial Unicode MS" pitchFamily="34" charset="-128"/>
            </a:endParaRPr>
          </a:p>
        </p:txBody>
      </p:sp>
      <p:sp>
        <p:nvSpPr>
          <p:cNvPr id="228358" name="Rectangle 6"/>
          <p:cNvSpPr txBox="1">
            <a:spLocks noGrp="1" noChangeArrowheads="1"/>
          </p:cNvSpPr>
          <p:nvPr>
            <p:ph type="body"/>
          </p:nvPr>
        </p:nvSpPr>
        <p:spPr>
          <a:xfrm>
            <a:off x="686456" y="4342621"/>
            <a:ext cx="5485089" cy="4115468"/>
          </a:xfrm>
          <a:noFill/>
          <a:ln/>
        </p:spPr>
        <p:txBody>
          <a:bodyPr wrap="none" anchor="ctr"/>
          <a:lstStyle/>
          <a:p>
            <a:endParaRPr lang="ru-RU" altLang="en-US"/>
          </a:p>
        </p:txBody>
      </p:sp>
      <p:sp>
        <p:nvSpPr>
          <p:cNvPr id="228359" name="Text Box 7"/>
          <p:cNvSpPr txBox="1">
            <a:spLocks noChangeArrowheads="1"/>
          </p:cNvSpPr>
          <p:nvPr/>
        </p:nvSpPr>
        <p:spPr bwMode="auto">
          <a:xfrm>
            <a:off x="1099312" y="816562"/>
            <a:ext cx="4688867" cy="31875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8F8780A-5594-4DD4-A946-EDEBCA814C90}" type="slidenum">
              <a:rPr lang="uk-UA" altLang="en-US"/>
              <a:pPr/>
              <a:t>43</a:t>
            </a:fld>
            <a:endParaRPr lang="uk-UA" altLang="en-US"/>
          </a:p>
        </p:txBody>
      </p:sp>
      <p:sp>
        <p:nvSpPr>
          <p:cNvPr id="343042" name="Rectangle 2"/>
          <p:cNvSpPr>
            <a:spLocks noGrp="1" noRot="1" noChangeAspect="1" noChangeArrowheads="1" noTextEdit="1"/>
          </p:cNvSpPr>
          <p:nvPr>
            <p:ph type="sldImg"/>
          </p:nvPr>
        </p:nvSpPr>
        <p:spPr>
          <a:xfrm>
            <a:off x="1154113" y="682625"/>
            <a:ext cx="4552950" cy="3416300"/>
          </a:xfrm>
          <a:ln/>
        </p:spPr>
      </p:sp>
      <p:sp>
        <p:nvSpPr>
          <p:cNvPr id="343043" name="Rectangle 3"/>
          <p:cNvSpPr>
            <a:spLocks noGrp="1" noChangeArrowheads="1"/>
          </p:cNvSpPr>
          <p:nvPr>
            <p:ph type="body" idx="1"/>
          </p:nvPr>
        </p:nvSpPr>
        <p:spPr>
          <a:xfrm>
            <a:off x="897858" y="4359230"/>
            <a:ext cx="5011678" cy="4135492"/>
          </a:xfrm>
        </p:spPr>
        <p:txBody>
          <a:bodyPr/>
          <a:lstStyle/>
          <a:p>
            <a:pPr marL="230383" indent="-230383" defTabSz="460766">
              <a:buFontTx/>
              <a:buChar char="•"/>
            </a:pPr>
            <a:endParaRPr lang="en-US" altLang="en-US" dirty="0">
              <a:ea typeface="Arial Unicode MS" pitchFamily="34" charset="-128"/>
              <a:cs typeface="Arial Unicode MS"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2A5239-1957-4A81-97DE-71C19150899B}" type="slidenum">
              <a:rPr lang="en-GB" smtClean="0"/>
              <a:t>44</a:t>
            </a:fld>
            <a:endParaRPr lang="en-GB"/>
          </a:p>
        </p:txBody>
      </p:sp>
    </p:spTree>
    <p:extLst>
      <p:ext uri="{BB962C8B-B14F-4D97-AF65-F5344CB8AC3E}">
        <p14:creationId xmlns:p14="http://schemas.microsoft.com/office/powerpoint/2010/main" val="412242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Slide Number Placeholder 4"/>
          <p:cNvSpPr>
            <a:spLocks noGrp="1"/>
          </p:cNvSpPr>
          <p:nvPr>
            <p:ph type="sldNum" sz="quarter" idx="11"/>
          </p:nvPr>
        </p:nvSpPr>
        <p:spPr/>
        <p:txBody>
          <a:bodyPr/>
          <a:lstStyle/>
          <a:p>
            <a:pPr>
              <a:defRPr/>
            </a:pPr>
            <a:fld id="{060E1089-1C52-4CC2-BFEB-2026591833CC}" type="slidenum">
              <a:rPr lang="en-GB" smtClean="0"/>
              <a:pPr>
                <a:defRPr/>
              </a:pPr>
              <a:t>8</a:t>
            </a:fld>
            <a:endParaRPr lang="en-GB" dirty="0"/>
          </a:p>
        </p:txBody>
      </p:sp>
    </p:spTree>
    <p:extLst>
      <p:ext uri="{BB962C8B-B14F-4D97-AF65-F5344CB8AC3E}">
        <p14:creationId xmlns:p14="http://schemas.microsoft.com/office/powerpoint/2010/main" val="1490143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8C62C-D15A-4FB2-9319-E5D81629FC50}" type="slidenum">
              <a:rPr lang="de-DE"/>
              <a:pPr/>
              <a:t>9</a:t>
            </a:fld>
            <a:endParaRPr lang="de-DE"/>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A4736-5615-49CB-BCE4-97366EC6E19C}" type="slidenum">
              <a:rPr lang="de-DE"/>
              <a:pPr/>
              <a:t>10</a:t>
            </a:fld>
            <a:endParaRPr lang="de-DE"/>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09638" eaLnBrk="0" hangingPunct="0">
              <a:defRPr sz="1000">
                <a:solidFill>
                  <a:schemeClr val="tx1"/>
                </a:solidFill>
                <a:latin typeface="Arial" pitchFamily="34" charset="0"/>
              </a:defRPr>
            </a:lvl1pPr>
            <a:lvl2pPr marL="742950" indent="-285750" defTabSz="909638" eaLnBrk="0" hangingPunct="0">
              <a:defRPr sz="1000">
                <a:solidFill>
                  <a:schemeClr val="tx1"/>
                </a:solidFill>
                <a:latin typeface="Arial" pitchFamily="34" charset="0"/>
              </a:defRPr>
            </a:lvl2pPr>
            <a:lvl3pPr marL="1143000" indent="-228600" defTabSz="909638" eaLnBrk="0" hangingPunct="0">
              <a:defRPr sz="1000">
                <a:solidFill>
                  <a:schemeClr val="tx1"/>
                </a:solidFill>
                <a:latin typeface="Arial" pitchFamily="34" charset="0"/>
              </a:defRPr>
            </a:lvl3pPr>
            <a:lvl4pPr marL="1600200" indent="-228600" defTabSz="909638" eaLnBrk="0" hangingPunct="0">
              <a:defRPr sz="1000">
                <a:solidFill>
                  <a:schemeClr val="tx1"/>
                </a:solidFill>
                <a:latin typeface="Arial" pitchFamily="34" charset="0"/>
              </a:defRPr>
            </a:lvl4pPr>
            <a:lvl5pPr marL="2057400" indent="-228600" defTabSz="909638" eaLnBrk="0" hangingPunct="0">
              <a:defRPr sz="1000">
                <a:solidFill>
                  <a:schemeClr val="tx1"/>
                </a:solidFill>
                <a:latin typeface="Arial" pitchFamily="34" charset="0"/>
              </a:defRPr>
            </a:lvl5pPr>
            <a:lvl6pPr marL="2514600" indent="-228600" defTabSz="909638" eaLnBrk="0" fontAlgn="base" hangingPunct="0">
              <a:spcBef>
                <a:spcPct val="0"/>
              </a:spcBef>
              <a:spcAft>
                <a:spcPct val="0"/>
              </a:spcAft>
              <a:defRPr sz="1000">
                <a:solidFill>
                  <a:schemeClr val="tx1"/>
                </a:solidFill>
                <a:latin typeface="Arial" pitchFamily="34" charset="0"/>
              </a:defRPr>
            </a:lvl6pPr>
            <a:lvl7pPr marL="2971800" indent="-228600" defTabSz="909638" eaLnBrk="0" fontAlgn="base" hangingPunct="0">
              <a:spcBef>
                <a:spcPct val="0"/>
              </a:spcBef>
              <a:spcAft>
                <a:spcPct val="0"/>
              </a:spcAft>
              <a:defRPr sz="1000">
                <a:solidFill>
                  <a:schemeClr val="tx1"/>
                </a:solidFill>
                <a:latin typeface="Arial" pitchFamily="34" charset="0"/>
              </a:defRPr>
            </a:lvl7pPr>
            <a:lvl8pPr marL="3429000" indent="-228600" defTabSz="909638" eaLnBrk="0" fontAlgn="base" hangingPunct="0">
              <a:spcBef>
                <a:spcPct val="0"/>
              </a:spcBef>
              <a:spcAft>
                <a:spcPct val="0"/>
              </a:spcAft>
              <a:defRPr sz="1000">
                <a:solidFill>
                  <a:schemeClr val="tx1"/>
                </a:solidFill>
                <a:latin typeface="Arial" pitchFamily="34" charset="0"/>
              </a:defRPr>
            </a:lvl8pPr>
            <a:lvl9pPr marL="3886200" indent="-228600" defTabSz="909638" eaLnBrk="0" fontAlgn="base" hangingPunct="0">
              <a:spcBef>
                <a:spcPct val="0"/>
              </a:spcBef>
              <a:spcAft>
                <a:spcPct val="0"/>
              </a:spcAft>
              <a:defRPr sz="1000">
                <a:solidFill>
                  <a:schemeClr val="tx1"/>
                </a:solidFill>
                <a:latin typeface="Arial" pitchFamily="34" charset="0"/>
              </a:defRPr>
            </a:lvl9pPr>
          </a:lstStyle>
          <a:p>
            <a:pPr eaLnBrk="1" hangingPunct="1"/>
            <a:fld id="{165C81AF-4FB7-4818-BF5A-9D79BDDEB53A}" type="slidenum">
              <a:rPr lang="de-DE" sz="1300" smtClean="0">
                <a:latin typeface="Calibri" pitchFamily="34" charset="0"/>
              </a:rPr>
              <a:pPr eaLnBrk="1" hangingPunct="1"/>
              <a:t>11</a:t>
            </a:fld>
            <a:endParaRPr lang="de-DE" sz="1300" dirty="0" smtClean="0">
              <a:latin typeface="Calibri" pitchFamily="34" charset="0"/>
            </a:endParaRPr>
          </a:p>
        </p:txBody>
      </p:sp>
      <p:sp>
        <p:nvSpPr>
          <p:cNvPr id="10243" name="Rectangle 2"/>
          <p:cNvSpPr>
            <a:spLocks noGrp="1" noRot="1" noChangeAspect="1" noChangeArrowheads="1" noTextEdit="1"/>
          </p:cNvSpPr>
          <p:nvPr>
            <p:ph type="sldImg"/>
          </p:nvPr>
        </p:nvSpPr>
        <p:spPr>
          <a:xfrm>
            <a:off x="1144588" y="685800"/>
            <a:ext cx="4568825" cy="3427413"/>
          </a:xfrm>
          <a:ln/>
        </p:spPr>
      </p:sp>
      <p:sp>
        <p:nvSpPr>
          <p:cNvPr id="10244" name="Rectangle 3"/>
          <p:cNvSpPr>
            <a:spLocks noGrp="1" noChangeArrowheads="1"/>
          </p:cNvSpPr>
          <p:nvPr>
            <p:ph type="body" idx="1"/>
          </p:nvPr>
        </p:nvSpPr>
        <p:spPr>
          <a:xfrm>
            <a:off x="1103328" y="4343402"/>
            <a:ext cx="4652954" cy="4113335"/>
          </a:xfrm>
          <a:noFill/>
        </p:spPr>
        <p:txBody>
          <a:bodyPr/>
          <a:lstStyle/>
          <a:p>
            <a:pPr eaLnBrk="1" hangingPunct="1"/>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8E7CA0E7-5B52-4E1E-AD87-18C9933B11F1}" type="slidenum">
              <a:rPr lang="de-DE" altLang="en-US"/>
              <a:pPr/>
              <a:t>14</a:t>
            </a:fld>
            <a:endParaRPr lang="de-DE" altLang="en-US"/>
          </a:p>
        </p:txBody>
      </p:sp>
      <p:sp>
        <p:nvSpPr>
          <p:cNvPr id="143361" name="Text Box 1"/>
          <p:cNvSpPr txBox="1">
            <a:spLocks noChangeArrowheads="1"/>
          </p:cNvSpPr>
          <p:nvPr/>
        </p:nvSpPr>
        <p:spPr bwMode="auto">
          <a:xfrm>
            <a:off x="3884455"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fld id="{5ECE7BB4-2A2C-48A6-BBFD-3FB26B095DFE}" type="slidenum">
              <a:rPr lang="de-DE" altLang="en-US" sz="1200">
                <a:ea typeface="Arial Unicode MS" pitchFamily="34" charset="-128"/>
                <a:cs typeface="Arial Unicode MS" pitchFamily="34" charset="-128"/>
              </a:rPr>
              <a:pPr algn="r" eaLnBrk="1">
                <a:lnSpc>
                  <a:spcPct val="95000"/>
                </a:lnSpc>
              </a:pPr>
              <a:t>14</a:t>
            </a:fld>
            <a:endParaRPr lang="de-DE" altLang="en-US" sz="1200">
              <a:ea typeface="Arial Unicode MS" pitchFamily="34" charset="-128"/>
              <a:cs typeface="Arial Unicode MS" pitchFamily="34" charset="-128"/>
            </a:endParaRPr>
          </a:p>
        </p:txBody>
      </p:sp>
      <p:sp>
        <p:nvSpPr>
          <p:cNvPr id="143362" name="Text Box 2"/>
          <p:cNvSpPr txBox="1">
            <a:spLocks noChangeArrowheads="1"/>
          </p:cNvSpPr>
          <p:nvPr/>
        </p:nvSpPr>
        <p:spPr bwMode="auto">
          <a:xfrm>
            <a:off x="2" y="8682271"/>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nchor="b"/>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143363" name="Text Box 3"/>
          <p:cNvSpPr txBox="1">
            <a:spLocks noChangeArrowheads="1"/>
          </p:cNvSpPr>
          <p:nvPr/>
        </p:nvSpPr>
        <p:spPr bwMode="auto">
          <a:xfrm>
            <a:off x="2"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eaLnBrk="1">
              <a:lnSpc>
                <a:spcPct val="95000"/>
              </a:lnSpc>
            </a:pPr>
            <a:endParaRPr lang="de-DE" altLang="en-US" sz="1200">
              <a:ea typeface="Arial Unicode MS" pitchFamily="34" charset="-128"/>
              <a:cs typeface="Arial Unicode MS" pitchFamily="34" charset="-128"/>
            </a:endParaRPr>
          </a:p>
        </p:txBody>
      </p:sp>
      <p:sp>
        <p:nvSpPr>
          <p:cNvPr id="143364" name="Text Box 4"/>
          <p:cNvSpPr txBox="1">
            <a:spLocks noChangeArrowheads="1"/>
          </p:cNvSpPr>
          <p:nvPr/>
        </p:nvSpPr>
        <p:spPr bwMode="auto">
          <a:xfrm>
            <a:off x="3884455" y="0"/>
            <a:ext cx="2971909" cy="457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360" rIns="90000" bIns="46800"/>
          <a:lstStyle>
            <a:lvl1pPr>
              <a:tabLst>
                <a:tab pos="723900" algn="l"/>
                <a:tab pos="1447800" algn="l"/>
                <a:tab pos="2171700" algn="l"/>
              </a:tabLst>
              <a:defRPr>
                <a:solidFill>
                  <a:srgbClr val="000000"/>
                </a:solidFill>
                <a:latin typeface="Trebuchet MS" pitchFamily="34" charset="0"/>
                <a:cs typeface="Arial" charset="0"/>
              </a:defRPr>
            </a:lvl1pPr>
            <a:lvl2pPr>
              <a:tabLst>
                <a:tab pos="723900" algn="l"/>
                <a:tab pos="1447800" algn="l"/>
                <a:tab pos="2171700" algn="l"/>
              </a:tabLst>
              <a:defRPr>
                <a:solidFill>
                  <a:srgbClr val="000000"/>
                </a:solidFill>
                <a:latin typeface="Trebuchet MS" pitchFamily="34" charset="0"/>
                <a:cs typeface="Arial" charset="0"/>
              </a:defRPr>
            </a:lvl2pPr>
            <a:lvl3pPr>
              <a:tabLst>
                <a:tab pos="723900" algn="l"/>
                <a:tab pos="1447800" algn="l"/>
                <a:tab pos="2171700" algn="l"/>
              </a:tabLst>
              <a:defRPr>
                <a:solidFill>
                  <a:srgbClr val="000000"/>
                </a:solidFill>
                <a:latin typeface="Trebuchet MS" pitchFamily="34" charset="0"/>
                <a:cs typeface="Arial" charset="0"/>
              </a:defRPr>
            </a:lvl3pPr>
            <a:lvl4pPr>
              <a:tabLst>
                <a:tab pos="723900" algn="l"/>
                <a:tab pos="1447800" algn="l"/>
                <a:tab pos="2171700" algn="l"/>
              </a:tabLst>
              <a:defRPr>
                <a:solidFill>
                  <a:srgbClr val="000000"/>
                </a:solidFill>
                <a:latin typeface="Trebuchet MS" pitchFamily="34" charset="0"/>
                <a:cs typeface="Arial" charset="0"/>
              </a:defRPr>
            </a:lvl4pPr>
            <a:lvl5pPr>
              <a:tabLst>
                <a:tab pos="723900" algn="l"/>
                <a:tab pos="1447800" algn="l"/>
                <a:tab pos="21717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Lst>
              <a:defRPr>
                <a:solidFill>
                  <a:srgbClr val="000000"/>
                </a:solidFill>
                <a:latin typeface="Trebuchet MS" pitchFamily="34" charset="0"/>
                <a:cs typeface="Arial" charset="0"/>
              </a:defRPr>
            </a:lvl9pPr>
          </a:lstStyle>
          <a:p>
            <a:pPr algn="r" eaLnBrk="1">
              <a:lnSpc>
                <a:spcPct val="95000"/>
              </a:lnSpc>
            </a:pPr>
            <a:endParaRPr lang="de-DE" altLang="en-US" sz="1200">
              <a:ea typeface="Arial Unicode MS" pitchFamily="34" charset="-128"/>
              <a:cs typeface="Arial Unicode MS" pitchFamily="34" charset="-128"/>
            </a:endParaRPr>
          </a:p>
        </p:txBody>
      </p:sp>
      <p:sp>
        <p:nvSpPr>
          <p:cNvPr id="143365" name="Text Box 5"/>
          <p:cNvSpPr txBox="1">
            <a:spLocks noChangeArrowheads="1"/>
          </p:cNvSpPr>
          <p:nvPr/>
        </p:nvSpPr>
        <p:spPr bwMode="auto">
          <a:xfrm>
            <a:off x="907629" y="685912"/>
            <a:ext cx="5042743" cy="342807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43366" name="Rectangle 6"/>
          <p:cNvSpPr txBox="1">
            <a:spLocks noGrp="1" noChangeArrowheads="1"/>
          </p:cNvSpPr>
          <p:nvPr>
            <p:ph type="body"/>
          </p:nvPr>
        </p:nvSpPr>
        <p:spPr bwMode="auto">
          <a:xfrm>
            <a:off x="686457" y="4342622"/>
            <a:ext cx="5485089" cy="41154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n-GB"/>
          </a:p>
        </p:txBody>
      </p:sp>
      <p:sp>
        <p:nvSpPr>
          <p:cNvPr id="4" name="Datumsplatzhalter 3"/>
          <p:cNvSpPr>
            <a:spLocks noGrp="1"/>
          </p:cNvSpPr>
          <p:nvPr>
            <p:ph type="dt" idx="10"/>
          </p:nvPr>
        </p:nvSpPr>
        <p:spPr/>
        <p:txBody>
          <a:bodyPr/>
          <a:lstStyle/>
          <a:p>
            <a:pPr>
              <a:defRPr/>
            </a:pPr>
            <a:fld id="{0DA84BF6-81EB-437D-8959-0C11C927A1A5}" type="datetime1">
              <a:rPr lang="en-GB" smtClean="0"/>
              <a:pPr>
                <a:defRPr/>
              </a:pPr>
              <a:t>2016-02-19</a:t>
            </a:fld>
            <a:endParaRPr lang="en-GB" dirty="0"/>
          </a:p>
        </p:txBody>
      </p:sp>
      <p:sp>
        <p:nvSpPr>
          <p:cNvPr id="5" name="Foliennummernplatzhalter 4"/>
          <p:cNvSpPr>
            <a:spLocks noGrp="1"/>
          </p:cNvSpPr>
          <p:nvPr>
            <p:ph type="sldNum" sz="quarter" idx="11"/>
          </p:nvPr>
        </p:nvSpPr>
        <p:spPr/>
        <p:txBody>
          <a:bodyPr/>
          <a:lstStyle/>
          <a:p>
            <a:pPr>
              <a:defRPr/>
            </a:pPr>
            <a:fld id="{060E1089-1C52-4CC2-BFEB-2026591833CC}" type="slidenum">
              <a:rPr lang="en-GB" smtClean="0"/>
              <a:pPr>
                <a:defRPr/>
              </a:pPr>
              <a:t>16</a:t>
            </a:fld>
            <a:endParaRPr lang="en-GB" dirty="0"/>
          </a:p>
        </p:txBody>
      </p:sp>
    </p:spTree>
    <p:extLst>
      <p:ext uri="{BB962C8B-B14F-4D97-AF65-F5344CB8AC3E}">
        <p14:creationId xmlns:p14="http://schemas.microsoft.com/office/powerpoint/2010/main" val="1808421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EDA7F93-876D-4F55-8E5E-E87F5A570157}" type="slidenum">
              <a:rPr lang="uk-UA" altLang="en-US"/>
              <a:pPr/>
              <a:t>17</a:t>
            </a:fld>
            <a:endParaRPr lang="uk-UA" altLang="en-US"/>
          </a:p>
        </p:txBody>
      </p:sp>
      <p:sp>
        <p:nvSpPr>
          <p:cNvPr id="336898" name="Rectangle 2"/>
          <p:cNvSpPr>
            <a:spLocks noGrp="1" noRot="1" noChangeAspect="1" noChangeArrowheads="1" noTextEdit="1"/>
          </p:cNvSpPr>
          <p:nvPr>
            <p:ph type="sldImg"/>
          </p:nvPr>
        </p:nvSpPr>
        <p:spPr>
          <a:xfrm>
            <a:off x="1154113" y="682625"/>
            <a:ext cx="4552950" cy="3416300"/>
          </a:xfrm>
          <a:ln/>
        </p:spPr>
      </p:sp>
      <p:sp>
        <p:nvSpPr>
          <p:cNvPr id="336899" name="Rectangle 3"/>
          <p:cNvSpPr>
            <a:spLocks noGrp="1" noChangeArrowheads="1"/>
          </p:cNvSpPr>
          <p:nvPr>
            <p:ph type="body" idx="1"/>
          </p:nvPr>
        </p:nvSpPr>
        <p:spPr>
          <a:xfrm>
            <a:off x="608912" y="4359230"/>
            <a:ext cx="5715271" cy="4135492"/>
          </a:xfrm>
        </p:spPr>
        <p:txBody>
          <a:bodyPr/>
          <a:lstStyle/>
          <a:p>
            <a:pPr marL="230383" indent="-230383" defTabSz="460766"/>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2210" name="Rectangle 2"/>
          <p:cNvSpPr>
            <a:spLocks noGrp="1" noChangeArrowheads="1"/>
          </p:cNvSpPr>
          <p:nvPr>
            <p:ph type="ctrTitle"/>
          </p:nvPr>
        </p:nvSpPr>
        <p:spPr>
          <a:xfrm>
            <a:off x="838200" y="2667000"/>
            <a:ext cx="6781800" cy="609600"/>
          </a:xfrm>
        </p:spPr>
        <p:txBody>
          <a:bodyPr/>
          <a:lstStyle>
            <a:lvl1pPr>
              <a:defRPr>
                <a:latin typeface="Calibri" panose="020F0502020204030204" pitchFamily="34" charset="0"/>
              </a:defRPr>
            </a:lvl1pPr>
          </a:lstStyle>
          <a:p>
            <a:pPr lvl="0"/>
            <a:r>
              <a:rPr lang="en-US" noProof="0" smtClean="0"/>
              <a:t>Click to edit Master title style</a:t>
            </a:r>
            <a:endParaRPr lang="de-DE" noProof="0" smtClean="0"/>
          </a:p>
        </p:txBody>
      </p:sp>
      <p:sp>
        <p:nvSpPr>
          <p:cNvPr id="222211" name="Rectangle 3"/>
          <p:cNvSpPr>
            <a:spLocks noGrp="1" noChangeArrowheads="1"/>
          </p:cNvSpPr>
          <p:nvPr>
            <p:ph type="ftr" sz="quarter" idx="3"/>
          </p:nvPr>
        </p:nvSpPr>
        <p:spPr/>
        <p:txBody>
          <a:bodyPr/>
          <a:lstStyle>
            <a:lvl1pPr>
              <a:defRPr>
                <a:latin typeface="Calibri" panose="020F0502020204030204" pitchFamily="34" charset="0"/>
              </a:defRPr>
            </a:lvl1pPr>
          </a:lstStyle>
          <a:p>
            <a:endParaRPr lang="en-US"/>
          </a:p>
        </p:txBody>
      </p:sp>
      <p:sp>
        <p:nvSpPr>
          <p:cNvPr id="222212" name="Line 4"/>
          <p:cNvSpPr>
            <a:spLocks noChangeShapeType="1"/>
          </p:cNvSpPr>
          <p:nvPr/>
        </p:nvSpPr>
        <p:spPr bwMode="auto">
          <a:xfrm>
            <a:off x="762000" y="6591300"/>
            <a:ext cx="7620000"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222213" name="Line 5"/>
          <p:cNvSpPr>
            <a:spLocks noChangeShapeType="1"/>
          </p:cNvSpPr>
          <p:nvPr/>
        </p:nvSpPr>
        <p:spPr bwMode="auto">
          <a:xfrm>
            <a:off x="766763" y="2590800"/>
            <a:ext cx="0" cy="762000"/>
          </a:xfrm>
          <a:prstGeom prst="line">
            <a:avLst/>
          </a:prstGeom>
          <a:noFill/>
          <a:ln w="762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222214" name="Rectangle 6"/>
          <p:cNvSpPr>
            <a:spLocks noGrp="1" noChangeArrowheads="1"/>
          </p:cNvSpPr>
          <p:nvPr>
            <p:ph type="subTitle" idx="1"/>
          </p:nvPr>
        </p:nvSpPr>
        <p:spPr>
          <a:xfrm>
            <a:off x="942975" y="3657600"/>
            <a:ext cx="3629025" cy="533400"/>
          </a:xfrm>
        </p:spPr>
        <p:txBody>
          <a:bodyPr lIns="0" tIns="0" rIns="0" bIns="0"/>
          <a:lstStyle>
            <a:lvl1pPr marL="0" indent="0" algn="ctr">
              <a:buFont typeface="Wingdings" pitchFamily="2" charset="2"/>
              <a:buNone/>
              <a:defRPr sz="1700">
                <a:latin typeface="Calibri" panose="020F0502020204030204" pitchFamily="34" charset="0"/>
              </a:defRPr>
            </a:lvl1pPr>
          </a:lstStyle>
          <a:p>
            <a:pPr lvl="0"/>
            <a:r>
              <a:rPr lang="en-US" noProof="0" smtClean="0"/>
              <a:t>Click to edit Master subtitle style</a:t>
            </a:r>
            <a:endParaRPr lang="de-DE" noProof="0" smtClean="0"/>
          </a:p>
        </p:txBody>
      </p:sp>
      <p:grpSp>
        <p:nvGrpSpPr>
          <p:cNvPr id="222215" name="Group 7"/>
          <p:cNvGrpSpPr>
            <a:grpSpLocks/>
          </p:cNvGrpSpPr>
          <p:nvPr/>
        </p:nvGrpSpPr>
        <p:grpSpPr bwMode="auto">
          <a:xfrm>
            <a:off x="8534411" y="6248408"/>
            <a:ext cx="379413" cy="401638"/>
            <a:chOff x="5376" y="3936"/>
            <a:chExt cx="239" cy="253"/>
          </a:xfrm>
        </p:grpSpPr>
        <p:pic>
          <p:nvPicPr>
            <p:cNvPr id="222216" name="Picture 8" descr="C:\Dokumente und Einstellungen\Horst Walther\Eigene Dateien\1. SiG\Infrastruktur\Homepage\grafik\DownRight_off.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3936"/>
              <a:ext cx="220" cy="220"/>
            </a:xfrm>
            <a:prstGeom prst="rect">
              <a:avLst/>
            </a:prstGeom>
            <a:noFill/>
            <a:extLst>
              <a:ext uri="{909E8E84-426E-40DD-AFC4-6F175D3DCCD1}">
                <a14:hiddenFill xmlns:a14="http://schemas.microsoft.com/office/drawing/2010/main">
                  <a:solidFill>
                    <a:srgbClr val="FFFFFF"/>
                  </a:solidFill>
                </a14:hiddenFill>
              </a:ext>
            </a:extLst>
          </p:spPr>
        </p:pic>
        <p:sp>
          <p:nvSpPr>
            <p:cNvPr id="222217" name="Text Box 9"/>
            <p:cNvSpPr txBox="1">
              <a:spLocks noChangeArrowheads="1"/>
            </p:cNvSpPr>
            <p:nvPr userDrawn="1"/>
          </p:nvSpPr>
          <p:spPr bwMode="auto">
            <a:xfrm>
              <a:off x="5393" y="4034"/>
              <a:ext cx="22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Tx/>
                <a:buSzTx/>
                <a:buFontTx/>
                <a:buNone/>
              </a:pPr>
              <a:r>
                <a:rPr lang="de-DE" sz="1000">
                  <a:solidFill>
                    <a:srgbClr val="F7F4EF"/>
                  </a:solidFill>
                  <a:latin typeface="Calibri" panose="020F0502020204030204" pitchFamily="34" charset="0"/>
                </a:rPr>
                <a:t>SiG</a:t>
              </a:r>
              <a:endParaRPr lang="de-DE" sz="700">
                <a:solidFill>
                  <a:srgbClr val="DDDDDD"/>
                </a:solidFill>
                <a:latin typeface="Calibri" panose="020F0502020204030204" pitchFamily="34" charset="0"/>
              </a:endParaRPr>
            </a:p>
          </p:txBody>
        </p:sp>
      </p:grpSp>
      <p:pic>
        <p:nvPicPr>
          <p:cNvPr id="222218" name="Picture 10" descr="C:\Dokumente und Einstellungen\Horst Walther\Eigene Dateien\1. SiG\Infrastruktur\Homepage\grafik\UpLeft_off.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475" y="269875"/>
            <a:ext cx="349250" cy="349250"/>
          </a:xfrm>
          <a:prstGeom prst="rect">
            <a:avLst/>
          </a:prstGeom>
          <a:noFill/>
          <a:extLst>
            <a:ext uri="{909E8E84-426E-40DD-AFC4-6F175D3DCCD1}">
              <a14:hiddenFill xmlns:a14="http://schemas.microsoft.com/office/drawing/2010/main">
                <a:solidFill>
                  <a:srgbClr val="FFFFFF"/>
                </a:solidFill>
              </a14:hiddenFill>
            </a:ext>
          </a:extLst>
        </p:spPr>
      </p:pic>
      <p:sp>
        <p:nvSpPr>
          <p:cNvPr id="222219" name="Rectangle 11"/>
          <p:cNvSpPr>
            <a:spLocks noGrp="1" noChangeArrowheads="1"/>
          </p:cNvSpPr>
          <p:nvPr>
            <p:ph type="dt" sz="quarter" idx="2"/>
          </p:nvPr>
        </p:nvSpPr>
        <p:spPr/>
        <p:txBody>
          <a:bodyPr/>
          <a:lstStyle>
            <a:lvl1pPr>
              <a:defRPr>
                <a:latin typeface="Calibri" panose="020F0502020204030204" pitchFamily="34" charset="0"/>
              </a:defRPr>
            </a:lvl1pPr>
          </a:lstStyle>
          <a:p>
            <a:fld id="{E4C7F18F-0826-4A1B-9853-3CEBC9A53AE7}" type="datetime1">
              <a:rPr lang="en-GB" smtClean="0"/>
              <a:t>2016-02-19</a:t>
            </a:fld>
            <a:endParaRPr lang="en-US" dirty="0"/>
          </a:p>
        </p:txBody>
      </p:sp>
      <p:sp>
        <p:nvSpPr>
          <p:cNvPr id="222220" name="Rectangle 12"/>
          <p:cNvSpPr>
            <a:spLocks noGrp="1" noChangeArrowheads="1"/>
          </p:cNvSpPr>
          <p:nvPr>
            <p:ph type="sldNum" sz="quarter" idx="4"/>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
        <p:nvSpPr>
          <p:cNvPr id="2" name="fc"/>
          <p:cNvSpPr txBox="1"/>
          <p:nvPr userDrawn="1"/>
        </p:nvSpPr>
        <p:spPr>
          <a:xfrm>
            <a:off x="0" y="6520180"/>
            <a:ext cx="9144000" cy="369332"/>
          </a:xfrm>
          <a:prstGeom prst="rect">
            <a:avLst/>
          </a:prstGeom>
          <a:noFill/>
        </p:spPr>
        <p:txBody>
          <a:bodyPr vert="horz" rtlCol="0">
            <a:spAutoFit/>
          </a:bodyPr>
          <a:lstStyle/>
          <a:p>
            <a:pPr algn="ctr"/>
            <a:endParaRPr lang="en-US">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quarter" idx="11"/>
          </p:nvPr>
        </p:nvSpPr>
        <p:spPr/>
        <p:txBody>
          <a:bodyPr/>
          <a:lstStyle>
            <a:lvl1pPr>
              <a:defRPr/>
            </a:lvl1pPr>
          </a:lstStyle>
          <a:p>
            <a:fld id="{66BC3F22-ADF1-4518-85BA-C49EA38C61AE}" type="datetime1">
              <a:rPr lang="en-GB" smtClean="0"/>
              <a:t>2016-02-19</a:t>
            </a:fld>
            <a:endParaRPr lang="en-US"/>
          </a:p>
        </p:txBody>
      </p:sp>
      <p:sp>
        <p:nvSpPr>
          <p:cNvPr id="6" name="Slide Number Placeholder 5"/>
          <p:cNvSpPr>
            <a:spLocks noGrp="1"/>
          </p:cNvSpPr>
          <p:nvPr>
            <p:ph type="sldNum" sz="quarter" idx="12"/>
          </p:nvPr>
        </p:nvSpPr>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323978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6363" y="277813"/>
            <a:ext cx="1925637" cy="5741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9450" y="277813"/>
            <a:ext cx="5624513" cy="5741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Date Placeholder 4"/>
          <p:cNvSpPr>
            <a:spLocks noGrp="1"/>
          </p:cNvSpPr>
          <p:nvPr>
            <p:ph type="dt" sz="quarter" idx="11"/>
          </p:nvPr>
        </p:nvSpPr>
        <p:spPr/>
        <p:txBody>
          <a:bodyPr/>
          <a:lstStyle>
            <a:lvl1pPr>
              <a:defRPr/>
            </a:lvl1pPr>
          </a:lstStyle>
          <a:p>
            <a:fld id="{75B87D48-2990-4B9B-AF7A-4A474216FF49}" type="datetime1">
              <a:rPr lang="en-GB" smtClean="0"/>
              <a:t>2016-02-19</a:t>
            </a:fld>
            <a:endParaRPr lang="en-US"/>
          </a:p>
        </p:txBody>
      </p:sp>
      <p:sp>
        <p:nvSpPr>
          <p:cNvPr id="6" name="Slide Number Placeholder 5"/>
          <p:cNvSpPr>
            <a:spLocks noGrp="1"/>
          </p:cNvSpPr>
          <p:nvPr>
            <p:ph type="sldNum" sz="quarter" idx="12"/>
          </p:nvPr>
        </p:nvSpPr>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59249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9450" y="277813"/>
            <a:ext cx="7702550" cy="381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143000"/>
            <a:ext cx="3771900" cy="4876800"/>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10100" y="1143000"/>
            <a:ext cx="37719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329363"/>
            <a:ext cx="2895600" cy="371475"/>
          </a:xfrm>
        </p:spPr>
        <p:txBody>
          <a:bodyPr/>
          <a:lstStyle>
            <a:lvl1pPr>
              <a:defRPr/>
            </a:lvl1pPr>
          </a:lstStyle>
          <a:p>
            <a:endParaRPr lang="en-US"/>
          </a:p>
        </p:txBody>
      </p:sp>
      <p:sp>
        <p:nvSpPr>
          <p:cNvPr id="6" name="Date Placeholder 5"/>
          <p:cNvSpPr>
            <a:spLocks noGrp="1"/>
          </p:cNvSpPr>
          <p:nvPr>
            <p:ph type="dt" sz="quarter" idx="11"/>
          </p:nvPr>
        </p:nvSpPr>
        <p:spPr>
          <a:xfrm>
            <a:off x="762000" y="6327775"/>
            <a:ext cx="2362200" cy="373063"/>
          </a:xfrm>
        </p:spPr>
        <p:txBody>
          <a:bodyPr/>
          <a:lstStyle>
            <a:lvl1pPr>
              <a:defRPr/>
            </a:lvl1pPr>
          </a:lstStyle>
          <a:p>
            <a:fld id="{E823214A-82DA-448A-9162-0E5C21627391}" type="datetime1">
              <a:rPr lang="en-GB" smtClean="0"/>
              <a:t>2016-02-19</a:t>
            </a:fld>
            <a:endParaRPr lang="en-US"/>
          </a:p>
        </p:txBody>
      </p:sp>
      <p:sp>
        <p:nvSpPr>
          <p:cNvPr id="7" name="Slide Number Placeholder 6"/>
          <p:cNvSpPr>
            <a:spLocks noGrp="1"/>
          </p:cNvSpPr>
          <p:nvPr>
            <p:ph type="sldNum" sz="quarter" idx="12"/>
          </p:nvPr>
        </p:nvSpPr>
        <p:spPr>
          <a:xfrm>
            <a:off x="6019800" y="6324600"/>
            <a:ext cx="2438400" cy="381000"/>
          </a:xfrm>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232049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431800" y="-61913"/>
            <a:ext cx="7334250" cy="884238"/>
          </a:xfrm>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31800" y="1016000"/>
            <a:ext cx="4062413" cy="50022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646613" y="1016000"/>
            <a:ext cx="4064000" cy="50022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idx="10"/>
          </p:nvPr>
        </p:nvSpPr>
        <p:spPr>
          <a:xfrm>
            <a:off x="685800" y="6357938"/>
            <a:ext cx="1903413" cy="455612"/>
          </a:xfrm>
        </p:spPr>
        <p:txBody>
          <a:bodyPr/>
          <a:lstStyle>
            <a:lvl1pPr>
              <a:defRPr/>
            </a:lvl1pPr>
          </a:lstStyle>
          <a:p>
            <a:fld id="{DEC759F8-DDA7-4576-AF55-26AC1877FA61}" type="datetime1">
              <a:rPr lang="en-GB" altLang="en-US" smtClean="0"/>
              <a:t>2016-02-19</a:t>
            </a:fld>
            <a:endParaRPr lang="de-DE" altLang="en-US"/>
          </a:p>
        </p:txBody>
      </p:sp>
      <p:sp>
        <p:nvSpPr>
          <p:cNvPr id="6" name="Fußzeilenplatzhalter 5"/>
          <p:cNvSpPr>
            <a:spLocks noGrp="1"/>
          </p:cNvSpPr>
          <p:nvPr>
            <p:ph type="ftr" idx="11"/>
          </p:nvPr>
        </p:nvSpPr>
        <p:spPr>
          <a:xfrm>
            <a:off x="3124200" y="6357938"/>
            <a:ext cx="2894013" cy="455612"/>
          </a:xfrm>
        </p:spPr>
        <p:txBody>
          <a:bodyPr/>
          <a:lstStyle>
            <a:lvl1pPr>
              <a:defRPr/>
            </a:lvl1pPr>
          </a:lstStyle>
          <a:p>
            <a:endParaRPr lang="de-DE" altLang="en-US"/>
          </a:p>
        </p:txBody>
      </p:sp>
      <p:sp>
        <p:nvSpPr>
          <p:cNvPr id="7" name="Foliennummernplatzhalter 6"/>
          <p:cNvSpPr>
            <a:spLocks noGrp="1"/>
          </p:cNvSpPr>
          <p:nvPr>
            <p:ph type="sldNum" idx="12"/>
          </p:nvPr>
        </p:nvSpPr>
        <p:spPr>
          <a:xfrm>
            <a:off x="6553200" y="6357938"/>
            <a:ext cx="1903413" cy="455612"/>
          </a:xfrm>
        </p:spPr>
        <p:txBody>
          <a:bodyPr/>
          <a:lstStyle>
            <a:lvl1pPr>
              <a:defRPr/>
            </a:lvl1pPr>
          </a:lstStyle>
          <a:p>
            <a:fld id="{551C827B-B437-41FD-BEBE-830635C92BD6}" type="slidenum">
              <a:rPr lang="de-DE" altLang="en-US"/>
              <a:pPr/>
              <a:t>‹Nr.›</a:t>
            </a:fld>
            <a:endParaRPr lang="de-DE" altLang="en-US"/>
          </a:p>
        </p:txBody>
      </p:sp>
    </p:spTree>
    <p:extLst>
      <p:ext uri="{BB962C8B-B14F-4D97-AF65-F5344CB8AC3E}">
        <p14:creationId xmlns:p14="http://schemas.microsoft.com/office/powerpoint/2010/main" val="279582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marL="269875" indent="-269875">
              <a:lnSpc>
                <a:spcPct val="100000"/>
              </a:lnSpc>
              <a:spcBef>
                <a:spcPts val="600"/>
              </a:spcBef>
              <a:spcAft>
                <a:spcPts val="600"/>
              </a:spcAft>
              <a:buFont typeface="Arial" pitchFamily="34" charset="0"/>
              <a:buChar char="•"/>
              <a:defRPr>
                <a:latin typeface="Calibri" pitchFamily="34" charset="0"/>
                <a:cs typeface="Calibri" panose="020F0502020204030204" pitchFamily="34" charset="0"/>
              </a:defRPr>
            </a:lvl1pPr>
            <a:lvl2pPr>
              <a:defRPr>
                <a:latin typeface="Calibri" pitchFamily="34" charset="0"/>
              </a:defRPr>
            </a:lvl2pPr>
            <a:lvl3pPr marL="541338" indent="-271463">
              <a:lnSpc>
                <a:spcPct val="100000"/>
              </a:lnSpc>
              <a:spcBef>
                <a:spcPts val="600"/>
              </a:spcBef>
              <a:spcAft>
                <a:spcPts val="600"/>
              </a:spcAft>
              <a:defRPr sz="1800">
                <a:latin typeface="Calibri" pitchFamily="34" charset="0"/>
                <a:cs typeface="Calibri" panose="020F0502020204030204" pitchFamily="34" charset="0"/>
              </a:defRPr>
            </a:lvl3pPr>
            <a:lvl4pPr marL="803275" indent="-261938">
              <a:lnSpc>
                <a:spcPct val="100000"/>
              </a:lnSpc>
              <a:spcBef>
                <a:spcPts val="600"/>
              </a:spcBef>
              <a:spcAft>
                <a:spcPts val="600"/>
              </a:spcAft>
              <a:defRPr sz="1600">
                <a:latin typeface="Calibri" pitchFamily="34" charset="0"/>
                <a:cs typeface="Calibri" panose="020F0502020204030204" pitchFamily="34" charset="0"/>
              </a:defRPr>
            </a:lvl4pPr>
            <a:lvl5pPr marL="1073150" indent="-269875">
              <a:lnSpc>
                <a:spcPct val="100000"/>
              </a:lnSpc>
              <a:spcBef>
                <a:spcPts val="600"/>
              </a:spcBef>
              <a:spcAft>
                <a:spcPts val="600"/>
              </a:spcAft>
              <a:defRPr sz="1400">
                <a:latin typeface="Calibri" pitchFamily="34" charset="0"/>
                <a:cs typeface="Calibri" panose="020F0502020204030204" pitchFamily="34" charset="0"/>
              </a:defRPr>
            </a:lvl5pPr>
            <a:lvl6pPr marL="1343025" indent="-269875">
              <a:lnSpc>
                <a:spcPct val="100000"/>
              </a:lnSpc>
              <a:spcBef>
                <a:spcPts val="600"/>
              </a:spcBef>
              <a:spcAft>
                <a:spcPts val="600"/>
              </a:spcAft>
              <a:defRPr sz="1200">
                <a:cs typeface="Calibri" panose="020F0502020204030204" pitchFamily="34" charset="0"/>
              </a:defRPr>
            </a:lvl6pPr>
          </a:lstStyle>
          <a:p>
            <a:pPr lvl="0"/>
            <a:r>
              <a:rPr lang="de-DE" dirty="0" smtClean="0"/>
              <a:t>Textmasterformate durch Klicken bearbeiten</a:t>
            </a:r>
          </a:p>
          <a:p>
            <a:pPr lvl="2"/>
            <a:r>
              <a:rPr lang="de-DE" dirty="0" smtClean="0"/>
              <a:t>Zweite Ebene</a:t>
            </a:r>
          </a:p>
          <a:p>
            <a:pPr lvl="3"/>
            <a:r>
              <a:rPr lang="de-DE" dirty="0" smtClean="0"/>
              <a:t>Dritte Ebene</a:t>
            </a:r>
          </a:p>
          <a:p>
            <a:pPr lvl="4"/>
            <a:r>
              <a:rPr lang="de-DE" dirty="0" smtClean="0"/>
              <a:t>Vierte Ebene</a:t>
            </a:r>
          </a:p>
          <a:p>
            <a:pPr lvl="5"/>
            <a:r>
              <a:rPr lang="de-DE" dirty="0" smtClean="0"/>
              <a:t>Fünfte Ebene</a:t>
            </a:r>
            <a:endParaRPr lang="de-DE" dirty="0"/>
          </a:p>
        </p:txBody>
      </p:sp>
      <p:sp>
        <p:nvSpPr>
          <p:cNvPr id="7" name="Datumsplatzhalter 6"/>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pPr>
              <a:defRPr/>
            </a:pPr>
            <a:endParaRPr lang="de-DE"/>
          </a:p>
        </p:txBody>
      </p:sp>
      <p:sp>
        <p:nvSpPr>
          <p:cNvPr id="8" name="Fußzeilenplatzhalter 7"/>
          <p:cNvSpPr>
            <a:spLocks noGrp="1"/>
          </p:cNvSpPr>
          <p:nvPr>
            <p:ph type="ftr" sz="quarter" idx="11"/>
          </p:nvPr>
        </p:nvSpPr>
        <p:spPr/>
        <p:txBody>
          <a:bodyPr/>
          <a:lstStyle>
            <a:lvl1pPr>
              <a:defRPr>
                <a:latin typeface="Calibri" panose="020F0502020204030204" pitchFamily="34" charset="0"/>
                <a:cs typeface="Calibri" panose="020F0502020204030204" pitchFamily="34" charset="0"/>
              </a:defRPr>
            </a:lvl1pPr>
          </a:lstStyle>
          <a:p>
            <a:pPr>
              <a:defRPr/>
            </a:pPr>
            <a:r>
              <a:rPr lang="de-DE" smtClean="0"/>
              <a:t>2013-04-12</a:t>
            </a:r>
            <a:endParaRPr lang="de-DE" dirty="0"/>
          </a:p>
        </p:txBody>
      </p:sp>
      <p:sp>
        <p:nvSpPr>
          <p:cNvPr id="9" name="Foliennummernplatzhalter 8"/>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pPr>
              <a:defRPr/>
            </a:pPr>
            <a:r>
              <a:rPr lang="de-DE" smtClean="0"/>
              <a:t>Seite </a:t>
            </a:r>
            <a:fld id="{9222CB8A-43F3-4AD3-A010-67D892512A0B}" type="slidenum">
              <a:rPr lang="de-DE" smtClean="0"/>
              <a:pPr>
                <a:defRPr/>
              </a:pPr>
              <a:t>‹Nr.›</a:t>
            </a:fld>
            <a:endParaRPr lang="de-DE"/>
          </a:p>
        </p:txBody>
      </p:sp>
      <p:sp>
        <p:nvSpPr>
          <p:cNvPr id="10" name="Titel 9"/>
          <p:cNvSpPr>
            <a:spLocks noGrp="1"/>
          </p:cNvSpPr>
          <p:nvPr>
            <p:ph type="title"/>
          </p:nvPr>
        </p:nvSpPr>
        <p:spPr>
          <a:xfrm>
            <a:off x="679450" y="277812"/>
            <a:ext cx="7702550" cy="486891"/>
          </a:xfrm>
        </p:spPr>
        <p:txBody>
          <a:bodyPr/>
          <a:lstStyle>
            <a:lvl1pPr>
              <a:lnSpc>
                <a:spcPts val="2200"/>
              </a:lnSpc>
              <a:defRPr>
                <a:latin typeface="Calibri" panose="020F0502020204030204" pitchFamily="34" charset="0"/>
                <a:cs typeface="Calibri" panose="020F0502020204030204" pitchFamily="34" charset="0"/>
              </a:defRPr>
            </a:lvl1pPr>
          </a:lstStyle>
          <a:p>
            <a:r>
              <a:rPr lang="de-DE" dirty="0" smtClean="0"/>
              <a:t>Titelmasterformat durch Klicken bearbeiten</a:t>
            </a:r>
            <a:endParaRPr lang="en-GB" dirty="0"/>
          </a:p>
        </p:txBody>
      </p:sp>
    </p:spTree>
    <p:extLst>
      <p:ext uri="{BB962C8B-B14F-4D97-AF65-F5344CB8AC3E}">
        <p14:creationId xmlns:p14="http://schemas.microsoft.com/office/powerpoint/2010/main" val="1415170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KC Agenda">
    <p:spTree>
      <p:nvGrpSpPr>
        <p:cNvPr id="1" name=""/>
        <p:cNvGrpSpPr/>
        <p:nvPr/>
      </p:nvGrpSpPr>
      <p:grpSpPr>
        <a:xfrm>
          <a:off x="0" y="0"/>
          <a:ext cx="0" cy="0"/>
          <a:chOff x="0" y="0"/>
          <a:chExt cx="0" cy="0"/>
        </a:xfrm>
      </p:grpSpPr>
      <p:sp>
        <p:nvSpPr>
          <p:cNvPr id="10" name="Foliennummernplatzhalter 9"/>
          <p:cNvSpPr>
            <a:spLocks noGrp="1"/>
          </p:cNvSpPr>
          <p:nvPr>
            <p:ph type="sldNum" sz="quarter" idx="11"/>
          </p:nvPr>
        </p:nvSpPr>
        <p:spPr/>
        <p:txBody>
          <a:bodyPr/>
          <a:lstStyle/>
          <a:p>
            <a:fld id="{73171EA3-A4F6-9947-8320-4106D4D7B9AE}" type="slidenum">
              <a:rPr lang="de-DE" smtClean="0"/>
              <a:pPr/>
              <a:t>‹Nr.›</a:t>
            </a:fld>
            <a:endParaRPr lang="de-DE" dirty="0"/>
          </a:p>
        </p:txBody>
      </p:sp>
      <p:sp>
        <p:nvSpPr>
          <p:cNvPr id="3" name="Inhaltsplatzhalter 2"/>
          <p:cNvSpPr>
            <a:spLocks noGrp="1"/>
          </p:cNvSpPr>
          <p:nvPr>
            <p:ph idx="1" hasCustomPrompt="1"/>
          </p:nvPr>
        </p:nvSpPr>
        <p:spPr>
          <a:xfrm>
            <a:off x="542926" y="2244725"/>
            <a:ext cx="7222440" cy="1188000"/>
          </a:xfrm>
          <a:prstGeom prst="rect">
            <a:avLst/>
          </a:prstGeom>
          <a:ln>
            <a:solidFill>
              <a:schemeClr val="accent1"/>
            </a:solidFill>
          </a:ln>
        </p:spPr>
        <p:txBody>
          <a:bodyPr lIns="180000" tIns="108000" rIns="180000" bIns="108000">
            <a:normAutofit/>
          </a:bodyPr>
          <a:lstStyle>
            <a:lvl1pPr marL="2514600" indent="0">
              <a:buClr>
                <a:schemeClr val="accent1"/>
              </a:buClr>
              <a:buFontTx/>
              <a:buNone/>
              <a:defRPr sz="1600"/>
            </a:lvl1pPr>
            <a:lvl2pPr marL="360363" indent="-184150">
              <a:buClr>
                <a:schemeClr val="accent1"/>
              </a:buClr>
              <a:buFont typeface="Arial"/>
              <a:buChar char="•"/>
              <a:tabLst/>
              <a:defRPr sz="1400"/>
            </a:lvl2pPr>
            <a:lvl3pPr marL="536575" indent="-176213">
              <a:buClr>
                <a:schemeClr val="accent1"/>
              </a:buClr>
              <a:buFont typeface="Symbol" charset="2"/>
              <a:buChar char="-"/>
              <a:defRPr sz="1400"/>
            </a:lvl3pPr>
            <a:lvl4pPr marL="720725" indent="-184150">
              <a:buClr>
                <a:schemeClr val="accent1"/>
              </a:buClr>
              <a:buFont typeface="Symbol" charset="2"/>
              <a:buChar char="-"/>
              <a:defRPr sz="1400"/>
            </a:lvl4pPr>
            <a:lvl5pPr marL="896938" indent="-176213">
              <a:buClr>
                <a:schemeClr val="accent1"/>
              </a:buClr>
              <a:buFont typeface="Symbol" charset="2"/>
              <a:buChar char="-"/>
              <a:defRPr sz="1400"/>
            </a:lvl5pPr>
          </a:lstStyle>
          <a:p>
            <a:pPr lvl="0"/>
            <a:r>
              <a:rPr lang="de-DE" dirty="0" smtClean="0"/>
              <a:t>Schrift Calibri 16 </a:t>
            </a:r>
            <a:r>
              <a:rPr lang="de-DE" dirty="0" err="1" smtClean="0"/>
              <a:t>pt</a:t>
            </a:r>
            <a:endParaRPr lang="de-DE" dirty="0" smtClean="0"/>
          </a:p>
        </p:txBody>
      </p:sp>
      <p:sp>
        <p:nvSpPr>
          <p:cNvPr id="11" name="Inhaltsplatzhalter 2"/>
          <p:cNvSpPr>
            <a:spLocks noGrp="1"/>
          </p:cNvSpPr>
          <p:nvPr>
            <p:ph idx="12" hasCustomPrompt="1"/>
          </p:nvPr>
        </p:nvSpPr>
        <p:spPr>
          <a:xfrm>
            <a:off x="542926" y="4818923"/>
            <a:ext cx="7222440" cy="1188000"/>
          </a:xfrm>
          <a:prstGeom prst="rect">
            <a:avLst/>
          </a:prstGeom>
          <a:ln>
            <a:solidFill>
              <a:schemeClr val="accent1"/>
            </a:solidFill>
          </a:ln>
        </p:spPr>
        <p:txBody>
          <a:bodyPr lIns="180000" tIns="108000" rIns="180000" bIns="108000">
            <a:normAutofit/>
          </a:bodyPr>
          <a:lstStyle>
            <a:lvl1pPr marL="2514600" indent="0">
              <a:buClr>
                <a:schemeClr val="accent1"/>
              </a:buClr>
              <a:buFontTx/>
              <a:buNone/>
              <a:defRPr sz="1600"/>
            </a:lvl1pPr>
            <a:lvl2pPr marL="360363" indent="-184150">
              <a:buClr>
                <a:schemeClr val="accent1"/>
              </a:buClr>
              <a:buFont typeface="Arial"/>
              <a:buChar char="•"/>
              <a:tabLst/>
              <a:defRPr sz="1400"/>
            </a:lvl2pPr>
            <a:lvl3pPr marL="536575" indent="-176213">
              <a:buClr>
                <a:schemeClr val="accent1"/>
              </a:buClr>
              <a:buFont typeface="Symbol" charset="2"/>
              <a:buChar char="-"/>
              <a:defRPr sz="1400"/>
            </a:lvl3pPr>
            <a:lvl4pPr marL="720725" indent="-184150">
              <a:buClr>
                <a:schemeClr val="accent1"/>
              </a:buClr>
              <a:buFont typeface="Symbol" charset="2"/>
              <a:buChar char="-"/>
              <a:defRPr sz="1400"/>
            </a:lvl4pPr>
            <a:lvl5pPr marL="896938" indent="-176213">
              <a:buClr>
                <a:schemeClr val="accent1"/>
              </a:buClr>
              <a:buFont typeface="Symbol" charset="2"/>
              <a:buChar char="-"/>
              <a:defRPr sz="1400"/>
            </a:lvl5pPr>
          </a:lstStyle>
          <a:p>
            <a:pPr lvl="0"/>
            <a:r>
              <a:rPr lang="de-DE" dirty="0" smtClean="0"/>
              <a:t>Schrift Calibri 16 </a:t>
            </a:r>
            <a:r>
              <a:rPr lang="de-DE" dirty="0" err="1" smtClean="0"/>
              <a:t>pt</a:t>
            </a:r>
            <a:endParaRPr lang="de-DE" dirty="0" smtClean="0"/>
          </a:p>
        </p:txBody>
      </p:sp>
      <p:sp>
        <p:nvSpPr>
          <p:cNvPr id="12" name="Inhaltsplatzhalter 2"/>
          <p:cNvSpPr>
            <a:spLocks noGrp="1"/>
          </p:cNvSpPr>
          <p:nvPr>
            <p:ph idx="13" hasCustomPrompt="1"/>
          </p:nvPr>
        </p:nvSpPr>
        <p:spPr>
          <a:xfrm>
            <a:off x="542926" y="3531824"/>
            <a:ext cx="7222440" cy="1188000"/>
          </a:xfrm>
          <a:prstGeom prst="rect">
            <a:avLst/>
          </a:prstGeom>
          <a:ln>
            <a:solidFill>
              <a:schemeClr val="accent1"/>
            </a:solidFill>
          </a:ln>
        </p:spPr>
        <p:txBody>
          <a:bodyPr lIns="180000" tIns="108000" rIns="180000" bIns="108000">
            <a:normAutofit/>
          </a:bodyPr>
          <a:lstStyle>
            <a:lvl1pPr marL="2514600" indent="0">
              <a:buClr>
                <a:schemeClr val="accent1"/>
              </a:buClr>
              <a:buFontTx/>
              <a:buNone/>
              <a:defRPr sz="1600"/>
            </a:lvl1pPr>
            <a:lvl2pPr marL="360363" indent="-184150">
              <a:buClr>
                <a:schemeClr val="accent1"/>
              </a:buClr>
              <a:buFont typeface="Arial"/>
              <a:buChar char="•"/>
              <a:tabLst/>
              <a:defRPr sz="1400"/>
            </a:lvl2pPr>
            <a:lvl3pPr marL="536575" indent="-176213">
              <a:buClr>
                <a:schemeClr val="accent1"/>
              </a:buClr>
              <a:buFont typeface="Symbol" charset="2"/>
              <a:buChar char="-"/>
              <a:defRPr sz="1400"/>
            </a:lvl3pPr>
            <a:lvl4pPr marL="720725" indent="-184150">
              <a:buClr>
                <a:schemeClr val="accent1"/>
              </a:buClr>
              <a:buFont typeface="Symbol" charset="2"/>
              <a:buChar char="-"/>
              <a:defRPr sz="1400"/>
            </a:lvl4pPr>
            <a:lvl5pPr marL="896938" indent="-176213">
              <a:buClr>
                <a:schemeClr val="accent1"/>
              </a:buClr>
              <a:buFont typeface="Symbol" charset="2"/>
              <a:buChar char="-"/>
              <a:defRPr sz="1400"/>
            </a:lvl5pPr>
          </a:lstStyle>
          <a:p>
            <a:pPr lvl="0"/>
            <a:r>
              <a:rPr lang="de-DE" dirty="0" smtClean="0"/>
              <a:t>Schrift Calibri 16 </a:t>
            </a:r>
            <a:r>
              <a:rPr lang="de-DE" dirty="0" err="1" smtClean="0"/>
              <a:t>pt</a:t>
            </a:r>
            <a:endParaRPr lang="de-DE" dirty="0" smtClean="0"/>
          </a:p>
        </p:txBody>
      </p:sp>
      <p:sp>
        <p:nvSpPr>
          <p:cNvPr id="15" name="Textplatzhalter 3"/>
          <p:cNvSpPr>
            <a:spLocks noGrp="1"/>
          </p:cNvSpPr>
          <p:nvPr>
            <p:ph type="body" sz="quarter" idx="15" hasCustomPrompt="1"/>
          </p:nvPr>
        </p:nvSpPr>
        <p:spPr>
          <a:xfrm>
            <a:off x="637526" y="2401890"/>
            <a:ext cx="2404110" cy="784225"/>
          </a:xfrm>
          <a:prstGeom prst="rect">
            <a:avLst/>
          </a:prstGeom>
        </p:spPr>
        <p:txBody>
          <a:bodyPr lIns="0" tIns="0" rIns="0" bIns="0" anchor="t" anchorCtr="0">
            <a:normAutofit/>
          </a:bodyPr>
          <a:lstStyle>
            <a:lvl1pPr marL="0" indent="0">
              <a:buNone/>
              <a:defRPr sz="1600" b="1"/>
            </a:lvl1pPr>
            <a:lvl2pPr marL="0" indent="0">
              <a:buNone/>
              <a:defRPr sz="1400"/>
            </a:lvl2pPr>
          </a:lstStyle>
          <a:p>
            <a:pPr lvl="0"/>
            <a:r>
              <a:rPr lang="de-DE" dirty="0" err="1" smtClean="0"/>
              <a:t>Theme</a:t>
            </a:r>
            <a:r>
              <a:rPr lang="de-DE" dirty="0" smtClean="0"/>
              <a:t> 1</a:t>
            </a:r>
          </a:p>
          <a:p>
            <a:pPr lvl="1"/>
            <a:r>
              <a:rPr lang="de-DE" dirty="0" smtClean="0"/>
              <a:t>Speaker</a:t>
            </a:r>
          </a:p>
          <a:p>
            <a:pPr lvl="1"/>
            <a:r>
              <a:rPr lang="de-DE" dirty="0" smtClean="0"/>
              <a:t>Company</a:t>
            </a:r>
          </a:p>
        </p:txBody>
      </p:sp>
      <p:sp>
        <p:nvSpPr>
          <p:cNvPr id="17" name="Textplatzhalter 3"/>
          <p:cNvSpPr>
            <a:spLocks noGrp="1"/>
          </p:cNvSpPr>
          <p:nvPr>
            <p:ph type="body" sz="quarter" idx="17" hasCustomPrompt="1"/>
          </p:nvPr>
        </p:nvSpPr>
        <p:spPr>
          <a:xfrm>
            <a:off x="637526" y="3674430"/>
            <a:ext cx="2404110" cy="784225"/>
          </a:xfrm>
          <a:prstGeom prst="rect">
            <a:avLst/>
          </a:prstGeom>
        </p:spPr>
        <p:txBody>
          <a:bodyPr lIns="0" tIns="0" rIns="0" bIns="0" anchor="t" anchorCtr="0"/>
          <a:lstStyle>
            <a:lvl1pPr marL="0" indent="0">
              <a:buNone/>
              <a:defRPr sz="1600" b="1"/>
            </a:lvl1pPr>
            <a:lvl2pPr marL="0" indent="0">
              <a:buNone/>
              <a:defRPr sz="1400"/>
            </a:lvl2pPr>
          </a:lstStyle>
          <a:p>
            <a:pPr lvl="0"/>
            <a:r>
              <a:rPr lang="de-DE" dirty="0" err="1" smtClean="0"/>
              <a:t>Theme</a:t>
            </a:r>
            <a:r>
              <a:rPr lang="de-DE" dirty="0" smtClean="0"/>
              <a:t> 2</a:t>
            </a:r>
          </a:p>
          <a:p>
            <a:pPr lvl="1"/>
            <a:r>
              <a:rPr lang="de-DE" dirty="0" smtClean="0"/>
              <a:t>Title</a:t>
            </a:r>
          </a:p>
          <a:p>
            <a:pPr lvl="1"/>
            <a:r>
              <a:rPr lang="de-DE" dirty="0" smtClean="0"/>
              <a:t>Company</a:t>
            </a:r>
          </a:p>
        </p:txBody>
      </p:sp>
      <p:sp>
        <p:nvSpPr>
          <p:cNvPr id="19" name="Textplatzhalter 3"/>
          <p:cNvSpPr>
            <a:spLocks noGrp="1"/>
          </p:cNvSpPr>
          <p:nvPr>
            <p:ph type="body" sz="quarter" idx="19" hasCustomPrompt="1"/>
          </p:nvPr>
        </p:nvSpPr>
        <p:spPr>
          <a:xfrm>
            <a:off x="637526" y="4954590"/>
            <a:ext cx="2404110" cy="784225"/>
          </a:xfrm>
          <a:prstGeom prst="rect">
            <a:avLst/>
          </a:prstGeom>
        </p:spPr>
        <p:txBody>
          <a:bodyPr lIns="0" tIns="0" rIns="0" bIns="0" anchor="t" anchorCtr="0"/>
          <a:lstStyle>
            <a:lvl1pPr marL="0" indent="0">
              <a:buNone/>
              <a:defRPr sz="1600" b="1"/>
            </a:lvl1pPr>
            <a:lvl2pPr marL="0" indent="0">
              <a:buNone/>
              <a:defRPr sz="1400"/>
            </a:lvl2pPr>
          </a:lstStyle>
          <a:p>
            <a:pPr lvl="0"/>
            <a:r>
              <a:rPr lang="de-DE" dirty="0" err="1" smtClean="0"/>
              <a:t>Theme</a:t>
            </a:r>
            <a:r>
              <a:rPr lang="de-DE" dirty="0" smtClean="0"/>
              <a:t> 3</a:t>
            </a:r>
          </a:p>
          <a:p>
            <a:pPr lvl="1"/>
            <a:r>
              <a:rPr lang="de-DE" dirty="0" smtClean="0"/>
              <a:t>Title</a:t>
            </a:r>
          </a:p>
          <a:p>
            <a:pPr lvl="1"/>
            <a:r>
              <a:rPr lang="de-DE" dirty="0" smtClean="0"/>
              <a:t>Company</a:t>
            </a:r>
          </a:p>
        </p:txBody>
      </p:sp>
      <p:sp>
        <p:nvSpPr>
          <p:cNvPr id="2" name="Datumsplatzhalter 1"/>
          <p:cNvSpPr>
            <a:spLocks noGrp="1"/>
          </p:cNvSpPr>
          <p:nvPr>
            <p:ph type="dt" sz="half" idx="20"/>
          </p:nvPr>
        </p:nvSpPr>
        <p:spPr/>
        <p:txBody>
          <a:bodyPr/>
          <a:lstStyle/>
          <a:p>
            <a:fld id="{AFDBC30F-B273-4EDE-BCE6-89A0952C21A4}" type="datetime1">
              <a:rPr lang="en-US" smtClean="0"/>
              <a:t>2/19/2016</a:t>
            </a:fld>
            <a:endParaRPr lang="de-DE" dirty="0"/>
          </a:p>
        </p:txBody>
      </p:sp>
      <p:sp>
        <p:nvSpPr>
          <p:cNvPr id="4" name="Titel 3"/>
          <p:cNvSpPr>
            <a:spLocks noGrp="1"/>
          </p:cNvSpPr>
          <p:nvPr>
            <p:ph type="title" hasCustomPrompt="1"/>
          </p:nvPr>
        </p:nvSpPr>
        <p:spPr/>
        <p:txBody>
          <a:bodyPr/>
          <a:lstStyle>
            <a:lvl1pPr>
              <a:defRPr/>
            </a:lvl1pPr>
          </a:lstStyle>
          <a:p>
            <a:r>
              <a:rPr lang="de-DE" dirty="0" smtClean="0"/>
              <a:t>Überschrift Calibri 28 </a:t>
            </a:r>
            <a:r>
              <a:rPr lang="de-DE" dirty="0" err="1" smtClean="0"/>
              <a:t>pt</a:t>
            </a:r>
            <a:endParaRPr lang="de-DE" dirty="0"/>
          </a:p>
        </p:txBody>
      </p:sp>
    </p:spTree>
    <p:extLst>
      <p:ext uri="{BB962C8B-B14F-4D97-AF65-F5344CB8AC3E}">
        <p14:creationId xmlns:p14="http://schemas.microsoft.com/office/powerpoint/2010/main" val="5125926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Calibri" panose="020F0502020204030204" pitchFamily="34" charset="0"/>
              </a:defRPr>
            </a:lvl1pPr>
          </a:lstStyle>
          <a:p>
            <a:endParaRPr lang="en-US"/>
          </a:p>
        </p:txBody>
      </p:sp>
      <p:sp>
        <p:nvSpPr>
          <p:cNvPr id="5" name="Date Placeholder 4"/>
          <p:cNvSpPr>
            <a:spLocks noGrp="1"/>
          </p:cNvSpPr>
          <p:nvPr>
            <p:ph type="dt" sz="quarter" idx="11"/>
          </p:nvPr>
        </p:nvSpPr>
        <p:spPr/>
        <p:txBody>
          <a:bodyPr/>
          <a:lstStyle>
            <a:lvl1pPr>
              <a:defRPr>
                <a:latin typeface="Calibri" panose="020F0502020204030204" pitchFamily="34" charset="0"/>
              </a:defRPr>
            </a:lvl1pPr>
          </a:lstStyle>
          <a:p>
            <a:fld id="{C3FF28A5-3112-4CB7-96CF-097D1CEE49B5}" type="datetime1">
              <a:rPr lang="en-GB" smtClean="0"/>
              <a:t>2016-02-19</a:t>
            </a:fld>
            <a:endParaRPr lang="en-US" dirty="0"/>
          </a:p>
        </p:txBody>
      </p:sp>
      <p:sp>
        <p:nvSpPr>
          <p:cNvPr id="6" name="Slide Number Placeholder 5"/>
          <p:cNvSpPr>
            <a:spLocks noGrp="1"/>
          </p:cNvSpPr>
          <p:nvPr>
            <p:ph type="sldNum" sz="quarter" idx="12"/>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Tree>
    <p:extLst>
      <p:ext uri="{BB962C8B-B14F-4D97-AF65-F5344CB8AC3E}">
        <p14:creationId xmlns:p14="http://schemas.microsoft.com/office/powerpoint/2010/main" val="384134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anose="020F050202020403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Calibri" panose="020F0502020204030204" pitchFamily="34" charset="0"/>
              </a:defRPr>
            </a:lvl1pPr>
          </a:lstStyle>
          <a:p>
            <a:endParaRPr lang="en-US"/>
          </a:p>
        </p:txBody>
      </p:sp>
      <p:sp>
        <p:nvSpPr>
          <p:cNvPr id="5" name="Date Placeholder 4"/>
          <p:cNvSpPr>
            <a:spLocks noGrp="1"/>
          </p:cNvSpPr>
          <p:nvPr>
            <p:ph type="dt" sz="quarter" idx="11"/>
          </p:nvPr>
        </p:nvSpPr>
        <p:spPr/>
        <p:txBody>
          <a:bodyPr/>
          <a:lstStyle>
            <a:lvl1pPr>
              <a:defRPr>
                <a:latin typeface="Calibri" panose="020F0502020204030204" pitchFamily="34" charset="0"/>
              </a:defRPr>
            </a:lvl1pPr>
          </a:lstStyle>
          <a:p>
            <a:fld id="{0999128A-7BC2-483C-8255-159356FDA911}" type="datetime1">
              <a:rPr lang="en-GB" smtClean="0"/>
              <a:t>2016-02-19</a:t>
            </a:fld>
            <a:endParaRPr lang="en-US" dirty="0"/>
          </a:p>
        </p:txBody>
      </p:sp>
      <p:sp>
        <p:nvSpPr>
          <p:cNvPr id="6" name="Slide Number Placeholder 5"/>
          <p:cNvSpPr>
            <a:spLocks noGrp="1"/>
          </p:cNvSpPr>
          <p:nvPr>
            <p:ph type="sldNum" sz="quarter" idx="12"/>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Tree>
    <p:extLst>
      <p:ext uri="{BB962C8B-B14F-4D97-AF65-F5344CB8AC3E}">
        <p14:creationId xmlns:p14="http://schemas.microsoft.com/office/powerpoint/2010/main" val="263261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771900" cy="4876800"/>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771900" cy="4876800"/>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atin typeface="Calibri" panose="020F0502020204030204" pitchFamily="34" charset="0"/>
              </a:defRPr>
            </a:lvl1pPr>
          </a:lstStyle>
          <a:p>
            <a:endParaRPr lang="en-US"/>
          </a:p>
        </p:txBody>
      </p:sp>
      <p:sp>
        <p:nvSpPr>
          <p:cNvPr id="6" name="Date Placeholder 5"/>
          <p:cNvSpPr>
            <a:spLocks noGrp="1"/>
          </p:cNvSpPr>
          <p:nvPr>
            <p:ph type="dt" sz="quarter" idx="11"/>
          </p:nvPr>
        </p:nvSpPr>
        <p:spPr/>
        <p:txBody>
          <a:bodyPr/>
          <a:lstStyle>
            <a:lvl1pPr>
              <a:defRPr>
                <a:latin typeface="Calibri" panose="020F0502020204030204" pitchFamily="34" charset="0"/>
              </a:defRPr>
            </a:lvl1pPr>
          </a:lstStyle>
          <a:p>
            <a:fld id="{1EEF465E-B9AF-4D69-BA4C-24F962964D56}" type="datetime1">
              <a:rPr lang="en-GB" smtClean="0"/>
              <a:t>2016-02-19</a:t>
            </a:fld>
            <a:endParaRPr lang="en-US" dirty="0"/>
          </a:p>
        </p:txBody>
      </p:sp>
      <p:sp>
        <p:nvSpPr>
          <p:cNvPr id="7" name="Slide Number Placeholder 6"/>
          <p:cNvSpPr>
            <a:spLocks noGrp="1"/>
          </p:cNvSpPr>
          <p:nvPr>
            <p:ph type="sldNum" sz="quarter" idx="12"/>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Tree>
    <p:extLst>
      <p:ext uri="{BB962C8B-B14F-4D97-AF65-F5344CB8AC3E}">
        <p14:creationId xmlns:p14="http://schemas.microsoft.com/office/powerpoint/2010/main" val="318418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Date Placeholder 7"/>
          <p:cNvSpPr>
            <a:spLocks noGrp="1"/>
          </p:cNvSpPr>
          <p:nvPr>
            <p:ph type="dt" sz="quarter" idx="11"/>
          </p:nvPr>
        </p:nvSpPr>
        <p:spPr/>
        <p:txBody>
          <a:bodyPr/>
          <a:lstStyle>
            <a:lvl1pPr>
              <a:defRPr/>
            </a:lvl1pPr>
          </a:lstStyle>
          <a:p>
            <a:fld id="{908C41B6-DAAF-48FA-AE30-013FAD303AE6}" type="datetime1">
              <a:rPr lang="en-GB" smtClean="0"/>
              <a:t>2016-02-19</a:t>
            </a:fld>
            <a:endParaRPr lang="en-US"/>
          </a:p>
        </p:txBody>
      </p:sp>
      <p:sp>
        <p:nvSpPr>
          <p:cNvPr id="9" name="Slide Number Placeholder 8"/>
          <p:cNvSpPr>
            <a:spLocks noGrp="1"/>
          </p:cNvSpPr>
          <p:nvPr>
            <p:ph type="sldNum" sz="quarter" idx="12"/>
          </p:nvPr>
        </p:nvSpPr>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43217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atin typeface="Calibri" panose="020F0502020204030204" pitchFamily="34" charset="0"/>
              </a:defRPr>
            </a:lvl1pPr>
          </a:lstStyle>
          <a:p>
            <a:endParaRPr lang="en-US"/>
          </a:p>
        </p:txBody>
      </p:sp>
      <p:sp>
        <p:nvSpPr>
          <p:cNvPr id="4" name="Date Placeholder 3"/>
          <p:cNvSpPr>
            <a:spLocks noGrp="1"/>
          </p:cNvSpPr>
          <p:nvPr>
            <p:ph type="dt" sz="quarter" idx="11"/>
          </p:nvPr>
        </p:nvSpPr>
        <p:spPr/>
        <p:txBody>
          <a:bodyPr/>
          <a:lstStyle>
            <a:lvl1pPr>
              <a:defRPr>
                <a:latin typeface="Calibri" panose="020F0502020204030204" pitchFamily="34" charset="0"/>
              </a:defRPr>
            </a:lvl1pPr>
          </a:lstStyle>
          <a:p>
            <a:fld id="{89F007E8-5FCE-4BB1-8D50-083B661E8D6D}" type="datetime1">
              <a:rPr lang="en-GB" smtClean="0"/>
              <a:t>2016-02-19</a:t>
            </a:fld>
            <a:endParaRPr lang="en-US" dirty="0"/>
          </a:p>
        </p:txBody>
      </p:sp>
      <p:sp>
        <p:nvSpPr>
          <p:cNvPr id="5" name="Slide Number Placeholder 4"/>
          <p:cNvSpPr>
            <a:spLocks noGrp="1"/>
          </p:cNvSpPr>
          <p:nvPr>
            <p:ph type="sldNum" sz="quarter" idx="12"/>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Tree>
    <p:extLst>
      <p:ext uri="{BB962C8B-B14F-4D97-AF65-F5344CB8AC3E}">
        <p14:creationId xmlns:p14="http://schemas.microsoft.com/office/powerpoint/2010/main" val="170334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atin typeface="Calibri" panose="020F0502020204030204" pitchFamily="34" charset="0"/>
              </a:defRPr>
            </a:lvl1pPr>
          </a:lstStyle>
          <a:p>
            <a:endParaRPr lang="en-US"/>
          </a:p>
        </p:txBody>
      </p:sp>
      <p:sp>
        <p:nvSpPr>
          <p:cNvPr id="3" name="Date Placeholder 2"/>
          <p:cNvSpPr>
            <a:spLocks noGrp="1"/>
          </p:cNvSpPr>
          <p:nvPr>
            <p:ph type="dt" sz="quarter" idx="11"/>
          </p:nvPr>
        </p:nvSpPr>
        <p:spPr/>
        <p:txBody>
          <a:bodyPr/>
          <a:lstStyle>
            <a:lvl1pPr>
              <a:defRPr>
                <a:latin typeface="Calibri" panose="020F0502020204030204" pitchFamily="34" charset="0"/>
              </a:defRPr>
            </a:lvl1pPr>
          </a:lstStyle>
          <a:p>
            <a:fld id="{C11330A0-B567-44A6-B8A9-159899F8CBFD}" type="datetime1">
              <a:rPr lang="en-GB" smtClean="0"/>
              <a:t>2016-02-19</a:t>
            </a:fld>
            <a:endParaRPr lang="en-US" dirty="0"/>
          </a:p>
        </p:txBody>
      </p:sp>
      <p:sp>
        <p:nvSpPr>
          <p:cNvPr id="4" name="Slide Number Placeholder 3"/>
          <p:cNvSpPr>
            <a:spLocks noGrp="1"/>
          </p:cNvSpPr>
          <p:nvPr>
            <p:ph type="sldNum" sz="quarter" idx="12"/>
          </p:nvPr>
        </p:nvSpPr>
        <p:spPr/>
        <p:txBody>
          <a:bodyPr/>
          <a:lstStyle>
            <a:lvl1pPr>
              <a:defRPr>
                <a:latin typeface="Calibri" panose="020F0502020204030204" pitchFamily="34" charset="0"/>
              </a:defRPr>
            </a:lvl1pPr>
          </a:lstStyle>
          <a:p>
            <a:fld id="{4F3735C1-7677-4E34-951E-E4EF8A7E1948}" type="slidenum">
              <a:rPr lang="en-US" smtClean="0"/>
              <a:pPr/>
              <a:t>‹Nr.›</a:t>
            </a:fld>
            <a:endParaRPr lang="en-US"/>
          </a:p>
        </p:txBody>
      </p:sp>
    </p:spTree>
    <p:extLst>
      <p:ext uri="{BB962C8B-B14F-4D97-AF65-F5344CB8AC3E}">
        <p14:creationId xmlns:p14="http://schemas.microsoft.com/office/powerpoint/2010/main" val="72351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quarter" idx="11"/>
          </p:nvPr>
        </p:nvSpPr>
        <p:spPr/>
        <p:txBody>
          <a:bodyPr/>
          <a:lstStyle>
            <a:lvl1pPr>
              <a:defRPr/>
            </a:lvl1pPr>
          </a:lstStyle>
          <a:p>
            <a:fld id="{341BF4A7-66E5-445B-B904-5374E86D4838}" type="datetime1">
              <a:rPr lang="en-GB" smtClean="0"/>
              <a:t>2016-02-19</a:t>
            </a:fld>
            <a:endParaRPr lang="en-US"/>
          </a:p>
        </p:txBody>
      </p:sp>
      <p:sp>
        <p:nvSpPr>
          <p:cNvPr id="7" name="Slide Number Placeholder 6"/>
          <p:cNvSpPr>
            <a:spLocks noGrp="1"/>
          </p:cNvSpPr>
          <p:nvPr>
            <p:ph type="sldNum" sz="quarter" idx="12"/>
          </p:nvPr>
        </p:nvSpPr>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34018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Date Placeholder 5"/>
          <p:cNvSpPr>
            <a:spLocks noGrp="1"/>
          </p:cNvSpPr>
          <p:nvPr>
            <p:ph type="dt" sz="quarter" idx="11"/>
          </p:nvPr>
        </p:nvSpPr>
        <p:spPr/>
        <p:txBody>
          <a:bodyPr/>
          <a:lstStyle>
            <a:lvl1pPr>
              <a:defRPr/>
            </a:lvl1pPr>
          </a:lstStyle>
          <a:p>
            <a:fld id="{BE9158B8-37F8-49BA-8119-073CA65FBF5B}" type="datetime1">
              <a:rPr lang="en-GB" smtClean="0"/>
              <a:t>2016-02-19</a:t>
            </a:fld>
            <a:endParaRPr lang="en-US"/>
          </a:p>
        </p:txBody>
      </p:sp>
      <p:sp>
        <p:nvSpPr>
          <p:cNvPr id="7" name="Slide Number Placeholder 6"/>
          <p:cNvSpPr>
            <a:spLocks noGrp="1"/>
          </p:cNvSpPr>
          <p:nvPr>
            <p:ph type="sldNum" sz="quarter" idx="12"/>
          </p:nvPr>
        </p:nvSpPr>
        <p:spPr/>
        <p:txBody>
          <a:bodyPr/>
          <a:lstStyle>
            <a:lvl1pPr>
              <a:defRPr/>
            </a:lvl1pPr>
          </a:lstStyle>
          <a:p>
            <a:fld id="{4F3735C1-7677-4E34-951E-E4EF8A7E1948}" type="slidenum">
              <a:rPr lang="en-US" smtClean="0"/>
              <a:t>‹Nr.›</a:t>
            </a:fld>
            <a:endParaRPr lang="en-US"/>
          </a:p>
        </p:txBody>
      </p:sp>
    </p:spTree>
    <p:extLst>
      <p:ext uri="{BB962C8B-B14F-4D97-AF65-F5344CB8AC3E}">
        <p14:creationId xmlns:p14="http://schemas.microsoft.com/office/powerpoint/2010/main" val="703076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21186" name="Picture 2" descr="C:\Dokumente und Einstellungen\Horst Walther\Eigene Dateien\1. SiG\Infrastruktur\Homepage\grafik\UpLeft_off.gi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4475" y="269875"/>
            <a:ext cx="349250" cy="349250"/>
          </a:xfrm>
          <a:prstGeom prst="rect">
            <a:avLst/>
          </a:prstGeom>
          <a:noFill/>
          <a:extLst>
            <a:ext uri="{909E8E84-426E-40DD-AFC4-6F175D3DCCD1}">
              <a14:hiddenFill xmlns:a14="http://schemas.microsoft.com/office/drawing/2010/main">
                <a:solidFill>
                  <a:srgbClr val="FFFFFF"/>
                </a:solidFill>
              </a14:hiddenFill>
            </a:ext>
          </a:extLst>
        </p:spPr>
      </p:pic>
      <p:sp>
        <p:nvSpPr>
          <p:cNvPr id="221187" name="Rectangle 3"/>
          <p:cNvSpPr>
            <a:spLocks noGrp="1" noChangeArrowheads="1"/>
          </p:cNvSpPr>
          <p:nvPr>
            <p:ph type="title"/>
          </p:nvPr>
        </p:nvSpPr>
        <p:spPr bwMode="auto">
          <a:xfrm>
            <a:off x="679450" y="277813"/>
            <a:ext cx="77025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noProof="0" dirty="0" smtClean="0"/>
              <a:t>Master-</a:t>
            </a:r>
            <a:r>
              <a:rPr lang="en-GB" noProof="0" dirty="0" err="1" smtClean="0"/>
              <a:t>Titelformat</a:t>
            </a:r>
            <a:endParaRPr lang="en-GB" noProof="0" dirty="0" smtClean="0"/>
          </a:p>
        </p:txBody>
      </p:sp>
      <p:sp>
        <p:nvSpPr>
          <p:cNvPr id="221188" name="Rectangle 4"/>
          <p:cNvSpPr>
            <a:spLocks noGrp="1" noChangeArrowheads="1"/>
          </p:cNvSpPr>
          <p:nvPr>
            <p:ph type="body" idx="1"/>
          </p:nvPr>
        </p:nvSpPr>
        <p:spPr bwMode="auto">
          <a:xfrm>
            <a:off x="685800" y="1143000"/>
            <a:ext cx="7696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dirty="0" err="1" smtClean="0"/>
              <a:t>Hier</a:t>
            </a:r>
            <a:r>
              <a:rPr lang="en-GB" noProof="0" dirty="0" smtClean="0"/>
              <a:t> </a:t>
            </a:r>
            <a:r>
              <a:rPr lang="en-GB" noProof="0" dirty="0" err="1" smtClean="0"/>
              <a:t>klicken</a:t>
            </a:r>
            <a:r>
              <a:rPr lang="en-GB" noProof="0" dirty="0" smtClean="0"/>
              <a:t>, um Master-</a:t>
            </a:r>
            <a:r>
              <a:rPr lang="en-GB" noProof="0" dirty="0" err="1" smtClean="0"/>
              <a:t>Textformat</a:t>
            </a:r>
            <a:r>
              <a:rPr lang="en-GB" noProof="0" dirty="0" smtClean="0"/>
              <a:t> </a:t>
            </a:r>
            <a:r>
              <a:rPr lang="en-GB" noProof="0" dirty="0" err="1" smtClean="0"/>
              <a:t>zu</a:t>
            </a:r>
            <a:r>
              <a:rPr lang="en-GB" noProof="0" dirty="0" smtClean="0"/>
              <a:t> </a:t>
            </a:r>
            <a:r>
              <a:rPr lang="en-GB" noProof="0" dirty="0" err="1" smtClean="0"/>
              <a:t>bearbeiten</a:t>
            </a:r>
            <a:r>
              <a:rPr lang="en-GB" noProof="0" dirty="0" smtClean="0"/>
              <a:t>.</a:t>
            </a:r>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3"/>
            <a:r>
              <a:rPr lang="en-GB" noProof="0" dirty="0" err="1" smtClean="0"/>
              <a:t>Vierte</a:t>
            </a:r>
            <a:r>
              <a:rPr lang="en-GB" noProof="0" dirty="0" smtClean="0"/>
              <a:t> </a:t>
            </a:r>
            <a:r>
              <a:rPr lang="en-GB" noProof="0" dirty="0" err="1" smtClean="0"/>
              <a:t>Ebene</a:t>
            </a:r>
            <a:endParaRPr lang="en-GB" noProof="0" dirty="0" smtClean="0"/>
          </a:p>
          <a:p>
            <a:pPr lvl="4"/>
            <a:r>
              <a:rPr lang="en-GB" noProof="0" dirty="0" err="1" smtClean="0"/>
              <a:t>Fünfte</a:t>
            </a:r>
            <a:r>
              <a:rPr lang="en-GB" noProof="0" dirty="0" smtClean="0"/>
              <a:t> </a:t>
            </a:r>
            <a:r>
              <a:rPr lang="en-GB" noProof="0" dirty="0" err="1" smtClean="0"/>
              <a:t>Ebene</a:t>
            </a:r>
            <a:endParaRPr lang="en-GB" noProof="0" dirty="0" smtClean="0"/>
          </a:p>
        </p:txBody>
      </p:sp>
      <p:sp>
        <p:nvSpPr>
          <p:cNvPr id="221189" name="Line 5"/>
          <p:cNvSpPr>
            <a:spLocks noChangeShapeType="1"/>
          </p:cNvSpPr>
          <p:nvPr/>
        </p:nvSpPr>
        <p:spPr bwMode="auto">
          <a:xfrm>
            <a:off x="762000" y="6591300"/>
            <a:ext cx="7620000"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noProof="0" dirty="0">
              <a:latin typeface="Calibri" panose="020F0502020204030204" pitchFamily="34" charset="0"/>
            </a:endParaRPr>
          </a:p>
        </p:txBody>
      </p:sp>
      <p:grpSp>
        <p:nvGrpSpPr>
          <p:cNvPr id="221190" name="Group 6"/>
          <p:cNvGrpSpPr>
            <a:grpSpLocks/>
          </p:cNvGrpSpPr>
          <p:nvPr/>
        </p:nvGrpSpPr>
        <p:grpSpPr bwMode="auto">
          <a:xfrm>
            <a:off x="8534411" y="6248408"/>
            <a:ext cx="379413" cy="401638"/>
            <a:chOff x="5376" y="3936"/>
            <a:chExt cx="239" cy="253"/>
          </a:xfrm>
        </p:grpSpPr>
        <p:pic>
          <p:nvPicPr>
            <p:cNvPr id="221191" name="Picture 7" descr="C:\Dokumente und Einstellungen\Horst Walther\Eigene Dateien\1. SiG\Infrastruktur\Homepage\grafik\DownRight_off.gif"/>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5376" y="3936"/>
              <a:ext cx="220" cy="220"/>
            </a:xfrm>
            <a:prstGeom prst="rect">
              <a:avLst/>
            </a:prstGeom>
            <a:noFill/>
            <a:extLst>
              <a:ext uri="{909E8E84-426E-40DD-AFC4-6F175D3DCCD1}">
                <a14:hiddenFill xmlns:a14="http://schemas.microsoft.com/office/drawing/2010/main">
                  <a:solidFill>
                    <a:srgbClr val="FFFFFF"/>
                  </a:solidFill>
                </a14:hiddenFill>
              </a:ext>
            </a:extLst>
          </p:spPr>
        </p:pic>
        <p:sp>
          <p:nvSpPr>
            <p:cNvPr id="221192" name="Text Box 8"/>
            <p:cNvSpPr txBox="1">
              <a:spLocks noChangeArrowheads="1"/>
            </p:cNvSpPr>
            <p:nvPr userDrawn="1"/>
          </p:nvSpPr>
          <p:spPr bwMode="auto">
            <a:xfrm>
              <a:off x="5393" y="4034"/>
              <a:ext cx="22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Tx/>
                <a:buSzTx/>
                <a:buFontTx/>
                <a:buNone/>
              </a:pPr>
              <a:r>
                <a:rPr lang="en-GB" sz="1000" noProof="0" dirty="0" smtClean="0">
                  <a:solidFill>
                    <a:srgbClr val="F7F4EF"/>
                  </a:solidFill>
                  <a:latin typeface="Calibri" panose="020F0502020204030204" pitchFamily="34" charset="0"/>
                </a:rPr>
                <a:t>SiG</a:t>
              </a:r>
              <a:endParaRPr lang="en-GB" sz="700" noProof="0" dirty="0">
                <a:solidFill>
                  <a:srgbClr val="DDDDDD"/>
                </a:solidFill>
                <a:latin typeface="Calibri" panose="020F0502020204030204" pitchFamily="34" charset="0"/>
              </a:endParaRPr>
            </a:p>
          </p:txBody>
        </p:sp>
      </p:grpSp>
      <p:sp>
        <p:nvSpPr>
          <p:cNvPr id="221194" name="Rectangle 10"/>
          <p:cNvSpPr>
            <a:spLocks noGrp="1" noChangeArrowheads="1"/>
          </p:cNvSpPr>
          <p:nvPr>
            <p:ph type="ftr" sz="quarter" idx="3"/>
          </p:nvPr>
        </p:nvSpPr>
        <p:spPr bwMode="auto">
          <a:xfrm>
            <a:off x="3124200" y="6329363"/>
            <a:ext cx="28956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Tx/>
              <a:buSzTx/>
              <a:buFontTx/>
              <a:buNone/>
              <a:defRPr sz="1200">
                <a:solidFill>
                  <a:srgbClr val="C0C0C0"/>
                </a:solidFill>
                <a:latin typeface="Calibri" panose="020F0502020204030204" pitchFamily="34" charset="0"/>
              </a:defRPr>
            </a:lvl1pPr>
          </a:lstStyle>
          <a:p>
            <a:endParaRPr lang="en-GB" noProof="0" dirty="0"/>
          </a:p>
        </p:txBody>
      </p:sp>
      <p:sp>
        <p:nvSpPr>
          <p:cNvPr id="221195" name="Line 11"/>
          <p:cNvSpPr>
            <a:spLocks noChangeShapeType="1"/>
          </p:cNvSpPr>
          <p:nvPr/>
        </p:nvSpPr>
        <p:spPr bwMode="auto">
          <a:xfrm>
            <a:off x="762000" y="6591300"/>
            <a:ext cx="7620000"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noProof="0" dirty="0">
              <a:latin typeface="Calibri" panose="020F0502020204030204" pitchFamily="34" charset="0"/>
            </a:endParaRPr>
          </a:p>
        </p:txBody>
      </p:sp>
      <p:sp>
        <p:nvSpPr>
          <p:cNvPr id="221196" name="Rectangle 12"/>
          <p:cNvSpPr>
            <a:spLocks noGrp="1" noChangeArrowheads="1"/>
          </p:cNvSpPr>
          <p:nvPr>
            <p:ph type="dt" sz="quarter" idx="2"/>
          </p:nvPr>
        </p:nvSpPr>
        <p:spPr bwMode="auto">
          <a:xfrm>
            <a:off x="762000" y="6327775"/>
            <a:ext cx="23622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fld id="{08AB4E8A-D803-4124-A3FA-0614D364E253}" type="datetime1">
              <a:rPr lang="en-GB" noProof="0" smtClean="0"/>
              <a:t>2016-02-19</a:t>
            </a:fld>
            <a:endParaRPr lang="en-GB" noProof="0" dirty="0"/>
          </a:p>
        </p:txBody>
      </p:sp>
      <p:sp>
        <p:nvSpPr>
          <p:cNvPr id="221197" name="Rectangle 13"/>
          <p:cNvSpPr>
            <a:spLocks noGrp="1" noChangeArrowheads="1"/>
          </p:cNvSpPr>
          <p:nvPr>
            <p:ph type="sldNum" sz="quarter" idx="4"/>
          </p:nvPr>
        </p:nvSpPr>
        <p:spPr bwMode="auto">
          <a:xfrm>
            <a:off x="6019800" y="63246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F3735C1-7677-4E34-951E-E4EF8A7E1948}" type="slidenum">
              <a:rPr lang="en-GB" noProof="0" smtClean="0"/>
              <a:pPr/>
              <a:t>‹Nr.›</a:t>
            </a:fld>
            <a:endParaRPr lang="en-GB" noProof="0" dirty="0"/>
          </a:p>
        </p:txBody>
      </p:sp>
      <p:sp>
        <p:nvSpPr>
          <p:cNvPr id="2" name="fc"/>
          <p:cNvSpPr txBox="1"/>
          <p:nvPr userDrawn="1"/>
        </p:nvSpPr>
        <p:spPr>
          <a:xfrm>
            <a:off x="0" y="6520180"/>
            <a:ext cx="9144000" cy="369332"/>
          </a:xfrm>
          <a:prstGeom prst="rect">
            <a:avLst/>
          </a:prstGeom>
          <a:noFill/>
        </p:spPr>
        <p:txBody>
          <a:bodyPr vert="horz" rtlCol="0">
            <a:spAutoFit/>
          </a:bodyPr>
          <a:lstStyle/>
          <a:p>
            <a:pPr algn="ctr"/>
            <a:endParaRPr lang="en-GB" noProof="0"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rtl="0" eaLnBrk="1" fontAlgn="base" hangingPunct="1">
        <a:spcBef>
          <a:spcPct val="0"/>
        </a:spcBef>
        <a:spcAft>
          <a:spcPct val="0"/>
        </a:spcAft>
        <a:defRPr sz="2800" b="1">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2800" b="1">
          <a:solidFill>
            <a:schemeClr val="tx2"/>
          </a:solidFill>
          <a:latin typeface="Arial Unicode MS" pitchFamily="34" charset="-128"/>
        </a:defRPr>
      </a:lvl2pPr>
      <a:lvl3pPr algn="l" rtl="0" eaLnBrk="1" fontAlgn="base" hangingPunct="1">
        <a:spcBef>
          <a:spcPct val="0"/>
        </a:spcBef>
        <a:spcAft>
          <a:spcPct val="0"/>
        </a:spcAft>
        <a:defRPr sz="2800" b="1">
          <a:solidFill>
            <a:schemeClr val="tx2"/>
          </a:solidFill>
          <a:latin typeface="Arial Unicode MS" pitchFamily="34" charset="-128"/>
        </a:defRPr>
      </a:lvl3pPr>
      <a:lvl4pPr algn="l" rtl="0" eaLnBrk="1" fontAlgn="base" hangingPunct="1">
        <a:spcBef>
          <a:spcPct val="0"/>
        </a:spcBef>
        <a:spcAft>
          <a:spcPct val="0"/>
        </a:spcAft>
        <a:defRPr sz="2800" b="1">
          <a:solidFill>
            <a:schemeClr val="tx2"/>
          </a:solidFill>
          <a:latin typeface="Arial Unicode MS" pitchFamily="34" charset="-128"/>
        </a:defRPr>
      </a:lvl4pPr>
      <a:lvl5pPr algn="l" rtl="0" eaLnBrk="1" fontAlgn="base" hangingPunct="1">
        <a:spcBef>
          <a:spcPct val="0"/>
        </a:spcBef>
        <a:spcAft>
          <a:spcPct val="0"/>
        </a:spcAft>
        <a:defRPr sz="2800" b="1">
          <a:solidFill>
            <a:schemeClr val="tx2"/>
          </a:solidFill>
          <a:latin typeface="Arial Unicode MS" pitchFamily="34" charset="-128"/>
        </a:defRPr>
      </a:lvl5pPr>
      <a:lvl6pPr marL="457200" algn="l" rtl="0" eaLnBrk="1" fontAlgn="base" hangingPunct="1">
        <a:spcBef>
          <a:spcPct val="0"/>
        </a:spcBef>
        <a:spcAft>
          <a:spcPct val="0"/>
        </a:spcAft>
        <a:defRPr sz="2800" b="1">
          <a:solidFill>
            <a:schemeClr val="tx2"/>
          </a:solidFill>
          <a:latin typeface="Arial Unicode MS" pitchFamily="34" charset="-128"/>
        </a:defRPr>
      </a:lvl6pPr>
      <a:lvl7pPr marL="914400" algn="l" rtl="0" eaLnBrk="1" fontAlgn="base" hangingPunct="1">
        <a:spcBef>
          <a:spcPct val="0"/>
        </a:spcBef>
        <a:spcAft>
          <a:spcPct val="0"/>
        </a:spcAft>
        <a:defRPr sz="2800" b="1">
          <a:solidFill>
            <a:schemeClr val="tx2"/>
          </a:solidFill>
          <a:latin typeface="Arial Unicode MS" pitchFamily="34" charset="-128"/>
        </a:defRPr>
      </a:lvl7pPr>
      <a:lvl8pPr marL="1371600" algn="l" rtl="0" eaLnBrk="1" fontAlgn="base" hangingPunct="1">
        <a:spcBef>
          <a:spcPct val="0"/>
        </a:spcBef>
        <a:spcAft>
          <a:spcPct val="0"/>
        </a:spcAft>
        <a:defRPr sz="2800" b="1">
          <a:solidFill>
            <a:schemeClr val="tx2"/>
          </a:solidFill>
          <a:latin typeface="Arial Unicode MS" pitchFamily="34" charset="-128"/>
        </a:defRPr>
      </a:lvl8pPr>
      <a:lvl9pPr marL="1828800" algn="l" rtl="0" eaLnBrk="1" fontAlgn="base" hangingPunct="1">
        <a:spcBef>
          <a:spcPct val="0"/>
        </a:spcBef>
        <a:spcAft>
          <a:spcPct val="0"/>
        </a:spcAft>
        <a:defRPr sz="2800" b="1">
          <a:solidFill>
            <a:schemeClr val="tx2"/>
          </a:solidFill>
          <a:latin typeface="Arial Unicode MS" pitchFamily="34"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user.cs.tu-berlin.de/~ohherde/b/aristot.gi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latin typeface="Calibri" panose="020F0502020204030204" pitchFamily="34" charset="0"/>
                <a:cs typeface="Calibri" panose="020F0502020204030204" pitchFamily="34" charset="0"/>
              </a:rPr>
              <a:t>Identity &amp; Access Governance</a:t>
            </a:r>
            <a:endParaRPr lang="en-GB" b="0" dirty="0">
              <a:latin typeface="Calibri" panose="020F0502020204030204" pitchFamily="34" charset="0"/>
              <a:cs typeface="Calibri" panose="020F0502020204030204" pitchFamily="34" charset="0"/>
            </a:endParaRPr>
          </a:p>
        </p:txBody>
      </p:sp>
      <p:sp>
        <p:nvSpPr>
          <p:cNvPr id="5" name="Subtitle 4"/>
          <p:cNvSpPr>
            <a:spLocks noGrp="1"/>
          </p:cNvSpPr>
          <p:nvPr>
            <p:ph type="subTitle" idx="1"/>
          </p:nvPr>
        </p:nvSpPr>
        <p:spPr>
          <a:xfrm>
            <a:off x="942975" y="3657600"/>
            <a:ext cx="7877497" cy="1715616"/>
          </a:xfrm>
        </p:spPr>
        <p:txBody>
          <a:bodyPr/>
          <a:lstStyle/>
          <a:p>
            <a:pPr algn="l"/>
            <a:r>
              <a:rPr lang="en-GB" dirty="0">
                <a:cs typeface="Calibri" panose="020F0502020204030204" pitchFamily="34" charset="0"/>
              </a:rPr>
              <a:t>What it is, what not and how it changes.</a:t>
            </a:r>
            <a:endParaRPr lang="en-GB" dirty="0" smtClean="0">
              <a:latin typeface="Calibri" panose="020F0502020204030204" pitchFamily="34" charset="0"/>
              <a:cs typeface="Calibri" panose="020F0502020204030204" pitchFamily="34" charset="0"/>
            </a:endParaRPr>
          </a:p>
          <a:p>
            <a:pPr algn="l"/>
            <a:endParaRPr lang="de-DE" dirty="0">
              <a:cs typeface="Calibri" panose="020F0502020204030204" pitchFamily="34" charset="0"/>
            </a:endParaRPr>
          </a:p>
          <a:p>
            <a:pPr algn="l"/>
            <a:endParaRPr lang="en-GB" dirty="0" smtClean="0">
              <a:latin typeface="Calibri" panose="020F0502020204030204" pitchFamily="34" charset="0"/>
              <a:cs typeface="Calibri" panose="020F0502020204030204" pitchFamily="34" charset="0"/>
            </a:endParaRPr>
          </a:p>
          <a:p>
            <a:pPr algn="l"/>
            <a:r>
              <a:rPr lang="en-GB" dirty="0" smtClean="0">
                <a:latin typeface="Calibri" panose="020F0502020204030204" pitchFamily="34" charset="0"/>
                <a:cs typeface="Calibri" panose="020F0502020204030204" pitchFamily="34" charset="0"/>
              </a:rPr>
              <a:t>Presented on the </a:t>
            </a:r>
            <a:r>
              <a:rPr lang="en-GB" dirty="0" smtClean="0">
                <a:cs typeface="Calibri" panose="020F0502020204030204" pitchFamily="34" charset="0"/>
              </a:rPr>
              <a:t>5</a:t>
            </a:r>
            <a:r>
              <a:rPr lang="en-GB" baseline="30000" dirty="0" smtClean="0">
                <a:cs typeface="Calibri" panose="020F0502020204030204" pitchFamily="34" charset="0"/>
              </a:rPr>
              <a:t>th</a:t>
            </a:r>
            <a:r>
              <a:rPr lang="en-GB" dirty="0" smtClean="0">
                <a:cs typeface="Calibri" panose="020F0502020204030204" pitchFamily="34" charset="0"/>
              </a:rPr>
              <a:t> annual meeting </a:t>
            </a:r>
            <a:r>
              <a:rPr lang="en-GB" dirty="0">
                <a:cs typeface="Calibri" panose="020F0502020204030204" pitchFamily="34" charset="0"/>
              </a:rPr>
              <a:t>„</a:t>
            </a:r>
            <a:r>
              <a:rPr lang="en-GB" dirty="0" smtClean="0">
                <a:cs typeface="Calibri" panose="020F0502020204030204" pitchFamily="34" charset="0"/>
              </a:rPr>
              <a:t>Enterprise </a:t>
            </a:r>
            <a:r>
              <a:rPr lang="en-GB" dirty="0">
                <a:cs typeface="Calibri" panose="020F0502020204030204" pitchFamily="34" charset="0"/>
              </a:rPr>
              <a:t>Identity &amp; Access Management </a:t>
            </a:r>
            <a:r>
              <a:rPr lang="en-GB" dirty="0" smtClean="0">
                <a:cs typeface="Calibri" panose="020F0502020204030204" pitchFamily="34" charset="0"/>
              </a:rPr>
              <a:t>2016“, </a:t>
            </a:r>
            <a:r>
              <a:rPr lang="en-GB" dirty="0">
                <a:cs typeface="Calibri" panose="020F0502020204030204" pitchFamily="34" charset="0"/>
              </a:rPr>
              <a:t>2016-02-18, 09:00</a:t>
            </a:r>
            <a:r>
              <a:rPr lang="en-GB" dirty="0" smtClean="0">
                <a:latin typeface="Calibri" panose="020F0502020204030204" pitchFamily="34" charset="0"/>
                <a:cs typeface="Calibri" panose="020F0502020204030204" pitchFamily="34" charset="0"/>
              </a:rPr>
              <a:t/>
            </a:r>
            <a:br>
              <a:rPr lang="en-GB" dirty="0" smtClean="0">
                <a:latin typeface="Calibri" panose="020F0502020204030204" pitchFamily="34" charset="0"/>
                <a:cs typeface="Calibri" panose="020F0502020204030204" pitchFamily="34" charset="0"/>
              </a:rPr>
            </a:br>
            <a:r>
              <a:rPr lang="en-GB" dirty="0" smtClean="0">
                <a:latin typeface="Calibri" panose="020F0502020204030204" pitchFamily="34" charset="0"/>
                <a:cs typeface="Calibri" panose="020F0502020204030204" pitchFamily="34" charset="0"/>
              </a:rPr>
              <a:t/>
            </a:r>
            <a:br>
              <a:rPr lang="en-GB" dirty="0" smtClean="0">
                <a:latin typeface="Calibri" panose="020F0502020204030204" pitchFamily="34" charset="0"/>
                <a:cs typeface="Calibri" panose="020F0502020204030204" pitchFamily="34" charset="0"/>
              </a:rPr>
            </a:br>
            <a:endParaRPr lang="en-GB" dirty="0" smtClean="0">
              <a:latin typeface="Calibri" panose="020F0502020204030204" pitchFamily="34" charset="0"/>
              <a:cs typeface="Calibri" panose="020F0502020204030204" pitchFamily="34" charset="0"/>
            </a:endParaRPr>
          </a:p>
        </p:txBody>
      </p:sp>
      <p:sp>
        <p:nvSpPr>
          <p:cNvPr id="6" name="Rectangle 5"/>
          <p:cNvSpPr/>
          <p:nvPr/>
        </p:nvSpPr>
        <p:spPr>
          <a:xfrm>
            <a:off x="755576" y="5517232"/>
            <a:ext cx="7776864" cy="830997"/>
          </a:xfrm>
          <a:prstGeom prst="rect">
            <a:avLst/>
          </a:prstGeom>
        </p:spPr>
        <p:txBody>
          <a:bodyPr wrap="square">
            <a:spAutoFit/>
          </a:bodyPr>
          <a:lstStyle/>
          <a:p>
            <a:r>
              <a:rPr lang="en-GB" sz="1200" dirty="0" smtClean="0">
                <a:latin typeface="Calibri" panose="020F0502020204030204" pitchFamily="34" charset="0"/>
                <a:cs typeface="Calibri" panose="020F0502020204030204" pitchFamily="34" charset="0"/>
              </a:rPr>
              <a:t>Horst Walther</a:t>
            </a:r>
          </a:p>
          <a:p>
            <a:r>
              <a:rPr lang="en-GB" sz="1200" dirty="0" smtClean="0">
                <a:latin typeface="Calibri" panose="020F0502020204030204" pitchFamily="34" charset="0"/>
                <a:cs typeface="Calibri" panose="020F0502020204030204" pitchFamily="34" charset="0"/>
              </a:rPr>
              <a:t>MD of the </a:t>
            </a:r>
            <a:r>
              <a:rPr lang="en-GB" sz="1200" dirty="0" err="1" smtClean="0">
                <a:latin typeface="Calibri" panose="020F0502020204030204" pitchFamily="34" charset="0"/>
                <a:cs typeface="Calibri" panose="020F0502020204030204" pitchFamily="34" charset="0"/>
              </a:rPr>
              <a:t>SiG</a:t>
            </a:r>
            <a:r>
              <a:rPr lang="en-GB" sz="1200" dirty="0" smtClean="0">
                <a:latin typeface="Calibri" panose="020F0502020204030204" pitchFamily="34" charset="0"/>
                <a:cs typeface="Calibri" panose="020F0502020204030204" pitchFamily="34" charset="0"/>
              </a:rPr>
              <a:t> Software Integration GmbH</a:t>
            </a:r>
          </a:p>
          <a:p>
            <a:r>
              <a:rPr lang="en-GB" sz="1200" dirty="0" smtClean="0">
                <a:latin typeface="Calibri" panose="020F0502020204030204" pitchFamily="34" charset="0"/>
                <a:cs typeface="Calibri" panose="020F0502020204030204" pitchFamily="34" charset="0"/>
              </a:rPr>
              <a:t>previously: Interim Identity &amp; Access Architect</a:t>
            </a:r>
          </a:p>
          <a:p>
            <a:r>
              <a:rPr lang="en-GB" sz="1200" dirty="0" smtClean="0">
                <a:latin typeface="Calibri" panose="020F0502020204030204" pitchFamily="34" charset="0"/>
                <a:cs typeface="Calibri" panose="020F0502020204030204" pitchFamily="34" charset="0"/>
              </a:rPr>
              <a:t>Deutsche Bank AG</a:t>
            </a:r>
            <a:endParaRPr lang="en-GB"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21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sz="2400" dirty="0" smtClean="0"/>
              <a:t>Strategy development</a:t>
            </a:r>
            <a:br>
              <a:rPr lang="en-GB" sz="2400" dirty="0" smtClean="0"/>
            </a:br>
            <a:r>
              <a:rPr lang="en-GB" sz="1800" dirty="0" smtClean="0"/>
              <a:t>a cyclic process</a:t>
            </a:r>
            <a:endParaRPr lang="en-GB" sz="1800" dirty="0"/>
          </a:p>
        </p:txBody>
      </p:sp>
      <p:sp>
        <p:nvSpPr>
          <p:cNvPr id="41987" name="Rectangle 3"/>
          <p:cNvSpPr>
            <a:spLocks noGrp="1" noChangeArrowheads="1"/>
          </p:cNvSpPr>
          <p:nvPr>
            <p:ph type="body" idx="1"/>
          </p:nvPr>
        </p:nvSpPr>
        <p:spPr>
          <a:xfrm>
            <a:off x="685800" y="4868863"/>
            <a:ext cx="7696200" cy="1512887"/>
          </a:xfrm>
        </p:spPr>
        <p:txBody>
          <a:bodyPr/>
          <a:lstStyle/>
          <a:p>
            <a:pPr>
              <a:lnSpc>
                <a:spcPct val="90000"/>
              </a:lnSpc>
            </a:pPr>
            <a:r>
              <a:rPr lang="en-GB" sz="1600" dirty="0" smtClean="0"/>
              <a:t>Strategy development follows a </a:t>
            </a:r>
            <a:r>
              <a:rPr lang="en-GB" sz="1600" b="1" dirty="0" smtClean="0"/>
              <a:t>cyclic </a:t>
            </a:r>
            <a:r>
              <a:rPr lang="en-GB" sz="1600" dirty="0"/>
              <a:t>p</a:t>
            </a:r>
            <a:r>
              <a:rPr lang="en-GB" sz="1600" dirty="0" smtClean="0"/>
              <a:t>rocess</a:t>
            </a:r>
          </a:p>
          <a:p>
            <a:pPr>
              <a:lnSpc>
                <a:spcPct val="90000"/>
              </a:lnSpc>
            </a:pPr>
            <a:r>
              <a:rPr lang="en-GB" sz="1600" dirty="0" smtClean="0"/>
              <a:t>It will </a:t>
            </a:r>
            <a:r>
              <a:rPr lang="en-GB" sz="1600" b="1" dirty="0"/>
              <a:t>transform</a:t>
            </a:r>
            <a:r>
              <a:rPr lang="en-GB" sz="1600" dirty="0"/>
              <a:t> an organization from a </a:t>
            </a:r>
            <a:r>
              <a:rPr lang="en-GB" sz="1600" dirty="0" smtClean="0"/>
              <a:t>defined here-and-now </a:t>
            </a:r>
            <a:r>
              <a:rPr lang="en-GB" sz="1600" dirty="0"/>
              <a:t>state in a </a:t>
            </a:r>
            <a:r>
              <a:rPr lang="en-GB" sz="1600" dirty="0" smtClean="0"/>
              <a:t>specific future </a:t>
            </a:r>
            <a:r>
              <a:rPr lang="en-GB" sz="1600" dirty="0"/>
              <a:t>state.</a:t>
            </a:r>
          </a:p>
          <a:p>
            <a:pPr>
              <a:lnSpc>
                <a:spcPct val="90000"/>
              </a:lnSpc>
            </a:pPr>
            <a:r>
              <a:rPr lang="en-GB" sz="1600" dirty="0"/>
              <a:t>In </a:t>
            </a:r>
            <a:r>
              <a:rPr lang="en-GB" sz="1600" dirty="0" smtClean="0"/>
              <a:t>between it </a:t>
            </a:r>
            <a:r>
              <a:rPr lang="en-GB" sz="1600" dirty="0"/>
              <a:t>is </a:t>
            </a:r>
            <a:r>
              <a:rPr lang="en-GB" sz="1600" dirty="0" smtClean="0"/>
              <a:t>deals with </a:t>
            </a:r>
            <a:r>
              <a:rPr lang="en-GB" sz="1600" dirty="0"/>
              <a:t>abstract and far-off future issues.</a:t>
            </a:r>
          </a:p>
        </p:txBody>
      </p:sp>
      <p:sp>
        <p:nvSpPr>
          <p:cNvPr id="41988" name="Line 4"/>
          <p:cNvSpPr>
            <a:spLocks noChangeShapeType="1"/>
          </p:cNvSpPr>
          <p:nvPr/>
        </p:nvSpPr>
        <p:spPr bwMode="auto">
          <a:xfrm>
            <a:off x="1511300" y="4473575"/>
            <a:ext cx="5905500" cy="0"/>
          </a:xfrm>
          <a:prstGeom prst="line">
            <a:avLst/>
          </a:prstGeom>
          <a:noFill/>
          <a:ln w="1905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anose="020F0502020204030204" pitchFamily="34" charset="0"/>
            </a:endParaRPr>
          </a:p>
        </p:txBody>
      </p:sp>
      <p:sp>
        <p:nvSpPr>
          <p:cNvPr id="41989" name="Line 5"/>
          <p:cNvSpPr>
            <a:spLocks noChangeShapeType="1"/>
          </p:cNvSpPr>
          <p:nvPr/>
        </p:nvSpPr>
        <p:spPr bwMode="auto">
          <a:xfrm flipV="1">
            <a:off x="1509713" y="728663"/>
            <a:ext cx="1587" cy="3744912"/>
          </a:xfrm>
          <a:prstGeom prst="line">
            <a:avLst/>
          </a:prstGeom>
          <a:noFill/>
          <a:ln w="1905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anose="020F0502020204030204" pitchFamily="34" charset="0"/>
            </a:endParaRPr>
          </a:p>
        </p:txBody>
      </p:sp>
      <p:sp>
        <p:nvSpPr>
          <p:cNvPr id="41990" name="Text Box 6"/>
          <p:cNvSpPr txBox="1">
            <a:spLocks noChangeArrowheads="1"/>
          </p:cNvSpPr>
          <p:nvPr/>
        </p:nvSpPr>
        <p:spPr bwMode="auto">
          <a:xfrm rot="-5400000">
            <a:off x="666824" y="2264053"/>
            <a:ext cx="12650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dirty="0" smtClean="0">
                <a:latin typeface="Calibri" panose="020F0502020204030204" pitchFamily="34" charset="0"/>
              </a:rPr>
              <a:t>Abstraction</a:t>
            </a:r>
            <a:endParaRPr lang="en-GB" sz="1800" dirty="0">
              <a:latin typeface="Calibri" panose="020F0502020204030204" pitchFamily="34" charset="0"/>
            </a:endParaRPr>
          </a:p>
        </p:txBody>
      </p:sp>
      <p:sp>
        <p:nvSpPr>
          <p:cNvPr id="41991" name="Text Box 7"/>
          <p:cNvSpPr txBox="1">
            <a:spLocks noChangeArrowheads="1"/>
          </p:cNvSpPr>
          <p:nvPr/>
        </p:nvSpPr>
        <p:spPr bwMode="auto">
          <a:xfrm>
            <a:off x="3527425" y="4473575"/>
            <a:ext cx="14091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dirty="0" smtClean="0">
                <a:latin typeface="Calibri" panose="020F0502020204030204" pitchFamily="34" charset="0"/>
              </a:rPr>
              <a:t>Time horizon</a:t>
            </a:r>
            <a:endParaRPr lang="en-GB" sz="1800" dirty="0">
              <a:latin typeface="Calibri" panose="020F0502020204030204" pitchFamily="34" charset="0"/>
            </a:endParaRPr>
          </a:p>
        </p:txBody>
      </p:sp>
      <p:sp>
        <p:nvSpPr>
          <p:cNvPr id="41992" name="Text Box 8"/>
          <p:cNvSpPr txBox="1">
            <a:spLocks noChangeArrowheads="1"/>
          </p:cNvSpPr>
          <p:nvPr/>
        </p:nvSpPr>
        <p:spPr bwMode="auto">
          <a:xfrm>
            <a:off x="827088" y="4184650"/>
            <a:ext cx="10031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latin typeface="Calibri" panose="020F0502020204030204" pitchFamily="34" charset="0"/>
              </a:rPr>
              <a:t>concrete</a:t>
            </a:r>
            <a:endParaRPr lang="en-GB" dirty="0">
              <a:latin typeface="Calibri" panose="020F0502020204030204" pitchFamily="34" charset="0"/>
            </a:endParaRPr>
          </a:p>
        </p:txBody>
      </p:sp>
      <p:sp>
        <p:nvSpPr>
          <p:cNvPr id="41993" name="Text Box 9"/>
          <p:cNvSpPr txBox="1">
            <a:spLocks noChangeArrowheads="1"/>
          </p:cNvSpPr>
          <p:nvPr/>
        </p:nvSpPr>
        <p:spPr bwMode="auto">
          <a:xfrm>
            <a:off x="792163" y="873125"/>
            <a:ext cx="946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latin typeface="Calibri" panose="020F0502020204030204" pitchFamily="34" charset="0"/>
              </a:rPr>
              <a:t>abstract</a:t>
            </a:r>
            <a:endParaRPr lang="en-GB" dirty="0">
              <a:latin typeface="Calibri" panose="020F0502020204030204" pitchFamily="34" charset="0"/>
            </a:endParaRPr>
          </a:p>
        </p:txBody>
      </p:sp>
      <p:sp>
        <p:nvSpPr>
          <p:cNvPr id="41994" name="Text Box 10"/>
          <p:cNvSpPr txBox="1">
            <a:spLocks noChangeArrowheads="1"/>
          </p:cNvSpPr>
          <p:nvPr/>
        </p:nvSpPr>
        <p:spPr bwMode="auto">
          <a:xfrm>
            <a:off x="1476375" y="4473575"/>
            <a:ext cx="11984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latin typeface="Calibri" panose="020F0502020204030204" pitchFamily="34" charset="0"/>
              </a:rPr>
              <a:t>Short term</a:t>
            </a:r>
            <a:endParaRPr lang="en-GB" dirty="0">
              <a:latin typeface="Calibri" panose="020F0502020204030204" pitchFamily="34" charset="0"/>
            </a:endParaRPr>
          </a:p>
        </p:txBody>
      </p:sp>
      <p:sp>
        <p:nvSpPr>
          <p:cNvPr id="41995" name="Text Box 11"/>
          <p:cNvSpPr txBox="1">
            <a:spLocks noChangeArrowheads="1"/>
          </p:cNvSpPr>
          <p:nvPr/>
        </p:nvSpPr>
        <p:spPr bwMode="auto">
          <a:xfrm>
            <a:off x="6453188" y="4508500"/>
            <a:ext cx="1142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latin typeface="Calibri" panose="020F0502020204030204" pitchFamily="34" charset="0"/>
              </a:rPr>
              <a:t>Long term</a:t>
            </a:r>
            <a:endParaRPr lang="en-GB" dirty="0">
              <a:latin typeface="Calibri" panose="020F0502020204030204" pitchFamily="34" charset="0"/>
            </a:endParaRPr>
          </a:p>
        </p:txBody>
      </p:sp>
      <p:grpSp>
        <p:nvGrpSpPr>
          <p:cNvPr id="41996" name="Group 12"/>
          <p:cNvGrpSpPr>
            <a:grpSpLocks/>
          </p:cNvGrpSpPr>
          <p:nvPr/>
        </p:nvGrpSpPr>
        <p:grpSpPr bwMode="auto">
          <a:xfrm rot="2884380">
            <a:off x="3247231" y="994569"/>
            <a:ext cx="1620838" cy="3511550"/>
            <a:chOff x="2268" y="799"/>
            <a:chExt cx="1021" cy="1474"/>
          </a:xfrm>
        </p:grpSpPr>
        <p:sp>
          <p:nvSpPr>
            <p:cNvPr id="41997" name="Oval 13"/>
            <p:cNvSpPr>
              <a:spLocks noChangeArrowheads="1"/>
            </p:cNvSpPr>
            <p:nvPr/>
          </p:nvSpPr>
          <p:spPr bwMode="auto">
            <a:xfrm>
              <a:off x="2268" y="799"/>
              <a:ext cx="1021" cy="1474"/>
            </a:xfrm>
            <a:prstGeom prst="ellipse">
              <a:avLst/>
            </a:prstGeom>
            <a:noFill/>
            <a:ln w="19050">
              <a:solidFill>
                <a:schemeClr val="accent2"/>
              </a:solidFill>
              <a:round/>
              <a:headEnd type="none" w="sm" len="sm"/>
              <a:tailEnd type="none" w="sm" len="sm"/>
            </a:ln>
            <a:effectLst>
              <a:prstShdw prst="shdw18" dist="17961" dir="13500000">
                <a:schemeClr val="accent2">
                  <a:gamma/>
                  <a:shade val="60000"/>
                  <a:invGamma/>
                </a:schemeClr>
              </a:prstShdw>
            </a:effectLst>
            <a:extLst>
              <a:ext uri="{909E8E84-426E-40DD-AFC4-6F175D3DCCD1}">
                <a14:hiddenFill xmlns:a14="http://schemas.microsoft.com/office/drawing/2010/main">
                  <a:solidFill>
                    <a:schemeClr val="accent1"/>
                  </a:solidFill>
                </a14:hiddenFill>
              </a:ext>
            </a:extLst>
          </p:spPr>
          <p:txBody>
            <a:bodyPr rot="10800000" vert="eaVert" wrap="none" anchor="ctr"/>
            <a:lstStyle/>
            <a:p>
              <a:pPr algn="ctr"/>
              <a:endParaRPr lang="en-GB" dirty="0">
                <a:latin typeface="Calibri" panose="020F0502020204030204" pitchFamily="34" charset="0"/>
              </a:endParaRPr>
            </a:p>
          </p:txBody>
        </p:sp>
        <p:sp>
          <p:nvSpPr>
            <p:cNvPr id="41998" name="Arc 14"/>
            <p:cNvSpPr>
              <a:spLocks/>
            </p:cNvSpPr>
            <p:nvPr/>
          </p:nvSpPr>
          <p:spPr bwMode="auto">
            <a:xfrm flipH="1" flipV="1">
              <a:off x="2274" y="1593"/>
              <a:ext cx="506" cy="680"/>
            </a:xfrm>
            <a:custGeom>
              <a:avLst/>
              <a:gdLst>
                <a:gd name="G0" fmla="+- 284 0 0"/>
                <a:gd name="G1" fmla="+- 21600 0 0"/>
                <a:gd name="G2" fmla="+- 21600 0 0"/>
                <a:gd name="T0" fmla="*/ 0 w 21884"/>
                <a:gd name="T1" fmla="*/ 2 h 21600"/>
                <a:gd name="T2" fmla="*/ 21884 w 21884"/>
                <a:gd name="T3" fmla="*/ 21600 h 21600"/>
                <a:gd name="T4" fmla="*/ 284 w 21884"/>
                <a:gd name="T5" fmla="*/ 21600 h 21600"/>
              </a:gdLst>
              <a:ahLst/>
              <a:cxnLst>
                <a:cxn ang="0">
                  <a:pos x="T0" y="T1"/>
                </a:cxn>
                <a:cxn ang="0">
                  <a:pos x="T2" y="T3"/>
                </a:cxn>
                <a:cxn ang="0">
                  <a:pos x="T4" y="T5"/>
                </a:cxn>
              </a:cxnLst>
              <a:rect l="0" t="0" r="r" b="b"/>
              <a:pathLst>
                <a:path w="21884" h="21600" fill="none" extrusionOk="0">
                  <a:moveTo>
                    <a:pt x="-1" y="1"/>
                  </a:moveTo>
                  <a:cubicBezTo>
                    <a:pt x="94" y="0"/>
                    <a:pt x="189" y="-1"/>
                    <a:pt x="284" y="0"/>
                  </a:cubicBezTo>
                  <a:cubicBezTo>
                    <a:pt x="12213" y="0"/>
                    <a:pt x="21884" y="9670"/>
                    <a:pt x="21884" y="21600"/>
                  </a:cubicBezTo>
                </a:path>
                <a:path w="21884" h="21600" stroke="0" extrusionOk="0">
                  <a:moveTo>
                    <a:pt x="-1" y="1"/>
                  </a:moveTo>
                  <a:cubicBezTo>
                    <a:pt x="94" y="0"/>
                    <a:pt x="189" y="-1"/>
                    <a:pt x="284" y="0"/>
                  </a:cubicBezTo>
                  <a:cubicBezTo>
                    <a:pt x="12213" y="0"/>
                    <a:pt x="21884" y="9670"/>
                    <a:pt x="21884" y="21600"/>
                  </a:cubicBezTo>
                  <a:lnTo>
                    <a:pt x="284" y="21600"/>
                  </a:lnTo>
                  <a:close/>
                </a:path>
              </a:pathLst>
            </a:custGeom>
            <a:solidFill>
              <a:schemeClr val="bg1"/>
            </a:solidFill>
            <a:ln w="28575">
              <a:solidFill>
                <a:schemeClr val="accent2"/>
              </a:solidFill>
              <a:prstDash val="sysDot"/>
              <a:round/>
              <a:headEn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GB" dirty="0">
                <a:latin typeface="Calibri" panose="020F0502020204030204" pitchFamily="34" charset="0"/>
              </a:endParaRPr>
            </a:p>
          </p:txBody>
        </p:sp>
      </p:grpSp>
      <p:sp>
        <p:nvSpPr>
          <p:cNvPr id="41999" name="Text Box 15"/>
          <p:cNvSpPr txBox="1">
            <a:spLocks noChangeArrowheads="1"/>
          </p:cNvSpPr>
          <p:nvPr/>
        </p:nvSpPr>
        <p:spPr bwMode="auto">
          <a:xfrm>
            <a:off x="1619250" y="3463925"/>
            <a:ext cx="10550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Strengths &amp;</a:t>
            </a:r>
            <a:br>
              <a:rPr lang="en-GB" sz="1400" dirty="0" smtClean="0">
                <a:latin typeface="Calibri" panose="020F0502020204030204" pitchFamily="34" charset="0"/>
              </a:rPr>
            </a:br>
            <a:r>
              <a:rPr lang="en-GB" sz="1400" dirty="0" smtClean="0">
                <a:latin typeface="Calibri" panose="020F0502020204030204" pitchFamily="34" charset="0"/>
              </a:rPr>
              <a:t>weaknesses</a:t>
            </a:r>
            <a:endParaRPr lang="en-GB" sz="1400" dirty="0">
              <a:latin typeface="Calibri" panose="020F0502020204030204" pitchFamily="34" charset="0"/>
            </a:endParaRPr>
          </a:p>
        </p:txBody>
      </p:sp>
      <p:sp>
        <p:nvSpPr>
          <p:cNvPr id="42000" name="Text Box 16"/>
          <p:cNvSpPr txBox="1">
            <a:spLocks noChangeArrowheads="1"/>
          </p:cNvSpPr>
          <p:nvPr/>
        </p:nvSpPr>
        <p:spPr bwMode="auto">
          <a:xfrm>
            <a:off x="1727200" y="2060575"/>
            <a:ext cx="15314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Influencing factors</a:t>
            </a:r>
            <a:endParaRPr lang="en-GB" sz="1400" dirty="0">
              <a:latin typeface="Calibri" panose="020F0502020204030204" pitchFamily="34" charset="0"/>
            </a:endParaRPr>
          </a:p>
        </p:txBody>
      </p:sp>
      <p:sp>
        <p:nvSpPr>
          <p:cNvPr id="42001" name="Text Box 17"/>
          <p:cNvSpPr txBox="1">
            <a:spLocks noChangeArrowheads="1"/>
          </p:cNvSpPr>
          <p:nvPr/>
        </p:nvSpPr>
        <p:spPr bwMode="auto">
          <a:xfrm>
            <a:off x="5435600" y="1260475"/>
            <a:ext cx="8819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Scenarios</a:t>
            </a:r>
            <a:endParaRPr lang="en-GB" sz="1400" dirty="0">
              <a:latin typeface="Calibri" panose="020F0502020204030204" pitchFamily="34" charset="0"/>
            </a:endParaRPr>
          </a:p>
        </p:txBody>
      </p:sp>
      <p:sp>
        <p:nvSpPr>
          <p:cNvPr id="42002" name="Text Box 18"/>
          <p:cNvSpPr txBox="1">
            <a:spLocks noChangeArrowheads="1"/>
          </p:cNvSpPr>
          <p:nvPr/>
        </p:nvSpPr>
        <p:spPr bwMode="auto">
          <a:xfrm>
            <a:off x="3387823" y="1260475"/>
            <a:ext cx="7521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Mission</a:t>
            </a:r>
            <a:endParaRPr lang="en-GB" sz="1400" dirty="0">
              <a:latin typeface="Calibri" panose="020F0502020204030204" pitchFamily="34" charset="0"/>
            </a:endParaRPr>
          </a:p>
        </p:txBody>
      </p:sp>
      <p:sp>
        <p:nvSpPr>
          <p:cNvPr id="42003" name="Text Box 19"/>
          <p:cNvSpPr txBox="1">
            <a:spLocks noChangeArrowheads="1"/>
          </p:cNvSpPr>
          <p:nvPr/>
        </p:nvSpPr>
        <p:spPr bwMode="auto">
          <a:xfrm>
            <a:off x="5508625" y="1773238"/>
            <a:ext cx="6303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Vision</a:t>
            </a:r>
            <a:endParaRPr lang="en-GB" sz="1400" dirty="0">
              <a:latin typeface="Calibri" panose="020F0502020204030204" pitchFamily="34" charset="0"/>
            </a:endParaRPr>
          </a:p>
        </p:txBody>
      </p:sp>
      <p:sp>
        <p:nvSpPr>
          <p:cNvPr id="42004" name="Text Box 20"/>
          <p:cNvSpPr txBox="1">
            <a:spLocks noChangeArrowheads="1"/>
          </p:cNvSpPr>
          <p:nvPr/>
        </p:nvSpPr>
        <p:spPr bwMode="auto">
          <a:xfrm>
            <a:off x="5435600" y="2312988"/>
            <a:ext cx="9645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Directions </a:t>
            </a:r>
            <a:endParaRPr lang="en-GB" sz="1400" dirty="0">
              <a:latin typeface="Calibri" panose="020F0502020204030204" pitchFamily="34" charset="0"/>
            </a:endParaRPr>
          </a:p>
        </p:txBody>
      </p:sp>
      <p:sp>
        <p:nvSpPr>
          <p:cNvPr id="42005" name="Text Box 21"/>
          <p:cNvSpPr txBox="1">
            <a:spLocks noChangeArrowheads="1"/>
          </p:cNvSpPr>
          <p:nvPr/>
        </p:nvSpPr>
        <p:spPr bwMode="auto">
          <a:xfrm>
            <a:off x="5148263" y="2781300"/>
            <a:ext cx="6319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Goals </a:t>
            </a:r>
            <a:endParaRPr lang="en-GB" sz="1400" dirty="0">
              <a:latin typeface="Calibri" panose="020F0502020204030204" pitchFamily="34" charset="0"/>
            </a:endParaRPr>
          </a:p>
        </p:txBody>
      </p:sp>
      <p:sp>
        <p:nvSpPr>
          <p:cNvPr id="42006" name="Text Box 22"/>
          <p:cNvSpPr txBox="1">
            <a:spLocks noChangeArrowheads="1"/>
          </p:cNvSpPr>
          <p:nvPr/>
        </p:nvSpPr>
        <p:spPr bwMode="auto">
          <a:xfrm>
            <a:off x="4824413" y="3176588"/>
            <a:ext cx="12791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Success factors</a:t>
            </a:r>
            <a:endParaRPr lang="en-GB" sz="1400" dirty="0">
              <a:latin typeface="Calibri" panose="020F0502020204030204" pitchFamily="34" charset="0"/>
            </a:endParaRPr>
          </a:p>
        </p:txBody>
      </p:sp>
      <p:sp>
        <p:nvSpPr>
          <p:cNvPr id="42007" name="Text Box 23"/>
          <p:cNvSpPr txBox="1">
            <a:spLocks noChangeArrowheads="1"/>
          </p:cNvSpPr>
          <p:nvPr/>
        </p:nvSpPr>
        <p:spPr bwMode="auto">
          <a:xfrm>
            <a:off x="4176713" y="3681413"/>
            <a:ext cx="7665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smtClean="0">
                <a:latin typeface="Calibri" panose="020F0502020204030204" pitchFamily="34" charset="0"/>
              </a:rPr>
              <a:t>Actions </a:t>
            </a:r>
            <a:endParaRPr lang="en-GB" sz="1400" dirty="0">
              <a:latin typeface="Calibri" panose="020F0502020204030204" pitchFamily="34" charset="0"/>
            </a:endParaRPr>
          </a:p>
        </p:txBody>
      </p:sp>
      <p:sp>
        <p:nvSpPr>
          <p:cNvPr id="25" name="Fußzeilenplatzhalter 7"/>
          <p:cNvSpPr>
            <a:spLocks noGrp="1"/>
          </p:cNvSpPr>
          <p:nvPr>
            <p:ph type="ftr" sz="quarter" idx="10"/>
          </p:nvPr>
        </p:nvSpPr>
        <p:spPr>
          <a:xfrm>
            <a:off x="3124200" y="6329363"/>
            <a:ext cx="2895600" cy="371475"/>
          </a:xfrm>
        </p:spPr>
        <p:txBody>
          <a:bodyPr/>
          <a:lstStyle/>
          <a:p>
            <a:pPr algn="ctr"/>
            <a:r>
              <a:rPr lang="en-GB" altLang="en-US" dirty="0" smtClean="0">
                <a:solidFill>
                  <a:schemeClr val="bg1">
                    <a:lumMod val="75000"/>
                  </a:schemeClr>
                </a:solidFill>
              </a:rPr>
              <a:t>www.si-g.com</a:t>
            </a:r>
          </a:p>
          <a:p>
            <a:endParaRPr lang="en-GB" dirty="0">
              <a:solidFill>
                <a:schemeClr val="bg1">
                  <a:lumMod val="75000"/>
                </a:schemeClr>
              </a:solidFill>
            </a:endParaRPr>
          </a:p>
        </p:txBody>
      </p:sp>
      <p:sp>
        <p:nvSpPr>
          <p:cNvPr id="26" name="Datumsplatzhalter 3"/>
          <p:cNvSpPr txBox="1">
            <a:spLocks/>
          </p:cNvSpPr>
          <p:nvPr/>
        </p:nvSpPr>
        <p:spPr bwMode="auto">
          <a:xfrm>
            <a:off x="755576" y="6309320"/>
            <a:ext cx="23622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2016-02-18</a:t>
            </a:r>
            <a:endParaRPr lang="en-GB" dirty="0"/>
          </a:p>
        </p:txBody>
      </p:sp>
    </p:spTree>
    <p:extLst>
      <p:ext uri="{BB962C8B-B14F-4D97-AF65-F5344CB8AC3E}">
        <p14:creationId xmlns:p14="http://schemas.microsoft.com/office/powerpoint/2010/main" val="125160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Rectangle 17"/>
          <p:cNvSpPr>
            <a:spLocks noChangeArrowheads="1"/>
          </p:cNvSpPr>
          <p:nvPr/>
        </p:nvSpPr>
        <p:spPr bwMode="auto">
          <a:xfrm>
            <a:off x="515815" y="4912895"/>
            <a:ext cx="8427426" cy="1349375"/>
          </a:xfrm>
          <a:prstGeom prst="rect">
            <a:avLst/>
          </a:prstGeom>
          <a:gradFill>
            <a:gsLst>
              <a:gs pos="0">
                <a:schemeClr val="bg1">
                  <a:lumMod val="95000"/>
                </a:schemeClr>
              </a:gs>
              <a:gs pos="45000">
                <a:schemeClr val="accent3">
                  <a:shade val="93000"/>
                  <a:satMod val="130000"/>
                </a:schemeClr>
              </a:gs>
              <a:gs pos="100000">
                <a:schemeClr val="bg1">
                  <a:lumMod val="95000"/>
                </a:schemeClr>
              </a:gs>
            </a:gsLst>
          </a:gra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endParaRPr lang="en-GB" dirty="0">
              <a:latin typeface="Calibri" pitchFamily="34" charset="0"/>
            </a:endParaRPr>
          </a:p>
        </p:txBody>
      </p:sp>
      <p:sp>
        <p:nvSpPr>
          <p:cNvPr id="16393" name="AutoShape 7"/>
          <p:cNvSpPr>
            <a:spLocks noChangeArrowheads="1"/>
          </p:cNvSpPr>
          <p:nvPr/>
        </p:nvSpPr>
        <p:spPr bwMode="auto">
          <a:xfrm rot="10800000">
            <a:off x="517281" y="1772816"/>
            <a:ext cx="4958858" cy="4456118"/>
          </a:xfrm>
          <a:prstGeom prst="flowChartMerge">
            <a:avLst/>
          </a:prstGeom>
          <a:ln>
            <a:headEnd/>
            <a:tailEnd/>
          </a:ln>
        </p:spPr>
        <p:style>
          <a:lnRef idx="1">
            <a:schemeClr val="accent6"/>
          </a:lnRef>
          <a:fillRef idx="3">
            <a:schemeClr val="accent6"/>
          </a:fillRef>
          <a:effectRef idx="2">
            <a:schemeClr val="accent6"/>
          </a:effectRef>
          <a:fontRef idx="minor">
            <a:schemeClr val="lt1"/>
          </a:fontRef>
        </p:style>
        <p:txBody>
          <a:bodyPr rot="10800000" wrap="none" anchor="b"/>
          <a:lstStyle/>
          <a:p>
            <a:pPr algn="ctr">
              <a:lnSpc>
                <a:spcPct val="110000"/>
              </a:lnSpc>
              <a:spcBef>
                <a:spcPct val="30000"/>
              </a:spcBef>
              <a:defRPr/>
            </a:pPr>
            <a:r>
              <a:rPr lang="en-GB" sz="1200" b="1" dirty="0" smtClean="0">
                <a:solidFill>
                  <a:schemeClr val="bg1"/>
                </a:solidFill>
                <a:latin typeface="Calibri" pitchFamily="34" charset="0"/>
              </a:rPr>
              <a:t/>
            </a:r>
            <a:br>
              <a:rPr lang="en-GB" sz="1200" b="1" dirty="0" smtClean="0">
                <a:solidFill>
                  <a:schemeClr val="bg1"/>
                </a:solidFill>
                <a:latin typeface="Calibri" pitchFamily="34" charset="0"/>
              </a:rPr>
            </a:br>
            <a:r>
              <a:rPr lang="en-GB" sz="1200" b="1" dirty="0" smtClean="0">
                <a:solidFill>
                  <a:schemeClr val="bg1"/>
                </a:solidFill>
                <a:latin typeface="Calibri" pitchFamily="34" charset="0"/>
              </a:rPr>
              <a:t>specifications</a:t>
            </a:r>
            <a:br>
              <a:rPr lang="en-GB" sz="1200" b="1" dirty="0" smtClean="0">
                <a:solidFill>
                  <a:schemeClr val="bg1"/>
                </a:solidFill>
                <a:latin typeface="Calibri" pitchFamily="34" charset="0"/>
              </a:rPr>
            </a:br>
            <a:r>
              <a:rPr lang="en-GB" sz="1200" b="1" dirty="0" smtClean="0">
                <a:solidFill>
                  <a:schemeClr val="bg1"/>
                </a:solidFill>
                <a:latin typeface="Calibri" pitchFamily="34" charset="0"/>
              </a:rPr>
              <a:t>&amp;</a:t>
            </a:r>
            <a:br>
              <a:rPr lang="en-GB" sz="1200" b="1" dirty="0" smtClean="0">
                <a:solidFill>
                  <a:schemeClr val="bg1"/>
                </a:solidFill>
                <a:latin typeface="Calibri" pitchFamily="34" charset="0"/>
              </a:rPr>
            </a:br>
            <a:r>
              <a:rPr lang="de-DE" sz="1200" b="1" dirty="0" err="1" smtClean="0">
                <a:solidFill>
                  <a:schemeClr val="bg1"/>
                </a:solidFill>
                <a:latin typeface="Calibri" pitchFamily="34" charset="0"/>
              </a:rPr>
              <a:t>work</a:t>
            </a:r>
            <a:r>
              <a:rPr lang="de-DE" sz="1200" b="1" dirty="0" smtClean="0">
                <a:solidFill>
                  <a:schemeClr val="bg1"/>
                </a:solidFill>
                <a:latin typeface="Calibri" pitchFamily="34" charset="0"/>
              </a:rPr>
              <a:t> </a:t>
            </a:r>
            <a:r>
              <a:rPr lang="de-DE" sz="1200" b="1" dirty="0" err="1" smtClean="0">
                <a:solidFill>
                  <a:schemeClr val="bg1"/>
                </a:solidFill>
                <a:latin typeface="Calibri" pitchFamily="34" charset="0"/>
              </a:rPr>
              <a:t>instructions</a:t>
            </a:r>
            <a:endParaRPr lang="en-GB" sz="1200" b="1" dirty="0">
              <a:solidFill>
                <a:schemeClr val="bg1"/>
              </a:solidFill>
              <a:latin typeface="Calibri" pitchFamily="34" charset="0"/>
            </a:endParaRPr>
          </a:p>
          <a:p>
            <a:pPr algn="ctr">
              <a:lnSpc>
                <a:spcPct val="110000"/>
              </a:lnSpc>
              <a:spcBef>
                <a:spcPct val="30000"/>
              </a:spcBef>
              <a:defRPr/>
            </a:pPr>
            <a:endParaRPr lang="en-GB" sz="1200" b="1" dirty="0">
              <a:solidFill>
                <a:schemeClr val="bg1"/>
              </a:solidFill>
              <a:latin typeface="Calibri" pitchFamily="34" charset="0"/>
            </a:endParaRPr>
          </a:p>
        </p:txBody>
      </p:sp>
      <p:sp>
        <p:nvSpPr>
          <p:cNvPr id="55" name="Rechteck 54"/>
          <p:cNvSpPr/>
          <p:nvPr/>
        </p:nvSpPr>
        <p:spPr bwMode="auto">
          <a:xfrm>
            <a:off x="287524" y="4704511"/>
            <a:ext cx="8784468" cy="20838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1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6388" name="Rectangle 2"/>
          <p:cNvSpPr>
            <a:spLocks noChangeArrowheads="1"/>
          </p:cNvSpPr>
          <p:nvPr/>
        </p:nvSpPr>
        <p:spPr bwMode="auto">
          <a:xfrm>
            <a:off x="517281" y="1777944"/>
            <a:ext cx="8427427" cy="1356158"/>
          </a:xfrm>
          <a:prstGeom prst="rect">
            <a:avLst/>
          </a:prstGeom>
          <a:gradFill>
            <a:gsLst>
              <a:gs pos="0">
                <a:schemeClr val="bg1">
                  <a:lumMod val="95000"/>
                </a:schemeClr>
              </a:gs>
              <a:gs pos="45000">
                <a:schemeClr val="accent3">
                  <a:shade val="93000"/>
                  <a:satMod val="130000"/>
                </a:schemeClr>
              </a:gs>
              <a:gs pos="100000">
                <a:schemeClr val="bg1">
                  <a:lumMod val="95000"/>
                </a:schemeClr>
              </a:gs>
            </a:gsLst>
          </a:gra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endParaRPr lang="en-GB" dirty="0">
              <a:latin typeface="Calibri" pitchFamily="34" charset="0"/>
            </a:endParaRPr>
          </a:p>
        </p:txBody>
      </p:sp>
      <p:sp>
        <p:nvSpPr>
          <p:cNvPr id="16390" name="Rectangle 4"/>
          <p:cNvSpPr>
            <a:spLocks noChangeArrowheads="1"/>
          </p:cNvSpPr>
          <p:nvPr/>
        </p:nvSpPr>
        <p:spPr bwMode="auto">
          <a:xfrm>
            <a:off x="517281" y="3292636"/>
            <a:ext cx="8427427" cy="1411874"/>
          </a:xfrm>
          <a:prstGeom prst="rect">
            <a:avLst/>
          </a:prstGeom>
          <a:gradFill>
            <a:gsLst>
              <a:gs pos="0">
                <a:schemeClr val="bg1">
                  <a:lumMod val="95000"/>
                </a:schemeClr>
              </a:gs>
              <a:gs pos="45000">
                <a:schemeClr val="accent3">
                  <a:shade val="93000"/>
                  <a:satMod val="130000"/>
                </a:schemeClr>
              </a:gs>
              <a:gs pos="100000">
                <a:schemeClr val="bg1">
                  <a:lumMod val="95000"/>
                </a:schemeClr>
              </a:gs>
            </a:gsLst>
          </a:gra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endParaRPr lang="en-GB" dirty="0">
              <a:latin typeface="Calibri" pitchFamily="34" charset="0"/>
            </a:endParaRPr>
          </a:p>
        </p:txBody>
      </p:sp>
      <p:sp>
        <p:nvSpPr>
          <p:cNvPr id="5131" name="Rectangle 11"/>
          <p:cNvSpPr>
            <a:spLocks noChangeArrowheads="1"/>
          </p:cNvSpPr>
          <p:nvPr/>
        </p:nvSpPr>
        <p:spPr bwMode="auto">
          <a:xfrm>
            <a:off x="5583116" y="3612733"/>
            <a:ext cx="3421674"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Aft>
                <a:spcPct val="30000"/>
              </a:spcAft>
            </a:pPr>
            <a:endParaRPr lang="en-GB" sz="900" dirty="0">
              <a:latin typeface="Calibri" pitchFamily="34" charset="0"/>
              <a:cs typeface="Calibri" pitchFamily="34" charset="0"/>
            </a:endParaRPr>
          </a:p>
        </p:txBody>
      </p:sp>
      <p:sp>
        <p:nvSpPr>
          <p:cNvPr id="5132" name="Rectangle 13"/>
          <p:cNvSpPr>
            <a:spLocks noChangeArrowheads="1"/>
          </p:cNvSpPr>
          <p:nvPr/>
        </p:nvSpPr>
        <p:spPr bwMode="auto">
          <a:xfrm>
            <a:off x="5583116" y="1772821"/>
            <a:ext cx="3421674" cy="773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Aft>
                <a:spcPct val="30000"/>
              </a:spcAft>
            </a:pPr>
            <a:endParaRPr lang="en-GB" sz="900" dirty="0">
              <a:latin typeface="Calibri" pitchFamily="34" charset="0"/>
              <a:cs typeface="Calibri" pitchFamily="34" charset="0"/>
            </a:endParaRPr>
          </a:p>
        </p:txBody>
      </p:sp>
      <p:sp>
        <p:nvSpPr>
          <p:cNvPr id="30" name="Foliennummernplatzhalter 5"/>
          <p:cNvSpPr>
            <a:spLocks noGrp="1"/>
          </p:cNvSpPr>
          <p:nvPr>
            <p:ph type="sldNum" sz="quarter" idx="11"/>
          </p:nvPr>
        </p:nvSpPr>
        <p:spPr/>
        <p:txBody>
          <a:bodyPr/>
          <a:lstStyle/>
          <a:p>
            <a:fld id="{DB7BA215-3B85-4B08-88FA-25D656CDB990}" type="slidenum">
              <a:rPr lang="en-GB" smtClean="0">
                <a:latin typeface="Calibri" pitchFamily="34" charset="0"/>
              </a:rPr>
              <a:pPr/>
              <a:t>11</a:t>
            </a:fld>
            <a:endParaRPr lang="en-GB" dirty="0">
              <a:latin typeface="Calibri" pitchFamily="34" charset="0"/>
            </a:endParaRPr>
          </a:p>
        </p:txBody>
      </p:sp>
      <p:sp>
        <p:nvSpPr>
          <p:cNvPr id="31" name="Datumsplatzhalter 4"/>
          <p:cNvSpPr>
            <a:spLocks noGrp="1"/>
          </p:cNvSpPr>
          <p:nvPr>
            <p:ph type="dt" sz="half" idx="20"/>
          </p:nvPr>
        </p:nvSpPr>
        <p:spPr/>
        <p:txBody>
          <a:bodyPr/>
          <a:lstStyle/>
          <a:p>
            <a:r>
              <a:rPr lang="de-DE" dirty="0" smtClean="0"/>
              <a:t>20</a:t>
            </a:r>
            <a:fld id="{DB37A9B7-F07F-44D7-8357-011DC3E51BB3}" type="datetime5">
              <a:rPr lang="de-DE" smtClean="0"/>
              <a:pPr/>
              <a:t>16-02-19</a:t>
            </a:fld>
            <a:endParaRPr lang="de-DE" dirty="0"/>
          </a:p>
        </p:txBody>
      </p:sp>
      <p:sp>
        <p:nvSpPr>
          <p:cNvPr id="5136" name="Rectangle 22"/>
          <p:cNvSpPr>
            <a:spLocks noGrp="1" noChangeArrowheads="1"/>
          </p:cNvSpPr>
          <p:nvPr>
            <p:ph type="title"/>
          </p:nvPr>
        </p:nvSpPr>
        <p:spPr>
          <a:xfrm>
            <a:off x="571500" y="332656"/>
            <a:ext cx="8001000" cy="603250"/>
          </a:xfrm>
        </p:spPr>
        <p:txBody>
          <a:bodyPr/>
          <a:lstStyle/>
          <a:p>
            <a:r>
              <a:rPr lang="en-GB" dirty="0"/>
              <a:t>Expressing it as guidance</a:t>
            </a:r>
            <a:r>
              <a:rPr lang="en-GB" dirty="0" smtClean="0">
                <a:latin typeface="Calibri" pitchFamily="34" charset="0"/>
              </a:rPr>
              <a:t/>
            </a:r>
            <a:br>
              <a:rPr lang="en-GB" dirty="0" smtClean="0">
                <a:latin typeface="Calibri" pitchFamily="34" charset="0"/>
              </a:rPr>
            </a:br>
            <a:r>
              <a:rPr lang="en-GB" sz="2000" dirty="0" smtClean="0">
                <a:latin typeface="Calibri" pitchFamily="34" charset="0"/>
              </a:rPr>
              <a:t>The pyramid of corporate regulations</a:t>
            </a:r>
          </a:p>
        </p:txBody>
      </p:sp>
      <p:sp>
        <p:nvSpPr>
          <p:cNvPr id="5139" name="Line 29"/>
          <p:cNvSpPr>
            <a:spLocks noChangeShapeType="1"/>
          </p:cNvSpPr>
          <p:nvPr/>
        </p:nvSpPr>
        <p:spPr bwMode="auto">
          <a:xfrm flipH="1">
            <a:off x="977113" y="4919754"/>
            <a:ext cx="663819" cy="1331727"/>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41" name="Line 31"/>
          <p:cNvSpPr>
            <a:spLocks noChangeShapeType="1"/>
          </p:cNvSpPr>
          <p:nvPr/>
        </p:nvSpPr>
        <p:spPr bwMode="auto">
          <a:xfrm flipV="1">
            <a:off x="1881333" y="4912894"/>
            <a:ext cx="353753" cy="135128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4" name="Line 44"/>
          <p:cNvSpPr>
            <a:spLocks noChangeShapeType="1"/>
          </p:cNvSpPr>
          <p:nvPr/>
        </p:nvSpPr>
        <p:spPr bwMode="auto">
          <a:xfrm flipH="1" flipV="1">
            <a:off x="3796866" y="4914807"/>
            <a:ext cx="360040" cy="1336674"/>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5" name="Line 45"/>
          <p:cNvSpPr>
            <a:spLocks noChangeShapeType="1"/>
          </p:cNvSpPr>
          <p:nvPr/>
        </p:nvSpPr>
        <p:spPr bwMode="auto">
          <a:xfrm>
            <a:off x="4355976" y="4914807"/>
            <a:ext cx="576064" cy="1336674"/>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67" name="Rectangle 14"/>
          <p:cNvSpPr>
            <a:spLocks noChangeArrowheads="1"/>
          </p:cNvSpPr>
          <p:nvPr/>
        </p:nvSpPr>
        <p:spPr bwMode="auto">
          <a:xfrm>
            <a:off x="5583116" y="1888753"/>
            <a:ext cx="3421674" cy="1288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Aft>
                <a:spcPct val="30000"/>
              </a:spcAft>
            </a:pPr>
            <a:r>
              <a:rPr lang="en-GB" sz="900" b="1" u="sng" dirty="0" smtClean="0">
                <a:latin typeface="Calibri" pitchFamily="34" charset="0"/>
                <a:cs typeface="Calibri" pitchFamily="34" charset="0"/>
              </a:rPr>
              <a:t>policies:</a:t>
            </a:r>
            <a:r>
              <a:rPr lang="en-GB" sz="900" dirty="0">
                <a:latin typeface="Calibri" pitchFamily="34" charset="0"/>
                <a:cs typeface="Calibri" pitchFamily="34" charset="0"/>
              </a:rPr>
              <a:t/>
            </a:r>
            <a:br>
              <a:rPr lang="en-GB" sz="900" dirty="0">
                <a:latin typeface="Calibri" pitchFamily="34" charset="0"/>
                <a:cs typeface="Calibri" pitchFamily="34" charset="0"/>
              </a:rPr>
            </a:br>
            <a:r>
              <a:rPr lang="en-GB" sz="900" dirty="0" smtClean="0">
                <a:latin typeface="Calibri" pitchFamily="34" charset="0"/>
                <a:cs typeface="Calibri" pitchFamily="34" charset="0"/>
              </a:rPr>
              <a:t>policies are binding corpulent documents, usually issued by top management. They express goals</a:t>
            </a:r>
            <a:r>
              <a:rPr lang="en-GB" sz="900" dirty="0">
                <a:latin typeface="Calibri" pitchFamily="34" charset="0"/>
                <a:cs typeface="Calibri" pitchFamily="34" charset="0"/>
              </a:rPr>
              <a:t>, principles, focal areas </a:t>
            </a:r>
            <a:r>
              <a:rPr lang="en-GB" sz="900" dirty="0" smtClean="0">
                <a:latin typeface="Calibri" pitchFamily="34" charset="0"/>
                <a:cs typeface="Calibri" pitchFamily="34" charset="0"/>
              </a:rPr>
              <a:t>and responsibilities. They represent </a:t>
            </a:r>
            <a:r>
              <a:rPr lang="en-GB" sz="900" dirty="0">
                <a:latin typeface="Calibri" pitchFamily="34" charset="0"/>
                <a:cs typeface="Calibri" pitchFamily="34" charset="0"/>
              </a:rPr>
              <a:t>the top level of the </a:t>
            </a:r>
            <a:r>
              <a:rPr lang="en-GB" sz="900" dirty="0" smtClean="0">
                <a:latin typeface="Calibri" pitchFamily="34" charset="0"/>
                <a:cs typeface="Calibri" pitchFamily="34" charset="0"/>
              </a:rPr>
              <a:t>documentation pyramid.</a:t>
            </a:r>
          </a:p>
          <a:p>
            <a:pPr>
              <a:spcAft>
                <a:spcPct val="30000"/>
              </a:spcAft>
            </a:pPr>
            <a:r>
              <a:rPr lang="en-GB" sz="900" b="1" u="sng" dirty="0" smtClean="0">
                <a:latin typeface="Calibri" pitchFamily="34" charset="0"/>
                <a:cs typeface="Calibri" pitchFamily="34" charset="0"/>
              </a:rPr>
              <a:t>guidelines: </a:t>
            </a:r>
            <a:r>
              <a:rPr lang="en-GB" sz="900" b="1" dirty="0" smtClean="0">
                <a:latin typeface="Calibri" pitchFamily="34" charset="0"/>
                <a:cs typeface="Calibri" pitchFamily="34" charset="0"/>
              </a:rPr>
              <a:t/>
            </a:r>
            <a:br>
              <a:rPr lang="en-GB" sz="900" b="1" dirty="0" smtClean="0">
                <a:latin typeface="Calibri" pitchFamily="34" charset="0"/>
                <a:cs typeface="Calibri" pitchFamily="34" charset="0"/>
              </a:rPr>
            </a:br>
            <a:r>
              <a:rPr lang="en-GB" sz="900" dirty="0" smtClean="0">
                <a:latin typeface="Calibri" pitchFamily="34" charset="0"/>
                <a:cs typeface="Calibri" pitchFamily="34" charset="0"/>
              </a:rPr>
              <a:t>guidelines like policies are of a high level of abstraction. However they don’t come with a binding character.</a:t>
            </a:r>
            <a:endParaRPr lang="en-GB" sz="900" dirty="0">
              <a:latin typeface="Calibri" pitchFamily="34" charset="0"/>
              <a:cs typeface="Calibri" pitchFamily="34" charset="0"/>
            </a:endParaRPr>
          </a:p>
          <a:p>
            <a:pPr>
              <a:spcAft>
                <a:spcPct val="30000"/>
              </a:spcAft>
            </a:pPr>
            <a:endParaRPr lang="en-GB" sz="900" dirty="0">
              <a:latin typeface="Calibri" pitchFamily="34" charset="0"/>
              <a:cs typeface="Calibri" pitchFamily="34" charset="0"/>
            </a:endParaRPr>
          </a:p>
        </p:txBody>
      </p:sp>
      <p:sp>
        <p:nvSpPr>
          <p:cNvPr id="5169" name="Rectangle 13"/>
          <p:cNvSpPr>
            <a:spLocks noChangeArrowheads="1"/>
          </p:cNvSpPr>
          <p:nvPr/>
        </p:nvSpPr>
        <p:spPr bwMode="auto">
          <a:xfrm>
            <a:off x="5583116" y="3307783"/>
            <a:ext cx="3421674" cy="1396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Aft>
                <a:spcPct val="30000"/>
              </a:spcAft>
            </a:pPr>
            <a:r>
              <a:rPr lang="en-GB" sz="900" b="1" u="sng" dirty="0" smtClean="0">
                <a:latin typeface="Calibri" pitchFamily="34" charset="0"/>
                <a:cs typeface="Calibri" pitchFamily="34" charset="0"/>
              </a:rPr>
              <a:t>Procedures</a:t>
            </a:r>
            <a:r>
              <a:rPr lang="en-GB" sz="900" b="1" u="sng" dirty="0">
                <a:latin typeface="Calibri" pitchFamily="34" charset="0"/>
                <a:cs typeface="Calibri" pitchFamily="34" charset="0"/>
              </a:rPr>
              <a:t>: </a:t>
            </a:r>
            <a:r>
              <a:rPr lang="en-GB" sz="900" dirty="0">
                <a:latin typeface="Calibri" pitchFamily="34" charset="0"/>
                <a:cs typeface="Calibri" pitchFamily="34" charset="0"/>
              </a:rPr>
              <a:t/>
            </a:r>
            <a:br>
              <a:rPr lang="en-GB" sz="900" dirty="0">
                <a:latin typeface="Calibri" pitchFamily="34" charset="0"/>
                <a:cs typeface="Calibri" pitchFamily="34" charset="0"/>
              </a:rPr>
            </a:br>
            <a:r>
              <a:rPr lang="en-GB" sz="900" dirty="0" smtClean="0">
                <a:latin typeface="Calibri" pitchFamily="34" charset="0"/>
                <a:cs typeface="Calibri" pitchFamily="34" charset="0"/>
              </a:rPr>
              <a:t>Procedures </a:t>
            </a:r>
            <a:r>
              <a:rPr lang="en-GB" sz="900" dirty="0">
                <a:latin typeface="Calibri" pitchFamily="34" charset="0"/>
                <a:cs typeface="Calibri" pitchFamily="34" charset="0"/>
              </a:rPr>
              <a:t>lay out all </a:t>
            </a:r>
            <a:r>
              <a:rPr lang="en-GB" sz="900" dirty="0" smtClean="0">
                <a:latin typeface="Calibri" pitchFamily="34" charset="0"/>
                <a:cs typeface="Calibri" pitchFamily="34" charset="0"/>
              </a:rPr>
              <a:t>management controls </a:t>
            </a:r>
            <a:r>
              <a:rPr lang="en-GB" sz="900" dirty="0">
                <a:latin typeface="Calibri" pitchFamily="34" charset="0"/>
                <a:cs typeface="Calibri" pitchFamily="34" charset="0"/>
              </a:rPr>
              <a:t>for a defined problem domain </a:t>
            </a:r>
            <a:r>
              <a:rPr lang="en-GB" sz="900" dirty="0" smtClean="0">
                <a:latin typeface="Calibri" pitchFamily="34" charset="0"/>
                <a:cs typeface="Calibri" pitchFamily="34" charset="0"/>
              </a:rPr>
              <a:t>on an essential level. </a:t>
            </a:r>
            <a:r>
              <a:rPr lang="en-GB" sz="900" dirty="0">
                <a:latin typeface="Calibri" pitchFamily="34" charset="0"/>
                <a:cs typeface="Calibri" pitchFamily="34" charset="0"/>
              </a:rPr>
              <a:t>They </a:t>
            </a:r>
            <a:r>
              <a:rPr lang="en-GB" sz="900" dirty="0" smtClean="0">
                <a:latin typeface="Calibri" pitchFamily="34" charset="0"/>
                <a:cs typeface="Calibri" pitchFamily="34" charset="0"/>
              </a:rPr>
              <a:t>contain (static) functions &amp; responsibilities and (dynamic) processes.</a:t>
            </a:r>
          </a:p>
          <a:p>
            <a:pPr>
              <a:spcAft>
                <a:spcPct val="30000"/>
              </a:spcAft>
            </a:pPr>
            <a:r>
              <a:rPr lang="en-GB" sz="900" b="1" u="sng" dirty="0" smtClean="0">
                <a:latin typeface="Calibri" pitchFamily="34" charset="0"/>
                <a:cs typeface="Calibri" pitchFamily="34" charset="0"/>
              </a:rPr>
              <a:t>standards:</a:t>
            </a:r>
            <a:r>
              <a:rPr lang="en-GB" sz="900" dirty="0">
                <a:latin typeface="Calibri" pitchFamily="34" charset="0"/>
                <a:cs typeface="Calibri" pitchFamily="34" charset="0"/>
              </a:rPr>
              <a:t/>
            </a:r>
            <a:br>
              <a:rPr lang="en-GB" sz="900" dirty="0">
                <a:latin typeface="Calibri" pitchFamily="34" charset="0"/>
                <a:cs typeface="Calibri" pitchFamily="34" charset="0"/>
              </a:rPr>
            </a:br>
            <a:r>
              <a:rPr lang="en-GB" sz="900" dirty="0">
                <a:latin typeface="Calibri" pitchFamily="34" charset="0"/>
                <a:cs typeface="Calibri" pitchFamily="34" charset="0"/>
              </a:rPr>
              <a:t>They state requirements for generic minimums </a:t>
            </a:r>
            <a:r>
              <a:rPr lang="en-GB" sz="900" dirty="0" smtClean="0">
                <a:latin typeface="Calibri" pitchFamily="34" charset="0"/>
                <a:cs typeface="Calibri" pitchFamily="34" charset="0"/>
              </a:rPr>
              <a:t>standards, a choice of good practice examples or a bandwidth of tolerable quality parameters.</a:t>
            </a:r>
            <a:endParaRPr lang="en-GB" sz="900" dirty="0">
              <a:latin typeface="Calibri" pitchFamily="34" charset="0"/>
              <a:cs typeface="Calibri" pitchFamily="34" charset="0"/>
            </a:endParaRPr>
          </a:p>
        </p:txBody>
      </p:sp>
      <p:sp>
        <p:nvSpPr>
          <p:cNvPr id="5171" name="Rectangle 19"/>
          <p:cNvSpPr>
            <a:spLocks noChangeArrowheads="1"/>
          </p:cNvSpPr>
          <p:nvPr/>
        </p:nvSpPr>
        <p:spPr bwMode="auto">
          <a:xfrm>
            <a:off x="5581650" y="4927963"/>
            <a:ext cx="3421673" cy="130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Aft>
                <a:spcPct val="30000"/>
              </a:spcAft>
            </a:pPr>
            <a:r>
              <a:rPr lang="en-GB" sz="900" b="1" u="sng" dirty="0">
                <a:latin typeface="Calibri" pitchFamily="34" charset="0"/>
                <a:cs typeface="Calibri" pitchFamily="34" charset="0"/>
              </a:rPr>
              <a:t>Specifications:</a:t>
            </a:r>
            <a:r>
              <a:rPr lang="en-GB" sz="900" dirty="0">
                <a:latin typeface="Calibri" pitchFamily="34" charset="0"/>
                <a:cs typeface="Calibri" pitchFamily="34" charset="0"/>
              </a:rPr>
              <a:t/>
            </a:r>
            <a:br>
              <a:rPr lang="en-GB" sz="900" dirty="0">
                <a:latin typeface="Calibri" pitchFamily="34" charset="0"/>
                <a:cs typeface="Calibri" pitchFamily="34" charset="0"/>
              </a:rPr>
            </a:br>
            <a:r>
              <a:rPr lang="en-GB" sz="900" dirty="0">
                <a:latin typeface="Calibri" pitchFamily="34" charset="0"/>
                <a:cs typeface="Calibri" pitchFamily="34" charset="0"/>
              </a:rPr>
              <a:t>The Implementation of </a:t>
            </a:r>
            <a:r>
              <a:rPr lang="en-GB" sz="900" dirty="0" smtClean="0">
                <a:latin typeface="Calibri" pitchFamily="34" charset="0"/>
                <a:cs typeface="Calibri" pitchFamily="34" charset="0"/>
              </a:rPr>
              <a:t>controls on a physical level </a:t>
            </a:r>
            <a:r>
              <a:rPr lang="en-GB" sz="900" dirty="0">
                <a:latin typeface="Calibri" pitchFamily="34" charset="0"/>
                <a:cs typeface="Calibri" pitchFamily="34" charset="0"/>
              </a:rPr>
              <a:t>is specified in operational </a:t>
            </a:r>
            <a:r>
              <a:rPr lang="en-GB" sz="900" dirty="0" smtClean="0">
                <a:latin typeface="Calibri" pitchFamily="34" charset="0"/>
                <a:cs typeface="Calibri" pitchFamily="34" charset="0"/>
              </a:rPr>
              <a:t>specifications, work flows, </a:t>
            </a:r>
            <a:r>
              <a:rPr lang="en-GB" sz="900" dirty="0">
                <a:latin typeface="Calibri" pitchFamily="34" charset="0"/>
                <a:cs typeface="Calibri" pitchFamily="34" charset="0"/>
              </a:rPr>
              <a:t>specifications, </a:t>
            </a:r>
            <a:r>
              <a:rPr lang="en-GB" sz="900" dirty="0" smtClean="0">
                <a:latin typeface="Calibri" pitchFamily="34" charset="0"/>
                <a:cs typeface="Calibri" pitchFamily="34" charset="0"/>
              </a:rPr>
              <a:t>... </a:t>
            </a:r>
            <a:r>
              <a:rPr lang="en-GB" sz="900" dirty="0">
                <a:latin typeface="Calibri" pitchFamily="34" charset="0"/>
                <a:cs typeface="Calibri" pitchFamily="34" charset="0"/>
              </a:rPr>
              <a:t>Techniques, configurations of solutions and organisational processes are documented on this </a:t>
            </a:r>
            <a:r>
              <a:rPr lang="en-GB" sz="900" dirty="0" smtClean="0">
                <a:latin typeface="Calibri" pitchFamily="34" charset="0"/>
                <a:cs typeface="Calibri" pitchFamily="34" charset="0"/>
              </a:rPr>
              <a:t>level.</a:t>
            </a:r>
          </a:p>
          <a:p>
            <a:pPr>
              <a:spcAft>
                <a:spcPct val="30000"/>
              </a:spcAft>
            </a:pPr>
            <a:r>
              <a:rPr lang="en-GB" sz="900" b="1" u="sng" dirty="0" smtClean="0">
                <a:latin typeface="Calibri" pitchFamily="34" charset="0"/>
                <a:cs typeface="Calibri" pitchFamily="34" charset="0"/>
              </a:rPr>
              <a:t>Work instructions:</a:t>
            </a:r>
            <a:r>
              <a:rPr lang="en-GB" sz="900" b="1" dirty="0" smtClean="0">
                <a:latin typeface="Calibri" pitchFamily="34" charset="0"/>
                <a:cs typeface="Calibri" pitchFamily="34" charset="0"/>
              </a:rPr>
              <a:t/>
            </a:r>
            <a:br>
              <a:rPr lang="en-GB" sz="900" b="1" dirty="0" smtClean="0">
                <a:latin typeface="Calibri" pitchFamily="34" charset="0"/>
                <a:cs typeface="Calibri" pitchFamily="34" charset="0"/>
              </a:rPr>
            </a:br>
            <a:r>
              <a:rPr lang="en-GB" sz="900" dirty="0">
                <a:latin typeface="Calibri" pitchFamily="34" charset="0"/>
                <a:cs typeface="Calibri" pitchFamily="34" charset="0"/>
              </a:rPr>
              <a:t>B</a:t>
            </a:r>
            <a:r>
              <a:rPr lang="en-GB" sz="900" dirty="0" smtClean="0">
                <a:latin typeface="Calibri" pitchFamily="34" charset="0"/>
                <a:cs typeface="Calibri" pitchFamily="34" charset="0"/>
              </a:rPr>
              <a:t>ased on the defining procedures work instructions specify the volatile details like configuration parameters or physical techniques.</a:t>
            </a:r>
            <a:endParaRPr lang="en-GB" sz="900" dirty="0">
              <a:latin typeface="Calibri" pitchFamily="34" charset="0"/>
              <a:cs typeface="Calibri" pitchFamily="34" charset="0"/>
            </a:endParaRPr>
          </a:p>
        </p:txBody>
      </p:sp>
      <p:sp>
        <p:nvSpPr>
          <p:cNvPr id="53" name="AutoShape 7"/>
          <p:cNvSpPr>
            <a:spLocks noChangeArrowheads="1"/>
          </p:cNvSpPr>
          <p:nvPr/>
        </p:nvSpPr>
        <p:spPr bwMode="auto">
          <a:xfrm rot="10800000">
            <a:off x="1366113" y="1803044"/>
            <a:ext cx="3271830" cy="2901466"/>
          </a:xfrm>
          <a:prstGeom prst="flowChartMerge">
            <a:avLst/>
          </a:prstGeom>
          <a:ln>
            <a:headEnd/>
            <a:tailEnd/>
          </a:ln>
        </p:spPr>
        <p:style>
          <a:lnRef idx="1">
            <a:schemeClr val="accent6"/>
          </a:lnRef>
          <a:fillRef idx="3">
            <a:schemeClr val="accent6"/>
          </a:fillRef>
          <a:effectRef idx="2">
            <a:schemeClr val="accent6"/>
          </a:effectRef>
          <a:fontRef idx="minor">
            <a:schemeClr val="lt1"/>
          </a:fontRef>
        </p:style>
        <p:txBody>
          <a:bodyPr rot="10800000" wrap="none" anchor="b"/>
          <a:lstStyle/>
          <a:p>
            <a:pPr algn="ctr">
              <a:lnSpc>
                <a:spcPct val="110000"/>
              </a:lnSpc>
              <a:spcBef>
                <a:spcPct val="30000"/>
              </a:spcBef>
              <a:defRPr/>
            </a:pPr>
            <a:r>
              <a:rPr lang="en-GB" sz="1200" b="1" dirty="0">
                <a:solidFill>
                  <a:schemeClr val="bg1"/>
                </a:solidFill>
                <a:latin typeface="Calibri" pitchFamily="34" charset="0"/>
              </a:rPr>
              <a:t/>
            </a:r>
            <a:br>
              <a:rPr lang="en-GB" sz="1200" b="1" dirty="0">
                <a:solidFill>
                  <a:schemeClr val="bg1"/>
                </a:solidFill>
                <a:latin typeface="Calibri" pitchFamily="34" charset="0"/>
              </a:rPr>
            </a:br>
            <a:r>
              <a:rPr lang="en-GB" sz="1200" b="1" dirty="0" smtClean="0">
                <a:solidFill>
                  <a:schemeClr val="bg1"/>
                </a:solidFill>
                <a:latin typeface="Calibri" pitchFamily="34" charset="0"/>
              </a:rPr>
              <a:t>procedures</a:t>
            </a:r>
            <a:br>
              <a:rPr lang="en-GB" sz="1200" b="1" dirty="0" smtClean="0">
                <a:solidFill>
                  <a:schemeClr val="bg1"/>
                </a:solidFill>
                <a:latin typeface="Calibri" pitchFamily="34" charset="0"/>
              </a:rPr>
            </a:br>
            <a:r>
              <a:rPr lang="en-GB" sz="1200" b="1" dirty="0" smtClean="0">
                <a:solidFill>
                  <a:schemeClr val="bg1"/>
                </a:solidFill>
                <a:latin typeface="Calibri" pitchFamily="34" charset="0"/>
              </a:rPr>
              <a:t>&amp;</a:t>
            </a:r>
            <a:br>
              <a:rPr lang="en-GB" sz="1200" b="1" dirty="0" smtClean="0">
                <a:solidFill>
                  <a:schemeClr val="bg1"/>
                </a:solidFill>
                <a:latin typeface="Calibri" pitchFamily="34" charset="0"/>
              </a:rPr>
            </a:br>
            <a:r>
              <a:rPr lang="de-DE" sz="1200" b="1" dirty="0" err="1" smtClean="0">
                <a:solidFill>
                  <a:schemeClr val="bg1"/>
                </a:solidFill>
                <a:latin typeface="Calibri" pitchFamily="34" charset="0"/>
              </a:rPr>
              <a:t>standards</a:t>
            </a:r>
            <a:endParaRPr lang="en-GB" sz="1200" b="1" dirty="0">
              <a:solidFill>
                <a:schemeClr val="bg1"/>
              </a:solidFill>
              <a:latin typeface="Calibri" pitchFamily="34" charset="0"/>
            </a:endParaRPr>
          </a:p>
          <a:p>
            <a:pPr algn="ctr">
              <a:lnSpc>
                <a:spcPct val="110000"/>
              </a:lnSpc>
              <a:spcBef>
                <a:spcPct val="30000"/>
              </a:spcBef>
              <a:defRPr/>
            </a:pPr>
            <a:endParaRPr lang="en-GB" sz="1200" b="1" dirty="0">
              <a:solidFill>
                <a:schemeClr val="bg1"/>
              </a:solidFill>
              <a:latin typeface="Calibri" pitchFamily="34" charset="0"/>
            </a:endParaRPr>
          </a:p>
        </p:txBody>
      </p:sp>
      <p:sp>
        <p:nvSpPr>
          <p:cNvPr id="2" name="Rechteck 1"/>
          <p:cNvSpPr/>
          <p:nvPr/>
        </p:nvSpPr>
        <p:spPr bwMode="auto">
          <a:xfrm>
            <a:off x="359532" y="3134102"/>
            <a:ext cx="8784468" cy="15853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1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147" name="Line 37"/>
          <p:cNvSpPr>
            <a:spLocks noChangeShapeType="1"/>
          </p:cNvSpPr>
          <p:nvPr/>
        </p:nvSpPr>
        <p:spPr bwMode="auto">
          <a:xfrm flipV="1">
            <a:off x="2987638" y="4914807"/>
            <a:ext cx="186" cy="1336674"/>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2" name="AutoShape 7"/>
          <p:cNvSpPr>
            <a:spLocks noChangeArrowheads="1"/>
          </p:cNvSpPr>
          <p:nvPr/>
        </p:nvSpPr>
        <p:spPr bwMode="auto">
          <a:xfrm rot="10800000">
            <a:off x="2263661" y="1795615"/>
            <a:ext cx="1495784" cy="1338486"/>
          </a:xfrm>
          <a:prstGeom prst="flowChartMerge">
            <a:avLst/>
          </a:prstGeom>
          <a:ln>
            <a:headEnd/>
            <a:tailEnd/>
          </a:ln>
        </p:spPr>
        <p:style>
          <a:lnRef idx="1">
            <a:schemeClr val="accent6"/>
          </a:lnRef>
          <a:fillRef idx="3">
            <a:schemeClr val="accent6"/>
          </a:fillRef>
          <a:effectRef idx="2">
            <a:schemeClr val="accent6"/>
          </a:effectRef>
          <a:fontRef idx="minor">
            <a:schemeClr val="lt1"/>
          </a:fontRef>
        </p:style>
        <p:txBody>
          <a:bodyPr rot="10800000" wrap="none" anchor="b"/>
          <a:lstStyle/>
          <a:p>
            <a:pPr algn="ctr">
              <a:lnSpc>
                <a:spcPct val="110000"/>
              </a:lnSpc>
              <a:spcBef>
                <a:spcPct val="30000"/>
              </a:spcBef>
              <a:defRPr/>
            </a:pPr>
            <a:r>
              <a:rPr lang="en-GB" sz="1200" b="1" dirty="0">
                <a:solidFill>
                  <a:schemeClr val="bg1"/>
                </a:solidFill>
                <a:latin typeface="Calibri" pitchFamily="34" charset="0"/>
              </a:rPr>
              <a:t/>
            </a:r>
            <a:br>
              <a:rPr lang="en-GB" sz="1200" b="1" dirty="0">
                <a:solidFill>
                  <a:schemeClr val="bg1"/>
                </a:solidFill>
                <a:latin typeface="Calibri" pitchFamily="34" charset="0"/>
              </a:rPr>
            </a:br>
            <a:r>
              <a:rPr lang="en-GB" sz="1200" b="1" dirty="0" smtClean="0">
                <a:solidFill>
                  <a:schemeClr val="bg1"/>
                </a:solidFill>
                <a:latin typeface="Calibri" pitchFamily="34" charset="0"/>
              </a:rPr>
              <a:t>policies </a:t>
            </a:r>
            <a:br>
              <a:rPr lang="en-GB" sz="1200" b="1" dirty="0" smtClean="0">
                <a:solidFill>
                  <a:schemeClr val="bg1"/>
                </a:solidFill>
                <a:latin typeface="Calibri" pitchFamily="34" charset="0"/>
              </a:rPr>
            </a:br>
            <a:r>
              <a:rPr lang="en-GB" sz="1200" b="1" dirty="0" smtClean="0">
                <a:solidFill>
                  <a:schemeClr val="bg1"/>
                </a:solidFill>
                <a:latin typeface="Calibri" pitchFamily="34" charset="0"/>
              </a:rPr>
              <a:t>&amp;</a:t>
            </a:r>
            <a:br>
              <a:rPr lang="en-GB" sz="1200" b="1" dirty="0" smtClean="0">
                <a:solidFill>
                  <a:schemeClr val="bg1"/>
                </a:solidFill>
                <a:latin typeface="Calibri" pitchFamily="34" charset="0"/>
              </a:rPr>
            </a:br>
            <a:r>
              <a:rPr lang="en-GB" sz="1200" b="1" dirty="0" smtClean="0">
                <a:solidFill>
                  <a:schemeClr val="bg1"/>
                </a:solidFill>
                <a:latin typeface="Calibri" pitchFamily="34" charset="0"/>
              </a:rPr>
              <a:t>guidelines</a:t>
            </a:r>
            <a:endParaRPr lang="en-GB" sz="1200" b="1" dirty="0">
              <a:solidFill>
                <a:schemeClr val="bg1"/>
              </a:solidFill>
              <a:latin typeface="Calibri" pitchFamily="34" charset="0"/>
            </a:endParaRPr>
          </a:p>
          <a:p>
            <a:pPr algn="ctr">
              <a:lnSpc>
                <a:spcPct val="110000"/>
              </a:lnSpc>
              <a:spcBef>
                <a:spcPct val="30000"/>
              </a:spcBef>
              <a:defRPr/>
            </a:pPr>
            <a:endParaRPr lang="en-GB" sz="1200" b="1" dirty="0">
              <a:solidFill>
                <a:schemeClr val="bg1"/>
              </a:solidFill>
              <a:latin typeface="Calibri" pitchFamily="34" charset="0"/>
            </a:endParaRPr>
          </a:p>
        </p:txBody>
      </p:sp>
      <p:sp>
        <p:nvSpPr>
          <p:cNvPr id="5161" name="Line 32"/>
          <p:cNvSpPr>
            <a:spLocks noChangeShapeType="1"/>
          </p:cNvSpPr>
          <p:nvPr/>
        </p:nvSpPr>
        <p:spPr bwMode="auto">
          <a:xfrm flipV="1">
            <a:off x="2614577" y="1803044"/>
            <a:ext cx="387450" cy="128821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62" name="Line 41"/>
          <p:cNvSpPr>
            <a:spLocks noChangeShapeType="1"/>
          </p:cNvSpPr>
          <p:nvPr/>
        </p:nvSpPr>
        <p:spPr bwMode="auto">
          <a:xfrm flipH="1" flipV="1">
            <a:off x="3009900" y="1803043"/>
            <a:ext cx="321232" cy="128821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6" name="Line 41"/>
          <p:cNvSpPr>
            <a:spLocks noChangeShapeType="1"/>
          </p:cNvSpPr>
          <p:nvPr/>
        </p:nvSpPr>
        <p:spPr bwMode="auto">
          <a:xfrm flipV="1">
            <a:off x="2996709" y="1803043"/>
            <a:ext cx="13191" cy="1317145"/>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6" name="Line 29"/>
          <p:cNvSpPr>
            <a:spLocks noChangeShapeType="1"/>
          </p:cNvSpPr>
          <p:nvPr/>
        </p:nvSpPr>
        <p:spPr bwMode="auto">
          <a:xfrm flipH="1">
            <a:off x="1714500" y="3307783"/>
            <a:ext cx="625252" cy="139672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7" name="Line 33"/>
          <p:cNvSpPr>
            <a:spLocks noChangeShapeType="1"/>
          </p:cNvSpPr>
          <p:nvPr/>
        </p:nvSpPr>
        <p:spPr bwMode="auto">
          <a:xfrm flipV="1">
            <a:off x="2263661" y="3307783"/>
            <a:ext cx="364124" cy="1396726"/>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8" name="Line 37"/>
          <p:cNvSpPr>
            <a:spLocks noChangeShapeType="1"/>
          </p:cNvSpPr>
          <p:nvPr/>
        </p:nvSpPr>
        <p:spPr bwMode="auto">
          <a:xfrm flipH="1" flipV="1">
            <a:off x="3001295" y="3307783"/>
            <a:ext cx="1465" cy="1396727"/>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59" name="Line 40"/>
          <p:cNvSpPr>
            <a:spLocks noChangeShapeType="1"/>
          </p:cNvSpPr>
          <p:nvPr/>
        </p:nvSpPr>
        <p:spPr bwMode="auto">
          <a:xfrm flipH="1" flipV="1">
            <a:off x="3396924" y="3292636"/>
            <a:ext cx="346984" cy="1411874"/>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
        <p:nvSpPr>
          <p:cNvPr id="5160" name="Line 43"/>
          <p:cNvSpPr>
            <a:spLocks noChangeShapeType="1"/>
          </p:cNvSpPr>
          <p:nvPr/>
        </p:nvSpPr>
        <p:spPr bwMode="auto">
          <a:xfrm flipH="1" flipV="1">
            <a:off x="3671897" y="3307783"/>
            <a:ext cx="592287" cy="1396726"/>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itchFamily="34" charset="0"/>
              <a:cs typeface="Calibri" pitchFamily="34" charset="0"/>
            </a:endParaRPr>
          </a:p>
        </p:txBody>
      </p:sp>
    </p:spTree>
    <p:extLst>
      <p:ext uri="{BB962C8B-B14F-4D97-AF65-F5344CB8AC3E}">
        <p14:creationId xmlns:p14="http://schemas.microsoft.com/office/powerpoint/2010/main" val="387844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sosceles Triangle 20"/>
          <p:cNvSpPr/>
          <p:nvPr/>
        </p:nvSpPr>
        <p:spPr bwMode="auto">
          <a:xfrm rot="16200000" flipH="1">
            <a:off x="1223628" y="3392995"/>
            <a:ext cx="2016224" cy="1224137"/>
          </a:xfrm>
          <a:prstGeom prst="triangle">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buClr>
                <a:srgbClr val="6699FF"/>
              </a:buClr>
              <a:buSzPct val="80000"/>
              <a:buFont typeface="Wingdings" pitchFamily="2" charset="2"/>
              <a:buNone/>
            </a:pPr>
            <a:endParaRPr lang="en-GB" b="1"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Executing oversight for I&amp;A Governance</a:t>
            </a:r>
            <a:br>
              <a:rPr lang="en-GB" dirty="0" smtClean="0">
                <a:latin typeface="Calibri" panose="020F0502020204030204" pitchFamily="34" charset="0"/>
                <a:cs typeface="Calibri" panose="020F0502020204030204" pitchFamily="34" charset="0"/>
              </a:rPr>
            </a:br>
            <a:r>
              <a:rPr lang="en-GB" sz="2000" dirty="0" smtClean="0">
                <a:latin typeface="Calibri" panose="020F0502020204030204" pitchFamily="34" charset="0"/>
                <a:cs typeface="Calibri" panose="020F0502020204030204" pitchFamily="34" charset="0"/>
              </a:rPr>
              <a:t>Standard implementations of detective controls</a:t>
            </a:r>
            <a:endParaRPr lang="en-GB" sz="2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648592" y="1340768"/>
            <a:ext cx="6733408" cy="1296144"/>
          </a:xfrm>
        </p:spPr>
        <p:txBody>
          <a:bodyPr/>
          <a:lstStyle/>
          <a:p>
            <a:r>
              <a:rPr lang="en-GB" sz="1800" dirty="0" smtClean="0">
                <a:latin typeface="Calibri" panose="020F0502020204030204" pitchFamily="34" charset="0"/>
                <a:cs typeface="Calibri" panose="020F0502020204030204" pitchFamily="34" charset="0"/>
              </a:rPr>
              <a:t>As long as I&amp;A process maturity is low – hence preventive controls are weak …</a:t>
            </a:r>
          </a:p>
          <a:p>
            <a:r>
              <a:rPr lang="en-GB" sz="1800" dirty="0" smtClean="0">
                <a:latin typeface="Calibri" panose="020F0502020204030204" pitchFamily="34" charset="0"/>
                <a:cs typeface="Calibri" panose="020F0502020204030204" pitchFamily="34" charset="0"/>
              </a:rPr>
              <a:t>Detective controls dominate the IAG processes.</a:t>
            </a:r>
          </a:p>
          <a:p>
            <a:r>
              <a:rPr lang="en-GB" sz="1800" dirty="0" smtClean="0">
                <a:latin typeface="Calibri" panose="020F0502020204030204" pitchFamily="34" charset="0"/>
                <a:cs typeface="Calibri" panose="020F0502020204030204" pitchFamily="34" charset="0"/>
              </a:rPr>
              <a:t>They should be gradually reduced in favour of preventive controls.</a:t>
            </a:r>
            <a:endParaRPr lang="en-GB" sz="1800" dirty="0">
              <a:latin typeface="Calibri" panose="020F0502020204030204" pitchFamily="34" charset="0"/>
              <a:cs typeface="Calibri" panose="020F0502020204030204" pitchFamily="34" charset="0"/>
            </a:endParaRPr>
          </a:p>
        </p:txBody>
      </p:sp>
      <p:sp>
        <p:nvSpPr>
          <p:cNvPr id="5" name="Datumsplatzhalter 4"/>
          <p:cNvSpPr>
            <a:spLocks noGrp="1"/>
          </p:cNvSpPr>
          <p:nvPr>
            <p:ph type="dt" sz="quarter" idx="11"/>
          </p:nvPr>
        </p:nvSpPr>
        <p:spPr/>
        <p:txBody>
          <a:bodyPr/>
          <a:lstStyle/>
          <a:p>
            <a:r>
              <a:rPr lang="de-AT" dirty="0"/>
              <a:t>2015-09-22</a:t>
            </a:r>
            <a:endParaRPr lang="en-US" dirty="0"/>
          </a:p>
        </p:txBody>
      </p:sp>
      <p:sp>
        <p:nvSpPr>
          <p:cNvPr id="9" name="Foliennummernplatzhalter 8"/>
          <p:cNvSpPr>
            <a:spLocks noGrp="1"/>
          </p:cNvSpPr>
          <p:nvPr>
            <p:ph type="sldNum" sz="quarter" idx="12"/>
          </p:nvPr>
        </p:nvSpPr>
        <p:spPr/>
        <p:txBody>
          <a:bodyPr/>
          <a:lstStyle/>
          <a:p>
            <a:fld id="{4F3735C1-7677-4E34-951E-E4EF8A7E1948}" type="slidenum">
              <a:rPr lang="en-US" smtClean="0"/>
              <a:pPr/>
              <a:t>12</a:t>
            </a:fld>
            <a:endParaRPr lang="en-US"/>
          </a:p>
        </p:txBody>
      </p:sp>
      <p:sp>
        <p:nvSpPr>
          <p:cNvPr id="4" name="Oval 3"/>
          <p:cNvSpPr/>
          <p:nvPr/>
        </p:nvSpPr>
        <p:spPr bwMode="auto">
          <a:xfrm>
            <a:off x="827584" y="3212976"/>
            <a:ext cx="1584176" cy="1584176"/>
          </a:xfrm>
          <a:prstGeom prst="ellipse">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buClr>
                <a:srgbClr val="6699FF"/>
              </a:buClr>
              <a:buSzPct val="80000"/>
              <a:buFont typeface="Wingdings" pitchFamily="2" charset="2"/>
              <a:buNone/>
            </a:pPr>
            <a:endParaRPr lang="en-GB" b="1" dirty="0">
              <a:latin typeface="Calibri" panose="020F0502020204030204" pitchFamily="34" charset="0"/>
              <a:cs typeface="Calibri" panose="020F0502020204030204" pitchFamily="34" charset="0"/>
            </a:endParaRPr>
          </a:p>
        </p:txBody>
      </p:sp>
      <p:cxnSp>
        <p:nvCxnSpPr>
          <p:cNvPr id="6" name="Straight Connector 5"/>
          <p:cNvCxnSpPr>
            <a:endCxn id="4" idx="3"/>
          </p:cNvCxnSpPr>
          <p:nvPr/>
        </p:nvCxnSpPr>
        <p:spPr bwMode="auto">
          <a:xfrm flipH="1">
            <a:off x="1059581" y="4005064"/>
            <a:ext cx="560091" cy="560091"/>
          </a:xfrm>
          <a:prstGeom prst="line">
            <a:avLst/>
          </a:prstGeom>
          <a:noFill/>
          <a:ln w="952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endCxn id="4" idx="5"/>
          </p:cNvCxnSpPr>
          <p:nvPr/>
        </p:nvCxnSpPr>
        <p:spPr bwMode="auto">
          <a:xfrm>
            <a:off x="1619250" y="4005064"/>
            <a:ext cx="560513" cy="560091"/>
          </a:xfrm>
          <a:prstGeom prst="line">
            <a:avLst/>
          </a:prstGeom>
          <a:noFill/>
          <a:ln w="952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flipV="1">
            <a:off x="1619250" y="3212976"/>
            <a:ext cx="1" cy="792088"/>
          </a:xfrm>
          <a:prstGeom prst="line">
            <a:avLst/>
          </a:prstGeom>
          <a:noFill/>
          <a:ln w="952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rot="3522228">
            <a:off x="1572369" y="3735946"/>
            <a:ext cx="864532" cy="307777"/>
          </a:xfrm>
          <a:prstGeom prst="rect">
            <a:avLst/>
          </a:prstGeom>
          <a:noFill/>
        </p:spPr>
        <p:txBody>
          <a:bodyPr wrap="none" rtlCol="0">
            <a:spAutoFit/>
          </a:bodyPr>
          <a:lstStyle/>
          <a:p>
            <a:r>
              <a:rPr lang="en-GB" sz="1400" dirty="0" smtClean="0">
                <a:solidFill>
                  <a:srgbClr val="002060"/>
                </a:solidFill>
                <a:latin typeface="Calibri" panose="020F0502020204030204" pitchFamily="34" charset="0"/>
                <a:cs typeface="Calibri" panose="020F0502020204030204" pitchFamily="34" charset="0"/>
              </a:rPr>
              <a:t>detective</a:t>
            </a:r>
            <a:endParaRPr lang="en-GB" sz="1400" dirty="0">
              <a:solidFill>
                <a:srgbClr val="002060"/>
              </a:solidFill>
              <a:latin typeface="Calibri" panose="020F0502020204030204" pitchFamily="34" charset="0"/>
              <a:cs typeface="Calibri" panose="020F0502020204030204" pitchFamily="34" charset="0"/>
            </a:endParaRPr>
          </a:p>
        </p:txBody>
      </p:sp>
      <p:sp>
        <p:nvSpPr>
          <p:cNvPr id="15" name="TextBox 14"/>
          <p:cNvSpPr txBox="1"/>
          <p:nvPr/>
        </p:nvSpPr>
        <p:spPr>
          <a:xfrm rot="17791103">
            <a:off x="737401" y="3691336"/>
            <a:ext cx="963341" cy="307777"/>
          </a:xfrm>
          <a:prstGeom prst="rect">
            <a:avLst/>
          </a:prstGeom>
          <a:noFill/>
        </p:spPr>
        <p:txBody>
          <a:bodyPr wrap="none" rtlCol="0">
            <a:spAutoFit/>
          </a:bodyPr>
          <a:lstStyle/>
          <a:p>
            <a:r>
              <a:rPr lang="en-GB" sz="1400" dirty="0" smtClean="0">
                <a:solidFill>
                  <a:srgbClr val="002060"/>
                </a:solidFill>
                <a:latin typeface="Calibri" panose="020F0502020204030204" pitchFamily="34" charset="0"/>
                <a:cs typeface="Calibri" panose="020F0502020204030204" pitchFamily="34" charset="0"/>
              </a:rPr>
              <a:t>preventive</a:t>
            </a:r>
            <a:endParaRPr lang="en-GB" sz="1400" dirty="0">
              <a:solidFill>
                <a:srgbClr val="002060"/>
              </a:solidFill>
              <a:latin typeface="Calibri" panose="020F0502020204030204" pitchFamily="34" charset="0"/>
              <a:cs typeface="Calibri" panose="020F0502020204030204" pitchFamily="34" charset="0"/>
            </a:endParaRPr>
          </a:p>
        </p:txBody>
      </p:sp>
      <p:sp>
        <p:nvSpPr>
          <p:cNvPr id="17" name="TextBox 16"/>
          <p:cNvSpPr txBox="1"/>
          <p:nvPr/>
        </p:nvSpPr>
        <p:spPr>
          <a:xfrm>
            <a:off x="1219071" y="4405988"/>
            <a:ext cx="913263" cy="307777"/>
          </a:xfrm>
          <a:prstGeom prst="rect">
            <a:avLst/>
          </a:prstGeom>
          <a:noFill/>
        </p:spPr>
        <p:txBody>
          <a:bodyPr wrap="none" rtlCol="0">
            <a:spAutoFit/>
          </a:bodyPr>
          <a:lstStyle/>
          <a:p>
            <a:r>
              <a:rPr lang="en-GB" sz="1400" dirty="0" smtClean="0">
                <a:solidFill>
                  <a:srgbClr val="002060"/>
                </a:solidFill>
                <a:latin typeface="Calibri" panose="020F0502020204030204" pitchFamily="34" charset="0"/>
                <a:cs typeface="Calibri" panose="020F0502020204030204" pitchFamily="34" charset="0"/>
              </a:rPr>
              <a:t>corrective</a:t>
            </a:r>
            <a:endParaRPr lang="en-GB" sz="1400" dirty="0">
              <a:solidFill>
                <a:srgbClr val="002060"/>
              </a:solidFill>
              <a:latin typeface="Calibri" panose="020F0502020204030204" pitchFamily="34" charset="0"/>
              <a:cs typeface="Calibri" panose="020F0502020204030204" pitchFamily="34" charset="0"/>
            </a:endParaRPr>
          </a:p>
        </p:txBody>
      </p:sp>
      <p:sp>
        <p:nvSpPr>
          <p:cNvPr id="18" name="Rectangle 17"/>
          <p:cNvSpPr/>
          <p:nvPr/>
        </p:nvSpPr>
        <p:spPr bwMode="auto">
          <a:xfrm>
            <a:off x="2915816" y="2996952"/>
            <a:ext cx="5616624" cy="6120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1520825" indent="-1520825" eaLnBrk="0" fontAlgn="base" hangingPunct="0">
              <a:spcBef>
                <a:spcPct val="0"/>
              </a:spcBef>
              <a:spcAft>
                <a:spcPct val="0"/>
              </a:spcAft>
              <a:buClr>
                <a:srgbClr val="6699FF"/>
              </a:buClr>
              <a:buSzPct val="80000"/>
              <a:buFont typeface="Wingdings" pitchFamily="2" charset="2"/>
              <a:buNone/>
            </a:pPr>
            <a:r>
              <a:rPr lang="en-GB" b="1" dirty="0" smtClean="0">
                <a:latin typeface="Calibri" panose="020F0502020204030204" pitchFamily="34" charset="0"/>
                <a:cs typeface="Calibri" panose="020F0502020204030204" pitchFamily="34" charset="0"/>
              </a:rPr>
              <a:t>Reconciliation	</a:t>
            </a:r>
            <a:r>
              <a:rPr lang="en-GB" sz="1600" dirty="0" smtClean="0">
                <a:latin typeface="Calibri" panose="020F0502020204030204" pitchFamily="34" charset="0"/>
                <a:cs typeface="Calibri" panose="020F0502020204030204" pitchFamily="34" charset="0"/>
              </a:rPr>
              <a:t>Does the implementation reflect the intended state? Daily health check.</a:t>
            </a:r>
            <a:endParaRPr lang="en-GB" sz="1600" dirty="0">
              <a:latin typeface="Calibri" panose="020F0502020204030204" pitchFamily="34" charset="0"/>
              <a:cs typeface="Calibri" panose="020F0502020204030204" pitchFamily="34" charset="0"/>
            </a:endParaRPr>
          </a:p>
        </p:txBody>
      </p:sp>
      <p:sp>
        <p:nvSpPr>
          <p:cNvPr id="19" name="Rectangle 18"/>
          <p:cNvSpPr/>
          <p:nvPr/>
        </p:nvSpPr>
        <p:spPr bwMode="auto">
          <a:xfrm>
            <a:off x="2927470" y="3699030"/>
            <a:ext cx="5616624" cy="6120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1520825" indent="-1520825" eaLnBrk="0" fontAlgn="base" hangingPunct="0">
              <a:spcBef>
                <a:spcPct val="0"/>
              </a:spcBef>
              <a:spcAft>
                <a:spcPct val="0"/>
              </a:spcAft>
              <a:buClr>
                <a:srgbClr val="6699FF"/>
              </a:buClr>
              <a:buSzPct val="80000"/>
            </a:pPr>
            <a:r>
              <a:rPr lang="en-GB" b="1" dirty="0" smtClean="0">
                <a:latin typeface="Calibri" panose="020F0502020204030204" pitchFamily="34" charset="0"/>
                <a:cs typeface="Calibri" panose="020F0502020204030204" pitchFamily="34" charset="0"/>
              </a:rPr>
              <a:t>Attestation</a:t>
            </a:r>
            <a:r>
              <a:rPr lang="en-GB" sz="1600" dirty="0" smtClean="0">
                <a:latin typeface="Calibri" panose="020F0502020204030204" pitchFamily="34" charset="0"/>
                <a:cs typeface="Calibri" panose="020F0502020204030204" pitchFamily="34" charset="0"/>
              </a:rPr>
              <a:t>	Is our intention still valid? Quarterly to biannual check on validity.	</a:t>
            </a:r>
            <a:endParaRPr lang="en-GB" sz="1600" dirty="0">
              <a:latin typeface="Calibri" panose="020F0502020204030204" pitchFamily="34" charset="0"/>
              <a:cs typeface="Calibri" panose="020F0502020204030204" pitchFamily="34" charset="0"/>
            </a:endParaRPr>
          </a:p>
        </p:txBody>
      </p:sp>
      <p:sp>
        <p:nvSpPr>
          <p:cNvPr id="20" name="Rectangle 19"/>
          <p:cNvSpPr/>
          <p:nvPr/>
        </p:nvSpPr>
        <p:spPr bwMode="auto">
          <a:xfrm>
            <a:off x="2939124" y="4401108"/>
            <a:ext cx="5616624" cy="6120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1520825" indent="-1520825" eaLnBrk="0" fontAlgn="base" hangingPunct="0">
              <a:spcBef>
                <a:spcPct val="0"/>
              </a:spcBef>
              <a:spcAft>
                <a:spcPct val="0"/>
              </a:spcAft>
              <a:buClr>
                <a:srgbClr val="6699FF"/>
              </a:buClr>
              <a:buSzPct val="80000"/>
              <a:buFont typeface="Wingdings" pitchFamily="2" charset="2"/>
              <a:buNone/>
            </a:pPr>
            <a:r>
              <a:rPr lang="en-GB" b="1" dirty="0" smtClean="0">
                <a:latin typeface="Calibri" panose="020F0502020204030204" pitchFamily="34" charset="0"/>
                <a:cs typeface="Calibri" panose="020F0502020204030204" pitchFamily="34" charset="0"/>
              </a:rPr>
              <a:t>Expiration</a:t>
            </a:r>
            <a:r>
              <a:rPr lang="en-GB" sz="1600" dirty="0" smtClean="0">
                <a:latin typeface="Calibri" panose="020F0502020204030204" pitchFamily="34" charset="0"/>
                <a:cs typeface="Calibri" panose="020F0502020204030204" pitchFamily="34" charset="0"/>
              </a:rPr>
              <a:t>	To limit risks for domains outside your own control.</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185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bwMode="auto">
          <a:xfrm>
            <a:off x="611560" y="1997156"/>
            <a:ext cx="7272808" cy="792088"/>
          </a:xfrm>
          <a:prstGeom prst="rect">
            <a:avLst/>
          </a:prstGeom>
          <a:gradFill flip="none" rotWithShape="1">
            <a:gsLst>
              <a:gs pos="0">
                <a:srgbClr val="FF0000">
                  <a:tint val="66000"/>
                  <a:satMod val="160000"/>
                </a:srgbClr>
              </a:gs>
              <a:gs pos="54000">
                <a:srgbClr val="FF0000">
                  <a:tint val="44500"/>
                  <a:satMod val="160000"/>
                </a:srgbClr>
              </a:gs>
              <a:gs pos="0">
                <a:srgbClr val="FF0000">
                  <a:tint val="23500"/>
                  <a:satMod val="160000"/>
                </a:srgbClr>
              </a:gs>
            </a:gsLst>
            <a:path path="circle">
              <a:fillToRect l="50000" t="50000" r="50000" b="50000"/>
            </a:path>
            <a:tileRect/>
          </a:gra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smtClean="0">
              <a:ln>
                <a:noFill/>
              </a:ln>
              <a:solidFill>
                <a:schemeClr val="tx1"/>
              </a:solidFill>
              <a:effectLst/>
              <a:latin typeface="Ottawa" pitchFamily="34" charset="0"/>
            </a:endParaRPr>
          </a:p>
        </p:txBody>
      </p:sp>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12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12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12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13</a:t>
            </a:fld>
            <a:endParaRPr lang="en-GB" dirty="0"/>
          </a:p>
        </p:txBody>
      </p:sp>
    </p:spTree>
    <p:extLst>
      <p:ext uri="{BB962C8B-B14F-4D97-AF65-F5344CB8AC3E}">
        <p14:creationId xmlns:p14="http://schemas.microsoft.com/office/powerpoint/2010/main" val="4146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611560" y="289148"/>
            <a:ext cx="7156078" cy="763588"/>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7968"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400" i="1" dirty="0" smtClean="0">
                <a:cs typeface="Calibri" panose="020F0502020204030204" pitchFamily="34" charset="0"/>
              </a:rPr>
              <a:t>Oversight</a:t>
            </a:r>
            <a:r>
              <a:rPr lang="en-GB" altLang="en-US" sz="2400" dirty="0" smtClean="0">
                <a:cs typeface="Calibri" panose="020F0502020204030204" pitchFamily="34" charset="0"/>
              </a:rPr>
              <a:t> - only since I&amp;A Governance is defined?</a:t>
            </a:r>
            <a:br>
              <a:rPr lang="en-GB" altLang="en-US" sz="2400" dirty="0" smtClean="0">
                <a:cs typeface="Calibri" panose="020F0502020204030204" pitchFamily="34" charset="0"/>
              </a:rPr>
            </a:br>
            <a:r>
              <a:rPr lang="en-GB" altLang="en-US" sz="1800" dirty="0" smtClean="0">
                <a:cs typeface="Calibri" panose="020F0502020204030204" pitchFamily="34" charset="0"/>
              </a:rPr>
              <a:t>Even before there were governance-driven approaches</a:t>
            </a:r>
            <a:endParaRPr lang="en-GB" altLang="en-US" sz="1800" dirty="0">
              <a:cs typeface="Calibri" panose="020F0502020204030204" pitchFamily="34" charset="0"/>
            </a:endParaRPr>
          </a:p>
        </p:txBody>
      </p:sp>
      <p:sp>
        <p:nvSpPr>
          <p:cNvPr id="32770" name="Rectangle 2"/>
          <p:cNvSpPr>
            <a:spLocks noGrp="1" noChangeArrowheads="1"/>
          </p:cNvSpPr>
          <p:nvPr>
            <p:ph type="body" sz="half" idx="2"/>
          </p:nvPr>
        </p:nvSpPr>
        <p:spPr>
          <a:xfrm>
            <a:off x="4191000" y="1123528"/>
            <a:ext cx="4648200" cy="5257800"/>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83088" rIns="90000" bIns="46800"/>
          <a:lstStyle/>
          <a:p>
            <a:pPr marL="341313" indent="-341313">
              <a:lnSpc>
                <a:spcPct val="84000"/>
              </a:lnSpc>
              <a:spcBef>
                <a:spcPts val="450"/>
              </a:spcBef>
              <a:buSzPct val="111000"/>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smtClean="0">
                <a:cs typeface="Calibri" panose="020F0502020204030204" pitchFamily="34" charset="0"/>
              </a:rPr>
              <a:t>Deep integration of a few …</a:t>
            </a:r>
          </a:p>
          <a:p>
            <a:pPr marL="741363" lvl="1" indent="-284163">
              <a:spcBef>
                <a:spcPts val="400"/>
              </a:spcBef>
              <a:buSzPct val="112000"/>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To connect a few systems completely</a:t>
            </a:r>
          </a:p>
          <a:p>
            <a:pPr marL="741363" lvl="1" indent="-284163">
              <a:spcBef>
                <a:spcPts val="400"/>
              </a:spcBef>
              <a:buSzPct val="112000"/>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The privilege situation is well known</a:t>
            </a:r>
          </a:p>
          <a:p>
            <a:pPr marL="741363" lvl="1" indent="-284163">
              <a:spcBef>
                <a:spcPts val="400"/>
              </a:spcBef>
              <a:buSzPct val="112000"/>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bidirectional connection technically available</a:t>
            </a:r>
          </a:p>
          <a:p>
            <a:pPr marL="741363" lvl="1" indent="-284163">
              <a:spcBef>
                <a:spcPts val="400"/>
              </a:spcBef>
              <a:buSzPct val="112000"/>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Important mass systems</a:t>
            </a:r>
            <a:r>
              <a:rPr lang="en-GB" altLang="en-US" sz="1600" dirty="0" smtClean="0">
                <a:cs typeface="Calibri" panose="020F0502020204030204" pitchFamily="34" charset="0"/>
              </a:rPr>
              <a:t>: </a:t>
            </a:r>
          </a:p>
          <a:p>
            <a:pPr lvl="2">
              <a:spcBef>
                <a:spcPct val="0"/>
              </a:spcBef>
              <a:buClr>
                <a:srgbClr val="001A3E"/>
              </a:buClr>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cs typeface="Calibri" panose="020F0502020204030204" pitchFamily="34" charset="0"/>
              </a:rPr>
              <a:t>Windows</a:t>
            </a:r>
          </a:p>
          <a:p>
            <a:pPr lvl="2">
              <a:spcBef>
                <a:spcPct val="0"/>
              </a:spcBef>
              <a:buClr>
                <a:srgbClr val="001A3E"/>
              </a:buClr>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cs typeface="Calibri" panose="020F0502020204030204" pitchFamily="34" charset="0"/>
              </a:rPr>
              <a:t>Exchange</a:t>
            </a:r>
          </a:p>
          <a:p>
            <a:pPr lvl="2">
              <a:spcBef>
                <a:spcPct val="0"/>
              </a:spcBef>
              <a:buClr>
                <a:srgbClr val="001A3E"/>
              </a:buClr>
              <a:buFont typeface="Trebuchet MS"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cs typeface="Calibri" panose="020F0502020204030204" pitchFamily="34" charset="0"/>
              </a:rPr>
              <a:t>Lotus NOTES</a:t>
            </a:r>
          </a:p>
          <a:p>
            <a:pPr marL="741363" lvl="1" indent="-284163">
              <a:spcBef>
                <a:spcPts val="400"/>
              </a:spcBef>
              <a:buSzPct val="112000"/>
              <a:buFont typeface="StarSymbo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System launch</a:t>
            </a:r>
          </a:p>
          <a:p>
            <a:pPr marL="341313" indent="-341313">
              <a:lnSpc>
                <a:spcPct val="84000"/>
              </a:lnSpc>
              <a:spcBef>
                <a:spcPts val="450"/>
              </a:spcBef>
              <a:buSzPct val="111000"/>
              <a:buFont typeface="StarSymbo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smtClean="0">
                <a:cs typeface="Calibri" panose="020F0502020204030204" pitchFamily="34" charset="0"/>
              </a:rPr>
              <a:t>Shallow integration of many for evidence ...</a:t>
            </a:r>
          </a:p>
          <a:p>
            <a:pPr marL="741363" lvl="1" indent="-284163">
              <a:spcBef>
                <a:spcPts val="400"/>
              </a:spcBef>
              <a:buSzPct val="112000"/>
              <a:buFont typeface="StarSymbo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To set up a central user administration</a:t>
            </a:r>
          </a:p>
          <a:p>
            <a:pPr marL="741363" lvl="1" indent="-284163">
              <a:spcBef>
                <a:spcPts val="400"/>
              </a:spcBef>
              <a:buSzPct val="112000"/>
              <a:buFont typeface="StarSymbo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If  security and compliance considerations are dominate.</a:t>
            </a:r>
          </a:p>
          <a:p>
            <a:pPr marL="741363" lvl="1" indent="-284163">
              <a:spcBef>
                <a:spcPts val="400"/>
              </a:spcBef>
              <a:buSzPct val="112000"/>
              <a:buFont typeface="StarSymbo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cs typeface="Calibri" panose="020F0502020204030204" pitchFamily="34" charset="0"/>
              </a:rPr>
              <a:t>If many little known legacy systems are to be connected.</a:t>
            </a:r>
            <a:endParaRPr lang="en-GB" altLang="en-US" sz="1600" dirty="0">
              <a:cs typeface="Calibri" panose="020F0502020204030204" pitchFamily="34" charset="0"/>
            </a:endParaRPr>
          </a:p>
        </p:txBody>
      </p:sp>
      <p:sp>
        <p:nvSpPr>
          <p:cNvPr id="6" name="Datumsplatzhalter 4"/>
          <p:cNvSpPr>
            <a:spLocks noGrp="1"/>
          </p:cNvSpPr>
          <p:nvPr>
            <p:ph type="dt" idx="10"/>
          </p:nvPr>
        </p:nvSpPr>
        <p:spPr/>
        <p:txBody>
          <a:bodyPr/>
          <a:lstStyle/>
          <a:p>
            <a:r>
              <a:rPr lang="en-GB" dirty="0" smtClean="0"/>
              <a:t>2016-02-18</a:t>
            </a:r>
            <a:endParaRPr lang="en-GB" altLang="en-US" dirty="0">
              <a:cs typeface="Calibri" panose="020F0502020204030204" pitchFamily="34" charset="0"/>
            </a:endParaRPr>
          </a:p>
        </p:txBody>
      </p:sp>
      <p:sp>
        <p:nvSpPr>
          <p:cNvPr id="7" name="Fußzeilenplatzhalter 5"/>
          <p:cNvSpPr>
            <a:spLocks noGrp="1"/>
          </p:cNvSpPr>
          <p:nvPr>
            <p:ph type="ftr" idx="11"/>
          </p:nvPr>
        </p:nvSpPr>
        <p:spPr/>
        <p:txBody>
          <a:bodyPr/>
          <a:lstStyle/>
          <a:p>
            <a:r>
              <a:rPr lang="en-GB" altLang="en-US" dirty="0" smtClean="0">
                <a:cs typeface="Calibri" panose="020F0502020204030204" pitchFamily="34" charset="0"/>
              </a:rPr>
              <a:t>www.si-g.com</a:t>
            </a:r>
            <a:endParaRPr lang="en-GB" altLang="en-US" dirty="0">
              <a:cs typeface="Calibri" panose="020F0502020204030204" pitchFamily="34" charset="0"/>
            </a:endParaRPr>
          </a:p>
        </p:txBody>
      </p:sp>
      <p:sp>
        <p:nvSpPr>
          <p:cNvPr id="8" name="Foliennummernplatzhalter 6"/>
          <p:cNvSpPr>
            <a:spLocks noGrp="1"/>
          </p:cNvSpPr>
          <p:nvPr>
            <p:ph type="sldNum" idx="12"/>
          </p:nvPr>
        </p:nvSpPr>
        <p:spPr/>
        <p:txBody>
          <a:bodyPr/>
          <a:lstStyle/>
          <a:p>
            <a:fld id="{66DF9474-3030-4EC6-950D-361978471A77}" type="slidenum">
              <a:rPr lang="en-GB" altLang="en-US" smtClean="0">
                <a:cs typeface="Calibri" panose="020F0502020204030204" pitchFamily="34" charset="0"/>
              </a:rPr>
              <a:pPr/>
              <a:t>14</a:t>
            </a:fld>
            <a:endParaRPr lang="en-GB" altLang="en-US" dirty="0">
              <a:cs typeface="Calibri" panose="020F0502020204030204" pitchFamily="34" charset="0"/>
            </a:endParaRPr>
          </a:p>
        </p:txBody>
      </p:sp>
      <p:sp>
        <p:nvSpPr>
          <p:cNvPr id="32771" name="Text Box 3"/>
          <p:cNvSpPr txBox="1">
            <a:spLocks noChangeArrowheads="1"/>
          </p:cNvSpPr>
          <p:nvPr/>
        </p:nvSpPr>
        <p:spPr bwMode="auto">
          <a:xfrm>
            <a:off x="503238" y="5798716"/>
            <a:ext cx="8115300" cy="33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912" rIns="90000" bIns="46800">
            <a:spAutoFit/>
          </a:bodyPr>
          <a:lstStyle>
            <a:lvl1pPr marL="376238" indent="-376238">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Trebuchet MS" pitchFamily="34" charset="0"/>
                <a:cs typeface="Arial" charset="0"/>
              </a:defRPr>
            </a:lvl9pPr>
          </a:lstStyle>
          <a:p>
            <a:pPr marL="285750" indent="-285750">
              <a:lnSpc>
                <a:spcPct val="93000"/>
              </a:lnSpc>
              <a:spcBef>
                <a:spcPts val="500"/>
              </a:spcBef>
              <a:buClr>
                <a:srgbClr val="FF0000"/>
              </a:buClr>
              <a:buFont typeface="Wingdings" panose="05000000000000000000" pitchFamily="2" charset="2"/>
              <a:buChar char="Ø"/>
            </a:pPr>
            <a:r>
              <a:rPr lang="en-GB" altLang="en-US" sz="1600" b="1" dirty="0">
                <a:solidFill>
                  <a:srgbClr val="002060"/>
                </a:solidFill>
                <a:latin typeface="Calibri" panose="020F0502020204030204" pitchFamily="34" charset="0"/>
                <a:ea typeface="Arial Unicode MS" pitchFamily="34" charset="-128"/>
                <a:cs typeface="Calibri" panose="020F0502020204030204" pitchFamily="34" charset="0"/>
              </a:rPr>
              <a:t>Only the formal definition of governance directs attention to the need for both levels</a:t>
            </a:r>
            <a:endParaRPr lang="en-GB" altLang="en-US" sz="1600" b="1" dirty="0">
              <a:solidFill>
                <a:srgbClr val="002060"/>
              </a:solidFill>
              <a:latin typeface="Calibri" panose="020F0502020204030204" pitchFamily="34" charset="0"/>
              <a:ea typeface="Arial Unicode MS" pitchFamily="34" charset="-128"/>
              <a:cs typeface="Calibri" panose="020F0502020204030204" pitchFamily="34" charset="0"/>
            </a:endParaRPr>
          </a:p>
        </p:txBody>
      </p:sp>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3" y="1117178"/>
            <a:ext cx="2314575" cy="4648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feld 1"/>
          <p:cNvSpPr txBox="1"/>
          <p:nvPr/>
        </p:nvSpPr>
        <p:spPr>
          <a:xfrm>
            <a:off x="684729" y="1125579"/>
            <a:ext cx="430887" cy="4606069"/>
          </a:xfrm>
          <a:prstGeom prst="rect">
            <a:avLst/>
          </a:prstGeom>
          <a:noFill/>
        </p:spPr>
        <p:txBody>
          <a:bodyPr vert="vert270" wrap="none" rtlCol="0">
            <a:spAutoFit/>
          </a:bodyPr>
          <a:lstStyle/>
          <a:p>
            <a:r>
              <a:rPr lang="en-GB" sz="1600" b="1" i="1" dirty="0" smtClean="0">
                <a:solidFill>
                  <a:srgbClr val="002060"/>
                </a:solidFill>
                <a:latin typeface="Calibri" panose="020F0502020204030204" pitchFamily="34" charset="0"/>
              </a:rPr>
              <a:t>Governance driven 		Management driven</a:t>
            </a:r>
            <a:endParaRPr lang="en-GB" sz="1600" b="1" i="1" dirty="0">
              <a:solidFill>
                <a:srgbClr val="002060"/>
              </a:solidFill>
              <a:latin typeface="Calibri" panose="020F0502020204030204" pitchFamily="34" charset="0"/>
            </a:endParaRPr>
          </a:p>
        </p:txBody>
      </p:sp>
      <p:sp>
        <p:nvSpPr>
          <p:cNvPr id="3" name="Textfeld 2"/>
          <p:cNvSpPr txBox="1"/>
          <p:nvPr/>
        </p:nvSpPr>
        <p:spPr>
          <a:xfrm>
            <a:off x="1298838" y="3023855"/>
            <a:ext cx="2613536" cy="369332"/>
          </a:xfrm>
          <a:prstGeom prst="rect">
            <a:avLst/>
          </a:prstGeom>
          <a:solidFill>
            <a:schemeClr val="bg1"/>
          </a:solidFill>
        </p:spPr>
        <p:txBody>
          <a:bodyPr wrap="none" rtlCol="0">
            <a:spAutoFit/>
          </a:bodyPr>
          <a:lstStyle/>
          <a:p>
            <a:r>
              <a:rPr lang="en-GB" b="1" dirty="0" smtClean="0">
                <a:latin typeface="Calibri" panose="020F0502020204030204" pitchFamily="34" charset="0"/>
              </a:rPr>
              <a:t>Deep integration of a few</a:t>
            </a:r>
            <a:endParaRPr lang="en-GB" b="1" dirty="0">
              <a:latin typeface="Calibri" panose="020F0502020204030204" pitchFamily="34" charset="0"/>
            </a:endParaRPr>
          </a:p>
        </p:txBody>
      </p:sp>
      <p:sp>
        <p:nvSpPr>
          <p:cNvPr id="11" name="Textfeld 10"/>
          <p:cNvSpPr txBox="1"/>
          <p:nvPr/>
        </p:nvSpPr>
        <p:spPr>
          <a:xfrm>
            <a:off x="1259632" y="5435932"/>
            <a:ext cx="2873800" cy="369332"/>
          </a:xfrm>
          <a:prstGeom prst="rect">
            <a:avLst/>
          </a:prstGeom>
          <a:solidFill>
            <a:schemeClr val="bg1"/>
          </a:solidFill>
        </p:spPr>
        <p:txBody>
          <a:bodyPr wrap="none" rtlCol="0">
            <a:spAutoFit/>
          </a:bodyPr>
          <a:lstStyle/>
          <a:p>
            <a:r>
              <a:rPr lang="en-GB" b="1" dirty="0" smtClean="0">
                <a:latin typeface="Calibri" panose="020F0502020204030204" pitchFamily="34" charset="0"/>
              </a:rPr>
              <a:t>Shallow integration of many</a:t>
            </a:r>
            <a:endParaRPr lang="en-GB" b="1" dirty="0">
              <a:latin typeface="Calibri" panose="020F0502020204030204" pitchFamily="34" charset="0"/>
            </a:endParaRPr>
          </a:p>
        </p:txBody>
      </p:sp>
      <p:sp>
        <p:nvSpPr>
          <p:cNvPr id="12" name="Textfeld 11"/>
          <p:cNvSpPr txBox="1"/>
          <p:nvPr/>
        </p:nvSpPr>
        <p:spPr>
          <a:xfrm>
            <a:off x="1874188" y="1133048"/>
            <a:ext cx="1012521" cy="338554"/>
          </a:xfrm>
          <a:prstGeom prst="rect">
            <a:avLst/>
          </a:prstGeom>
          <a:solidFill>
            <a:schemeClr val="bg1"/>
          </a:solidFill>
        </p:spPr>
        <p:txBody>
          <a:bodyPr wrap="none" rtlCol="0">
            <a:spAutoFit/>
          </a:bodyPr>
          <a:lstStyle/>
          <a:p>
            <a:r>
              <a:rPr lang="en-GB" sz="1600" b="1" dirty="0" smtClean="0">
                <a:latin typeface="Calibri" panose="020F0502020204030204" pitchFamily="34" charset="0"/>
              </a:rPr>
              <a:t>Processes</a:t>
            </a:r>
            <a:endParaRPr lang="en-GB" sz="1600" b="1" dirty="0">
              <a:latin typeface="Calibri" panose="020F0502020204030204" pitchFamily="34" charset="0"/>
            </a:endParaRPr>
          </a:p>
        </p:txBody>
      </p:sp>
      <p:sp>
        <p:nvSpPr>
          <p:cNvPr id="13" name="Textfeld 12"/>
          <p:cNvSpPr txBox="1"/>
          <p:nvPr/>
        </p:nvSpPr>
        <p:spPr>
          <a:xfrm>
            <a:off x="1831287" y="3573016"/>
            <a:ext cx="1012521" cy="338554"/>
          </a:xfrm>
          <a:prstGeom prst="rect">
            <a:avLst/>
          </a:prstGeom>
          <a:solidFill>
            <a:schemeClr val="bg1"/>
          </a:solidFill>
        </p:spPr>
        <p:txBody>
          <a:bodyPr wrap="none" rtlCol="0">
            <a:spAutoFit/>
          </a:bodyPr>
          <a:lstStyle/>
          <a:p>
            <a:r>
              <a:rPr lang="en-GB" sz="1600" b="1" dirty="0" smtClean="0">
                <a:latin typeface="Calibri" panose="020F0502020204030204" pitchFamily="34" charset="0"/>
              </a:rPr>
              <a:t>Processes</a:t>
            </a:r>
            <a:endParaRPr lang="en-GB" sz="1600" b="1" dirty="0">
              <a:latin typeface="Calibri" panose="020F0502020204030204" pitchFamily="34" charset="0"/>
            </a:endParaRPr>
          </a:p>
        </p:txBody>
      </p:sp>
      <p:sp>
        <p:nvSpPr>
          <p:cNvPr id="14" name="Textfeld 13"/>
          <p:cNvSpPr txBox="1"/>
          <p:nvPr/>
        </p:nvSpPr>
        <p:spPr>
          <a:xfrm rot="16200000">
            <a:off x="955941" y="2040838"/>
            <a:ext cx="874598" cy="338554"/>
          </a:xfrm>
          <a:prstGeom prst="rect">
            <a:avLst/>
          </a:prstGeom>
          <a:solidFill>
            <a:schemeClr val="bg1"/>
          </a:solidFill>
        </p:spPr>
        <p:txBody>
          <a:bodyPr wrap="none" rtlCol="0">
            <a:spAutoFit/>
          </a:bodyPr>
          <a:lstStyle/>
          <a:p>
            <a:r>
              <a:rPr lang="en-GB" sz="1600" b="1" dirty="0" smtClean="0">
                <a:latin typeface="Calibri" panose="020F0502020204030204" pitchFamily="34" charset="0"/>
              </a:rPr>
              <a:t>Systems</a:t>
            </a:r>
            <a:endParaRPr lang="en-GB" sz="1600" b="1" dirty="0">
              <a:latin typeface="Calibri" panose="020F0502020204030204" pitchFamily="34" charset="0"/>
            </a:endParaRPr>
          </a:p>
        </p:txBody>
      </p:sp>
      <p:sp>
        <p:nvSpPr>
          <p:cNvPr id="15" name="Textfeld 14"/>
          <p:cNvSpPr txBox="1"/>
          <p:nvPr/>
        </p:nvSpPr>
        <p:spPr>
          <a:xfrm rot="16200000">
            <a:off x="976112" y="4478608"/>
            <a:ext cx="874598" cy="338554"/>
          </a:xfrm>
          <a:prstGeom prst="rect">
            <a:avLst/>
          </a:prstGeom>
          <a:solidFill>
            <a:schemeClr val="bg1"/>
          </a:solidFill>
        </p:spPr>
        <p:txBody>
          <a:bodyPr wrap="none" rtlCol="0">
            <a:spAutoFit/>
          </a:bodyPr>
          <a:lstStyle/>
          <a:p>
            <a:r>
              <a:rPr lang="en-GB" sz="1600" b="1" dirty="0" smtClean="0">
                <a:latin typeface="Calibri" panose="020F0502020204030204" pitchFamily="34" charset="0"/>
              </a:rPr>
              <a:t>Systems</a:t>
            </a:r>
            <a:endParaRPr lang="en-GB" sz="1600" b="1" dirty="0">
              <a:latin typeface="Calibri" panose="020F0502020204030204" pitchFamily="34" charset="0"/>
            </a:endParaRPr>
          </a:p>
        </p:txBody>
      </p:sp>
    </p:spTree>
    <p:extLst>
      <p:ext uri="{BB962C8B-B14F-4D97-AF65-F5344CB8AC3E}">
        <p14:creationId xmlns:p14="http://schemas.microsoft.com/office/powerpoint/2010/main" val="18124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679450" y="277812"/>
            <a:ext cx="7702550" cy="558899"/>
          </a:xfrm>
        </p:spPr>
        <p:txBody>
          <a:bodyPr/>
          <a:lstStyle/>
          <a:p>
            <a:r>
              <a:rPr lang="en-GB" i="1" dirty="0" smtClean="0"/>
              <a:t>Oversight</a:t>
            </a:r>
            <a:r>
              <a:rPr lang="en-GB" dirty="0" smtClean="0"/>
              <a:t> starts with a simple question</a:t>
            </a:r>
            <a:br>
              <a:rPr lang="en-GB" dirty="0" smtClean="0"/>
            </a:br>
            <a:r>
              <a:rPr lang="en-GB" sz="2000" dirty="0"/>
              <a:t>W</a:t>
            </a:r>
            <a:r>
              <a:rPr lang="en-GB" sz="2000" dirty="0" smtClean="0">
                <a:cs typeface="Calibri" panose="020F0502020204030204" pitchFamily="34" charset="0"/>
              </a:rPr>
              <a:t>ho has (had) access to which Resources?</a:t>
            </a:r>
            <a:endParaRPr lang="en-GB" dirty="0"/>
          </a:p>
        </p:txBody>
      </p:sp>
      <p:sp>
        <p:nvSpPr>
          <p:cNvPr id="6" name="Fußzeilenplatzhalter 5"/>
          <p:cNvSpPr>
            <a:spLocks noGrp="1"/>
          </p:cNvSpPr>
          <p:nvPr>
            <p:ph type="ftr" sz="quarter" idx="10"/>
          </p:nvPr>
        </p:nvSpPr>
        <p:spPr/>
        <p:txBody>
          <a:bodyPr/>
          <a:lstStyle/>
          <a:p>
            <a:r>
              <a:rPr lang="en-GB" altLang="en-US" dirty="0" smtClean="0">
                <a:cs typeface="Calibri" panose="020F0502020204030204" pitchFamily="34" charset="0"/>
              </a:rPr>
              <a:t>www.si-g.com</a:t>
            </a:r>
            <a:endParaRPr lang="en-GB" dirty="0" smtClean="0"/>
          </a:p>
          <a:p>
            <a:endParaRPr lang="en-GB" altLang="en-US" dirty="0"/>
          </a:p>
        </p:txBody>
      </p:sp>
      <p:sp>
        <p:nvSpPr>
          <p:cNvPr id="5" name="Datumsplatzhalter 4"/>
          <p:cNvSpPr>
            <a:spLocks noGrp="1"/>
          </p:cNvSpPr>
          <p:nvPr>
            <p:ph type="dt" sz="quarter" idx="11"/>
          </p:nvPr>
        </p:nvSpPr>
        <p:spPr/>
        <p:txBody>
          <a:bodyPr/>
          <a:lstStyle/>
          <a:p>
            <a:fld id="{DEC759F8-DDA7-4576-AF55-26AC1877FA61}" type="datetime1">
              <a:rPr lang="en-GB" altLang="en-US" smtClean="0"/>
              <a:t>2016-02-19</a:t>
            </a:fld>
            <a:endParaRPr lang="en-GB" altLang="en-US" dirty="0"/>
          </a:p>
        </p:txBody>
      </p:sp>
      <p:sp>
        <p:nvSpPr>
          <p:cNvPr id="7" name="Foliennummernplatzhalter 6"/>
          <p:cNvSpPr>
            <a:spLocks noGrp="1"/>
          </p:cNvSpPr>
          <p:nvPr>
            <p:ph type="sldNum" sz="quarter" idx="12"/>
          </p:nvPr>
        </p:nvSpPr>
        <p:spPr/>
        <p:txBody>
          <a:bodyPr/>
          <a:lstStyle/>
          <a:p>
            <a:fld id="{551C827B-B437-41FD-BEBE-830635C92BD6}" type="slidenum">
              <a:rPr lang="en-GB" altLang="en-US" smtClean="0"/>
              <a:pPr/>
              <a:t>15</a:t>
            </a:fld>
            <a:endParaRPr lang="en-GB" altLang="en-US" dirty="0"/>
          </a:p>
        </p:txBody>
      </p:sp>
      <p:sp>
        <p:nvSpPr>
          <p:cNvPr id="9" name="Oval 21"/>
          <p:cNvSpPr>
            <a:spLocks noChangeArrowheads="1"/>
          </p:cNvSpPr>
          <p:nvPr/>
        </p:nvSpPr>
        <p:spPr bwMode="auto">
          <a:xfrm>
            <a:off x="3923928" y="2832233"/>
            <a:ext cx="1296144" cy="1193533"/>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4" rIns="91427" bIns="45714" anchor="ctr"/>
          <a:lstStyle/>
          <a:p>
            <a:pPr algn="ctr"/>
            <a:r>
              <a:rPr lang="en-GB" sz="1200" b="1" dirty="0">
                <a:latin typeface="Calibri" panose="020F0502020204030204" pitchFamily="34" charset="0"/>
                <a:cs typeface="Calibri" panose="020F0502020204030204" pitchFamily="34" charset="0"/>
              </a:rPr>
              <a:t>Who has (had) access to which Resources?</a:t>
            </a:r>
            <a:endParaRPr lang="en-GB" sz="1200" b="1" dirty="0">
              <a:latin typeface="Calibri" panose="020F0502020204030204" pitchFamily="34" charset="0"/>
              <a:cs typeface="Calibri" panose="020F0502020204030204" pitchFamily="34" charset="0"/>
            </a:endParaRPr>
          </a:p>
        </p:txBody>
      </p:sp>
      <p:sp>
        <p:nvSpPr>
          <p:cNvPr id="10" name="Textfeld 9"/>
          <p:cNvSpPr txBox="1"/>
          <p:nvPr/>
        </p:nvSpPr>
        <p:spPr>
          <a:xfrm>
            <a:off x="1993766" y="2564904"/>
            <a:ext cx="787395" cy="369332"/>
          </a:xfrm>
          <a:prstGeom prst="rect">
            <a:avLst/>
          </a:prstGeom>
          <a:noFill/>
        </p:spPr>
        <p:txBody>
          <a:bodyPr wrap="none" rtlCol="0">
            <a:spAutoFit/>
          </a:bodyPr>
          <a:lstStyle/>
          <a:p>
            <a:r>
              <a:rPr lang="en-GB" dirty="0" smtClean="0"/>
              <a:t>Who?</a:t>
            </a:r>
            <a:endParaRPr lang="en-GB" dirty="0"/>
          </a:p>
        </p:txBody>
      </p:sp>
      <p:sp>
        <p:nvSpPr>
          <p:cNvPr id="11" name="Textfeld 10"/>
          <p:cNvSpPr txBox="1"/>
          <p:nvPr/>
        </p:nvSpPr>
        <p:spPr>
          <a:xfrm>
            <a:off x="6223126" y="2564904"/>
            <a:ext cx="1223412" cy="369332"/>
          </a:xfrm>
          <a:prstGeom prst="rect">
            <a:avLst/>
          </a:prstGeom>
          <a:noFill/>
        </p:spPr>
        <p:txBody>
          <a:bodyPr wrap="none" rtlCol="0">
            <a:spAutoFit/>
          </a:bodyPr>
          <a:lstStyle/>
          <a:p>
            <a:r>
              <a:rPr lang="en-GB" dirty="0" smtClean="0"/>
              <a:t>h</a:t>
            </a:r>
            <a:r>
              <a:rPr lang="en-GB" dirty="0" smtClean="0"/>
              <a:t>as(had)?</a:t>
            </a:r>
            <a:endParaRPr lang="en-GB" dirty="0"/>
          </a:p>
        </p:txBody>
      </p:sp>
      <p:sp>
        <p:nvSpPr>
          <p:cNvPr id="12" name="Textfeld 11"/>
          <p:cNvSpPr txBox="1"/>
          <p:nvPr/>
        </p:nvSpPr>
        <p:spPr>
          <a:xfrm>
            <a:off x="2015569" y="4680028"/>
            <a:ext cx="1056700" cy="369332"/>
          </a:xfrm>
          <a:prstGeom prst="rect">
            <a:avLst/>
          </a:prstGeom>
          <a:noFill/>
        </p:spPr>
        <p:txBody>
          <a:bodyPr wrap="none" rtlCol="0">
            <a:spAutoFit/>
          </a:bodyPr>
          <a:lstStyle/>
          <a:p>
            <a:r>
              <a:rPr lang="en-GB" dirty="0" smtClean="0"/>
              <a:t>Access?</a:t>
            </a:r>
            <a:endParaRPr lang="en-GB" dirty="0"/>
          </a:p>
        </p:txBody>
      </p:sp>
      <p:sp>
        <p:nvSpPr>
          <p:cNvPr id="13" name="Textfeld 12"/>
          <p:cNvSpPr txBox="1"/>
          <p:nvPr/>
        </p:nvSpPr>
        <p:spPr>
          <a:xfrm>
            <a:off x="5451120" y="4859868"/>
            <a:ext cx="1415772" cy="369332"/>
          </a:xfrm>
          <a:prstGeom prst="rect">
            <a:avLst/>
          </a:prstGeom>
          <a:noFill/>
        </p:spPr>
        <p:txBody>
          <a:bodyPr wrap="none" rtlCol="0">
            <a:spAutoFit/>
          </a:bodyPr>
          <a:lstStyle/>
          <a:p>
            <a:r>
              <a:rPr lang="en-GB" dirty="0" smtClean="0"/>
              <a:t>Resources?</a:t>
            </a:r>
            <a:endParaRPr lang="en-GB" dirty="0"/>
          </a:p>
        </p:txBody>
      </p:sp>
      <p:cxnSp>
        <p:nvCxnSpPr>
          <p:cNvPr id="15" name="Gerade Verbindung 14"/>
          <p:cNvCxnSpPr>
            <a:stCxn id="10" idx="3"/>
            <a:endCxn id="9" idx="1"/>
          </p:cNvCxnSpPr>
          <p:nvPr/>
        </p:nvCxnSpPr>
        <p:spPr bwMode="auto">
          <a:xfrm>
            <a:off x="2781161" y="2749570"/>
            <a:ext cx="1332583" cy="257452"/>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a:stCxn id="11" idx="1"/>
            <a:endCxn id="9" idx="7"/>
          </p:cNvCxnSpPr>
          <p:nvPr/>
        </p:nvCxnSpPr>
        <p:spPr bwMode="auto">
          <a:xfrm flipH="1">
            <a:off x="5030256" y="2749570"/>
            <a:ext cx="1192870" cy="257452"/>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a:stCxn id="12" idx="3"/>
            <a:endCxn id="9" idx="3"/>
          </p:cNvCxnSpPr>
          <p:nvPr/>
        </p:nvCxnSpPr>
        <p:spPr bwMode="auto">
          <a:xfrm flipV="1">
            <a:off x="3072269" y="3850977"/>
            <a:ext cx="1041475" cy="1013717"/>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a:stCxn id="13" idx="1"/>
            <a:endCxn id="9" idx="5"/>
          </p:cNvCxnSpPr>
          <p:nvPr/>
        </p:nvCxnSpPr>
        <p:spPr bwMode="auto">
          <a:xfrm flipH="1" flipV="1">
            <a:off x="5030256" y="3850977"/>
            <a:ext cx="420864" cy="1193557"/>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feld 25"/>
          <p:cNvSpPr txBox="1"/>
          <p:nvPr/>
        </p:nvSpPr>
        <p:spPr>
          <a:xfrm>
            <a:off x="2195736" y="1772816"/>
            <a:ext cx="522900" cy="307777"/>
          </a:xfrm>
          <a:prstGeom prst="rect">
            <a:avLst/>
          </a:prstGeom>
          <a:noFill/>
        </p:spPr>
        <p:txBody>
          <a:bodyPr wrap="none" rtlCol="0">
            <a:spAutoFit/>
          </a:bodyPr>
          <a:lstStyle/>
          <a:p>
            <a:r>
              <a:rPr lang="en-GB" sz="1400" dirty="0" smtClean="0"/>
              <a:t>staff</a:t>
            </a:r>
            <a:endParaRPr lang="en-GB" sz="1400" dirty="0"/>
          </a:p>
        </p:txBody>
      </p:sp>
      <p:sp>
        <p:nvSpPr>
          <p:cNvPr id="27" name="Textfeld 26"/>
          <p:cNvSpPr txBox="1"/>
          <p:nvPr/>
        </p:nvSpPr>
        <p:spPr>
          <a:xfrm>
            <a:off x="964317" y="1903206"/>
            <a:ext cx="901209" cy="307777"/>
          </a:xfrm>
          <a:prstGeom prst="rect">
            <a:avLst/>
          </a:prstGeom>
          <a:noFill/>
        </p:spPr>
        <p:txBody>
          <a:bodyPr wrap="none" rtlCol="0">
            <a:spAutoFit/>
          </a:bodyPr>
          <a:lstStyle/>
          <a:p>
            <a:r>
              <a:rPr lang="en-GB" sz="1400" dirty="0" smtClean="0"/>
              <a:t>suppliers</a:t>
            </a:r>
            <a:endParaRPr lang="en-GB" sz="1400" dirty="0"/>
          </a:p>
        </p:txBody>
      </p:sp>
      <p:sp>
        <p:nvSpPr>
          <p:cNvPr id="28" name="Textfeld 27"/>
          <p:cNvSpPr txBox="1"/>
          <p:nvPr/>
        </p:nvSpPr>
        <p:spPr>
          <a:xfrm>
            <a:off x="683568" y="2524456"/>
            <a:ext cx="1010213" cy="307777"/>
          </a:xfrm>
          <a:prstGeom prst="rect">
            <a:avLst/>
          </a:prstGeom>
          <a:noFill/>
        </p:spPr>
        <p:txBody>
          <a:bodyPr wrap="none" rtlCol="0">
            <a:spAutoFit/>
          </a:bodyPr>
          <a:lstStyle/>
          <a:p>
            <a:r>
              <a:rPr lang="en-GB" sz="1400" dirty="0" smtClean="0"/>
              <a:t>customers</a:t>
            </a:r>
            <a:endParaRPr lang="en-GB" sz="1400" dirty="0"/>
          </a:p>
        </p:txBody>
      </p:sp>
      <p:sp>
        <p:nvSpPr>
          <p:cNvPr id="29" name="Textfeld 28"/>
          <p:cNvSpPr txBox="1"/>
          <p:nvPr/>
        </p:nvSpPr>
        <p:spPr>
          <a:xfrm>
            <a:off x="980867" y="3121222"/>
            <a:ext cx="782587" cy="307777"/>
          </a:xfrm>
          <a:prstGeom prst="rect">
            <a:avLst/>
          </a:prstGeom>
          <a:noFill/>
        </p:spPr>
        <p:txBody>
          <a:bodyPr wrap="none" rtlCol="0">
            <a:spAutoFit/>
          </a:bodyPr>
          <a:lstStyle/>
          <a:p>
            <a:r>
              <a:rPr lang="en-GB" sz="1400" dirty="0" smtClean="0"/>
              <a:t>Admins</a:t>
            </a:r>
            <a:endParaRPr lang="en-GB" sz="1400" dirty="0"/>
          </a:p>
        </p:txBody>
      </p:sp>
      <p:sp>
        <p:nvSpPr>
          <p:cNvPr id="30" name="Textfeld 29"/>
          <p:cNvSpPr txBox="1"/>
          <p:nvPr/>
        </p:nvSpPr>
        <p:spPr>
          <a:xfrm>
            <a:off x="1043608" y="3717988"/>
            <a:ext cx="1460656" cy="307777"/>
          </a:xfrm>
          <a:prstGeom prst="rect">
            <a:avLst/>
          </a:prstGeom>
          <a:noFill/>
        </p:spPr>
        <p:txBody>
          <a:bodyPr wrap="none" rtlCol="0">
            <a:spAutoFit/>
          </a:bodyPr>
          <a:lstStyle/>
          <a:p>
            <a:r>
              <a:rPr lang="en-GB" sz="1400" dirty="0" smtClean="0"/>
              <a:t>Systems /  APIs</a:t>
            </a:r>
            <a:endParaRPr lang="en-GB" sz="1400" dirty="0"/>
          </a:p>
        </p:txBody>
      </p:sp>
      <p:sp>
        <p:nvSpPr>
          <p:cNvPr id="31" name="Textfeld 30"/>
          <p:cNvSpPr txBox="1"/>
          <p:nvPr/>
        </p:nvSpPr>
        <p:spPr>
          <a:xfrm>
            <a:off x="2537956" y="3429000"/>
            <a:ext cx="721672" cy="307777"/>
          </a:xfrm>
          <a:prstGeom prst="rect">
            <a:avLst/>
          </a:prstGeom>
          <a:noFill/>
        </p:spPr>
        <p:txBody>
          <a:bodyPr wrap="none" rtlCol="0">
            <a:spAutoFit/>
          </a:bodyPr>
          <a:lstStyle/>
          <a:p>
            <a:r>
              <a:rPr lang="en-GB" sz="1400" dirty="0" smtClean="0"/>
              <a:t>Things</a:t>
            </a:r>
            <a:endParaRPr lang="en-GB" sz="1400" dirty="0"/>
          </a:p>
        </p:txBody>
      </p:sp>
      <p:sp>
        <p:nvSpPr>
          <p:cNvPr id="32" name="Textfeld 31"/>
          <p:cNvSpPr txBox="1"/>
          <p:nvPr/>
        </p:nvSpPr>
        <p:spPr>
          <a:xfrm>
            <a:off x="1528734" y="1196752"/>
            <a:ext cx="1069524" cy="307777"/>
          </a:xfrm>
          <a:prstGeom prst="rect">
            <a:avLst/>
          </a:prstGeom>
          <a:noFill/>
        </p:spPr>
        <p:txBody>
          <a:bodyPr wrap="none" rtlCol="0">
            <a:spAutoFit/>
          </a:bodyPr>
          <a:lstStyle/>
          <a:p>
            <a:r>
              <a:rPr lang="en-GB" sz="1400" dirty="0" smtClean="0"/>
              <a:t>contractors</a:t>
            </a:r>
            <a:endParaRPr lang="en-GB" sz="1400" dirty="0"/>
          </a:p>
        </p:txBody>
      </p:sp>
      <p:sp>
        <p:nvSpPr>
          <p:cNvPr id="33" name="Textfeld 32"/>
          <p:cNvSpPr txBox="1"/>
          <p:nvPr/>
        </p:nvSpPr>
        <p:spPr>
          <a:xfrm>
            <a:off x="2958926" y="1196752"/>
            <a:ext cx="1050288" cy="307777"/>
          </a:xfrm>
          <a:prstGeom prst="rect">
            <a:avLst/>
          </a:prstGeom>
          <a:noFill/>
        </p:spPr>
        <p:txBody>
          <a:bodyPr wrap="none" rtlCol="0">
            <a:spAutoFit/>
          </a:bodyPr>
          <a:lstStyle/>
          <a:p>
            <a:r>
              <a:rPr lang="en-GB" sz="1400" dirty="0" smtClean="0"/>
              <a:t>employees</a:t>
            </a:r>
            <a:endParaRPr lang="en-GB" sz="1400" dirty="0"/>
          </a:p>
        </p:txBody>
      </p:sp>
      <p:cxnSp>
        <p:nvCxnSpPr>
          <p:cNvPr id="34" name="Gerade Verbindung 33"/>
          <p:cNvCxnSpPr>
            <a:stCxn id="32" idx="3"/>
            <a:endCxn id="26" idx="0"/>
          </p:cNvCxnSpPr>
          <p:nvPr/>
        </p:nvCxnSpPr>
        <p:spPr bwMode="auto">
          <a:xfrm flipH="1">
            <a:off x="2457186" y="1350641"/>
            <a:ext cx="141072" cy="422175"/>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a:stCxn id="33" idx="2"/>
            <a:endCxn id="26" idx="0"/>
          </p:cNvCxnSpPr>
          <p:nvPr/>
        </p:nvCxnSpPr>
        <p:spPr bwMode="auto">
          <a:xfrm flipH="1">
            <a:off x="2457186" y="1504529"/>
            <a:ext cx="1026884" cy="268287"/>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a:stCxn id="27" idx="3"/>
            <a:endCxn id="10" idx="0"/>
          </p:cNvCxnSpPr>
          <p:nvPr/>
        </p:nvCxnSpPr>
        <p:spPr bwMode="auto">
          <a:xfrm>
            <a:off x="1865526" y="2057095"/>
            <a:ext cx="521938" cy="507809"/>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a:stCxn id="26" idx="2"/>
            <a:endCxn id="10" idx="0"/>
          </p:cNvCxnSpPr>
          <p:nvPr/>
        </p:nvCxnSpPr>
        <p:spPr bwMode="auto">
          <a:xfrm flipH="1">
            <a:off x="2387464" y="2080593"/>
            <a:ext cx="69722" cy="484311"/>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a:stCxn id="28" idx="3"/>
            <a:endCxn id="10" idx="1"/>
          </p:cNvCxnSpPr>
          <p:nvPr/>
        </p:nvCxnSpPr>
        <p:spPr bwMode="auto">
          <a:xfrm>
            <a:off x="1693781" y="2678345"/>
            <a:ext cx="299985" cy="71225"/>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a:stCxn id="29" idx="0"/>
            <a:endCxn id="10" idx="1"/>
          </p:cNvCxnSpPr>
          <p:nvPr/>
        </p:nvCxnSpPr>
        <p:spPr bwMode="auto">
          <a:xfrm flipV="1">
            <a:off x="1372161" y="2749570"/>
            <a:ext cx="621605" cy="371652"/>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a:stCxn id="30" idx="0"/>
            <a:endCxn id="10" idx="2"/>
          </p:cNvCxnSpPr>
          <p:nvPr/>
        </p:nvCxnSpPr>
        <p:spPr bwMode="auto">
          <a:xfrm flipV="1">
            <a:off x="1773936" y="2934236"/>
            <a:ext cx="613528" cy="783752"/>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a:stCxn id="31" idx="0"/>
            <a:endCxn id="10" idx="2"/>
          </p:cNvCxnSpPr>
          <p:nvPr/>
        </p:nvCxnSpPr>
        <p:spPr bwMode="auto">
          <a:xfrm flipH="1" flipV="1">
            <a:off x="2387464" y="2934236"/>
            <a:ext cx="511328" cy="494764"/>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feld 62"/>
          <p:cNvSpPr txBox="1"/>
          <p:nvPr/>
        </p:nvSpPr>
        <p:spPr>
          <a:xfrm>
            <a:off x="649483" y="4203946"/>
            <a:ext cx="1069524" cy="307777"/>
          </a:xfrm>
          <a:prstGeom prst="rect">
            <a:avLst/>
          </a:prstGeom>
          <a:noFill/>
        </p:spPr>
        <p:txBody>
          <a:bodyPr wrap="none" rtlCol="0">
            <a:spAutoFit/>
          </a:bodyPr>
          <a:lstStyle/>
          <a:p>
            <a:r>
              <a:rPr lang="en-GB" sz="1400" dirty="0" smtClean="0"/>
              <a:t>read / write</a:t>
            </a:r>
            <a:endParaRPr lang="en-GB" sz="1400" dirty="0"/>
          </a:p>
        </p:txBody>
      </p:sp>
      <p:sp>
        <p:nvSpPr>
          <p:cNvPr id="64" name="Textfeld 63"/>
          <p:cNvSpPr txBox="1"/>
          <p:nvPr/>
        </p:nvSpPr>
        <p:spPr>
          <a:xfrm>
            <a:off x="539552" y="5105027"/>
            <a:ext cx="1255441" cy="523220"/>
          </a:xfrm>
          <a:prstGeom prst="rect">
            <a:avLst/>
          </a:prstGeom>
          <a:noFill/>
        </p:spPr>
        <p:txBody>
          <a:bodyPr wrap="square" rtlCol="0">
            <a:spAutoFit/>
          </a:bodyPr>
          <a:lstStyle/>
          <a:p>
            <a:r>
              <a:rPr lang="en-GB" sz="1400" dirty="0" smtClean="0"/>
              <a:t>unlimited / limited</a:t>
            </a:r>
            <a:endParaRPr lang="en-GB" sz="1400" dirty="0"/>
          </a:p>
        </p:txBody>
      </p:sp>
      <p:sp>
        <p:nvSpPr>
          <p:cNvPr id="65" name="Textfeld 64"/>
          <p:cNvSpPr txBox="1"/>
          <p:nvPr/>
        </p:nvSpPr>
        <p:spPr>
          <a:xfrm>
            <a:off x="2724887" y="5366637"/>
            <a:ext cx="950901" cy="307777"/>
          </a:xfrm>
          <a:prstGeom prst="rect">
            <a:avLst/>
          </a:prstGeom>
          <a:noFill/>
        </p:spPr>
        <p:txBody>
          <a:bodyPr wrap="none" rtlCol="0">
            <a:spAutoFit/>
          </a:bodyPr>
          <a:lstStyle/>
          <a:p>
            <a:r>
              <a:rPr lang="en-GB" sz="1400" dirty="0" smtClean="0"/>
              <a:t>privileged</a:t>
            </a:r>
            <a:endParaRPr lang="en-GB" sz="1400" dirty="0"/>
          </a:p>
        </p:txBody>
      </p:sp>
      <p:cxnSp>
        <p:nvCxnSpPr>
          <p:cNvPr id="66" name="Gerade Verbindung 65"/>
          <p:cNvCxnSpPr>
            <a:stCxn id="63" idx="2"/>
            <a:endCxn id="12" idx="1"/>
          </p:cNvCxnSpPr>
          <p:nvPr/>
        </p:nvCxnSpPr>
        <p:spPr bwMode="auto">
          <a:xfrm>
            <a:off x="1184245" y="4511723"/>
            <a:ext cx="831324" cy="352971"/>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a:stCxn id="64" idx="0"/>
            <a:endCxn id="12" idx="1"/>
          </p:cNvCxnSpPr>
          <p:nvPr/>
        </p:nvCxnSpPr>
        <p:spPr bwMode="auto">
          <a:xfrm flipV="1">
            <a:off x="1167273" y="4864694"/>
            <a:ext cx="848296" cy="240333"/>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a:stCxn id="12" idx="2"/>
            <a:endCxn id="65" idx="0"/>
          </p:cNvCxnSpPr>
          <p:nvPr/>
        </p:nvCxnSpPr>
        <p:spPr bwMode="auto">
          <a:xfrm>
            <a:off x="2543919" y="5049360"/>
            <a:ext cx="656419" cy="317277"/>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7122860" y="2016263"/>
            <a:ext cx="780983" cy="307777"/>
          </a:xfrm>
          <a:prstGeom prst="rect">
            <a:avLst/>
          </a:prstGeom>
          <a:noFill/>
        </p:spPr>
        <p:txBody>
          <a:bodyPr wrap="none" rtlCol="0">
            <a:spAutoFit/>
          </a:bodyPr>
          <a:lstStyle/>
          <a:p>
            <a:r>
              <a:rPr lang="en-GB" sz="1400" dirty="0" smtClean="0"/>
              <a:t>present</a:t>
            </a:r>
            <a:endParaRPr lang="en-GB" sz="1400" dirty="0"/>
          </a:p>
        </p:txBody>
      </p:sp>
      <p:sp>
        <p:nvSpPr>
          <p:cNvPr id="77" name="Textfeld 76"/>
          <p:cNvSpPr txBox="1"/>
          <p:nvPr/>
        </p:nvSpPr>
        <p:spPr>
          <a:xfrm>
            <a:off x="7122860" y="3027729"/>
            <a:ext cx="1337572" cy="307777"/>
          </a:xfrm>
          <a:prstGeom prst="rect">
            <a:avLst/>
          </a:prstGeom>
          <a:noFill/>
        </p:spPr>
        <p:txBody>
          <a:bodyPr wrap="square" rtlCol="0">
            <a:spAutoFit/>
          </a:bodyPr>
          <a:lstStyle/>
          <a:p>
            <a:r>
              <a:rPr lang="en-GB" sz="1400" dirty="0" smtClean="0"/>
              <a:t>In the past</a:t>
            </a:r>
            <a:endParaRPr lang="en-GB" sz="1400" dirty="0"/>
          </a:p>
        </p:txBody>
      </p:sp>
      <p:cxnSp>
        <p:nvCxnSpPr>
          <p:cNvPr id="78" name="Gerade Verbindung 77"/>
          <p:cNvCxnSpPr>
            <a:stCxn id="11" idx="3"/>
            <a:endCxn id="76" idx="2"/>
          </p:cNvCxnSpPr>
          <p:nvPr/>
        </p:nvCxnSpPr>
        <p:spPr bwMode="auto">
          <a:xfrm flipV="1">
            <a:off x="7446538" y="2324040"/>
            <a:ext cx="66814" cy="425530"/>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a:stCxn id="11" idx="3"/>
            <a:endCxn id="77" idx="0"/>
          </p:cNvCxnSpPr>
          <p:nvPr/>
        </p:nvCxnSpPr>
        <p:spPr bwMode="auto">
          <a:xfrm>
            <a:off x="7446538" y="2749570"/>
            <a:ext cx="345108" cy="278159"/>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feld 83"/>
          <p:cNvSpPr txBox="1"/>
          <p:nvPr/>
        </p:nvSpPr>
        <p:spPr>
          <a:xfrm>
            <a:off x="7060770" y="4058577"/>
            <a:ext cx="1111202" cy="307777"/>
          </a:xfrm>
          <a:prstGeom prst="rect">
            <a:avLst/>
          </a:prstGeom>
          <a:noFill/>
        </p:spPr>
        <p:txBody>
          <a:bodyPr wrap="none" rtlCol="0">
            <a:spAutoFit/>
          </a:bodyPr>
          <a:lstStyle/>
          <a:p>
            <a:r>
              <a:rPr lang="en-GB" sz="1400" dirty="0" smtClean="0"/>
              <a:t>Application </a:t>
            </a:r>
            <a:endParaRPr lang="en-GB" sz="1400" dirty="0"/>
          </a:p>
        </p:txBody>
      </p:sp>
      <p:sp>
        <p:nvSpPr>
          <p:cNvPr id="85" name="Textfeld 84"/>
          <p:cNvSpPr txBox="1"/>
          <p:nvPr/>
        </p:nvSpPr>
        <p:spPr>
          <a:xfrm>
            <a:off x="7303069" y="4394511"/>
            <a:ext cx="1099981" cy="307777"/>
          </a:xfrm>
          <a:prstGeom prst="rect">
            <a:avLst/>
          </a:prstGeom>
          <a:noFill/>
        </p:spPr>
        <p:txBody>
          <a:bodyPr wrap="none" rtlCol="0">
            <a:spAutoFit/>
          </a:bodyPr>
          <a:lstStyle/>
          <a:p>
            <a:r>
              <a:rPr lang="en-GB" sz="1400" dirty="0" smtClean="0"/>
              <a:t>Middleware</a:t>
            </a:r>
            <a:endParaRPr lang="en-GB" sz="1400" dirty="0"/>
          </a:p>
        </p:txBody>
      </p:sp>
      <p:sp>
        <p:nvSpPr>
          <p:cNvPr id="86" name="Textfeld 85"/>
          <p:cNvSpPr txBox="1"/>
          <p:nvPr/>
        </p:nvSpPr>
        <p:spPr>
          <a:xfrm>
            <a:off x="7357715" y="4715680"/>
            <a:ext cx="1677062" cy="307777"/>
          </a:xfrm>
          <a:prstGeom prst="rect">
            <a:avLst/>
          </a:prstGeom>
          <a:noFill/>
        </p:spPr>
        <p:txBody>
          <a:bodyPr wrap="none" rtlCol="0">
            <a:spAutoFit/>
          </a:bodyPr>
          <a:lstStyle/>
          <a:p>
            <a:r>
              <a:rPr lang="en-GB" sz="1400" dirty="0" smtClean="0"/>
              <a:t>Operating systems</a:t>
            </a:r>
            <a:endParaRPr lang="en-GB" sz="1400" dirty="0"/>
          </a:p>
        </p:txBody>
      </p:sp>
      <p:sp>
        <p:nvSpPr>
          <p:cNvPr id="87" name="Textfeld 86"/>
          <p:cNvSpPr txBox="1"/>
          <p:nvPr/>
        </p:nvSpPr>
        <p:spPr>
          <a:xfrm>
            <a:off x="7325813" y="5049360"/>
            <a:ext cx="841897" cy="307777"/>
          </a:xfrm>
          <a:prstGeom prst="rect">
            <a:avLst/>
          </a:prstGeom>
          <a:noFill/>
        </p:spPr>
        <p:txBody>
          <a:bodyPr wrap="none" rtlCol="0">
            <a:spAutoFit/>
          </a:bodyPr>
          <a:lstStyle/>
          <a:p>
            <a:r>
              <a:rPr lang="en-GB" sz="1400" dirty="0" smtClean="0"/>
              <a:t>Network</a:t>
            </a:r>
            <a:endParaRPr lang="en-GB" sz="1400" dirty="0"/>
          </a:p>
        </p:txBody>
      </p:sp>
      <p:sp>
        <p:nvSpPr>
          <p:cNvPr id="88" name="Textfeld 87"/>
          <p:cNvSpPr txBox="1"/>
          <p:nvPr/>
        </p:nvSpPr>
        <p:spPr>
          <a:xfrm>
            <a:off x="7221461" y="5369765"/>
            <a:ext cx="811441" cy="307777"/>
          </a:xfrm>
          <a:prstGeom prst="rect">
            <a:avLst/>
          </a:prstGeom>
          <a:noFill/>
        </p:spPr>
        <p:txBody>
          <a:bodyPr wrap="none" rtlCol="0">
            <a:spAutoFit/>
          </a:bodyPr>
          <a:lstStyle/>
          <a:p>
            <a:r>
              <a:rPr lang="en-GB" sz="1400" dirty="0" err="1" smtClean="0"/>
              <a:t>TelCom</a:t>
            </a:r>
            <a:endParaRPr lang="en-GB" sz="1400" dirty="0"/>
          </a:p>
        </p:txBody>
      </p:sp>
      <p:sp>
        <p:nvSpPr>
          <p:cNvPr id="89" name="Textfeld 88"/>
          <p:cNvSpPr txBox="1"/>
          <p:nvPr/>
        </p:nvSpPr>
        <p:spPr>
          <a:xfrm>
            <a:off x="7013855" y="5720554"/>
            <a:ext cx="931665" cy="307777"/>
          </a:xfrm>
          <a:prstGeom prst="rect">
            <a:avLst/>
          </a:prstGeom>
          <a:noFill/>
        </p:spPr>
        <p:txBody>
          <a:bodyPr wrap="none" rtlCol="0">
            <a:spAutoFit/>
          </a:bodyPr>
          <a:lstStyle/>
          <a:p>
            <a:r>
              <a:rPr lang="en-GB" sz="1400" dirty="0" smtClean="0"/>
              <a:t>Premises</a:t>
            </a:r>
            <a:endParaRPr lang="en-GB" sz="1400" dirty="0"/>
          </a:p>
        </p:txBody>
      </p:sp>
      <p:cxnSp>
        <p:nvCxnSpPr>
          <p:cNvPr id="90" name="Gerade Verbindung 89"/>
          <p:cNvCxnSpPr>
            <a:stCxn id="13" idx="3"/>
            <a:endCxn id="84" idx="1"/>
          </p:cNvCxnSpPr>
          <p:nvPr/>
        </p:nvCxnSpPr>
        <p:spPr bwMode="auto">
          <a:xfrm flipV="1">
            <a:off x="6866892" y="4212466"/>
            <a:ext cx="193878" cy="832068"/>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a:stCxn id="85" idx="1"/>
            <a:endCxn id="13" idx="3"/>
          </p:cNvCxnSpPr>
          <p:nvPr/>
        </p:nvCxnSpPr>
        <p:spPr bwMode="auto">
          <a:xfrm flipH="1">
            <a:off x="6866892" y="4548400"/>
            <a:ext cx="436177" cy="496134"/>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a:stCxn id="86" idx="1"/>
            <a:endCxn id="13" idx="3"/>
          </p:cNvCxnSpPr>
          <p:nvPr/>
        </p:nvCxnSpPr>
        <p:spPr bwMode="auto">
          <a:xfrm flipH="1">
            <a:off x="6866892" y="4869569"/>
            <a:ext cx="490823" cy="174965"/>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a:stCxn id="87" idx="1"/>
            <a:endCxn id="13" idx="3"/>
          </p:cNvCxnSpPr>
          <p:nvPr/>
        </p:nvCxnSpPr>
        <p:spPr bwMode="auto">
          <a:xfrm flipH="1" flipV="1">
            <a:off x="6866892" y="5044534"/>
            <a:ext cx="458921" cy="158715"/>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a:stCxn id="88" idx="1"/>
            <a:endCxn id="13" idx="3"/>
          </p:cNvCxnSpPr>
          <p:nvPr/>
        </p:nvCxnSpPr>
        <p:spPr bwMode="auto">
          <a:xfrm flipH="1" flipV="1">
            <a:off x="6866892" y="5044534"/>
            <a:ext cx="354569" cy="479120"/>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a:stCxn id="89" idx="1"/>
            <a:endCxn id="13" idx="3"/>
          </p:cNvCxnSpPr>
          <p:nvPr/>
        </p:nvCxnSpPr>
        <p:spPr bwMode="auto">
          <a:xfrm flipH="1" flipV="1">
            <a:off x="6866892" y="5044534"/>
            <a:ext cx="146963" cy="829909"/>
          </a:xfrm>
          <a:prstGeom prst="line">
            <a:avLst/>
          </a:prstGeom>
          <a:noFill/>
          <a:ln w="12700" cap="flat" cmpd="sng" algn="ctr">
            <a:solidFill>
              <a:schemeClr val="tx1"/>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Wolkenförmige Legende 115"/>
          <p:cNvSpPr/>
          <p:nvPr/>
        </p:nvSpPr>
        <p:spPr bwMode="auto">
          <a:xfrm>
            <a:off x="4318541" y="1196753"/>
            <a:ext cx="2516292" cy="729952"/>
          </a:xfrm>
          <a:prstGeom prst="cloudCallout">
            <a:avLst>
              <a:gd name="adj1" fmla="val 49768"/>
              <a:gd name="adj2" fmla="val 112475"/>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4" rIns="91427" bIns="45714" anchor="ctr"/>
          <a:lstStyle/>
          <a:p>
            <a:pPr algn="ctr"/>
            <a:r>
              <a:rPr lang="en-GB" sz="1200" b="1" dirty="0" smtClean="0">
                <a:latin typeface="Calibri" panose="020F0502020204030204" pitchFamily="34" charset="0"/>
                <a:cs typeface="Calibri" panose="020F0502020204030204" pitchFamily="34" charset="0"/>
              </a:rPr>
              <a:t>Did he access after all?</a:t>
            </a:r>
            <a:r>
              <a:rPr lang="en-GB" sz="1200" b="1" dirty="0" smtClean="0">
                <a:latin typeface="Calibri" panose="020F0502020204030204" pitchFamily="34" charset="0"/>
                <a:cs typeface="Calibri" panose="020F0502020204030204" pitchFamily="34" charset="0"/>
              </a:rPr>
              <a:t/>
            </a:r>
            <a:br>
              <a:rPr lang="en-GB" sz="1200" b="1" dirty="0" smtClean="0">
                <a:latin typeface="Calibri" panose="020F0502020204030204" pitchFamily="34" charset="0"/>
                <a:cs typeface="Calibri" panose="020F0502020204030204" pitchFamily="34" charset="0"/>
              </a:rPr>
            </a:br>
            <a:r>
              <a:rPr lang="en-GB" sz="1200" b="1" dirty="0" smtClean="0">
                <a:latin typeface="Calibri" panose="020F0502020204030204" pitchFamily="34" charset="0"/>
                <a:cs typeface="Calibri" panose="020F0502020204030204" pitchFamily="34" charset="0"/>
              </a:rPr>
              <a:t>Was he authorised?</a:t>
            </a:r>
            <a:endParaRPr lang="en-GB" sz="1200" b="1" dirty="0">
              <a:latin typeface="Calibri" panose="020F0502020204030204" pitchFamily="34" charset="0"/>
              <a:cs typeface="Calibri" panose="020F0502020204030204" pitchFamily="34" charset="0"/>
            </a:endParaRPr>
          </a:p>
        </p:txBody>
      </p:sp>
      <p:sp>
        <p:nvSpPr>
          <p:cNvPr id="117" name="Wolkenförmige Legende 116"/>
          <p:cNvSpPr/>
          <p:nvPr/>
        </p:nvSpPr>
        <p:spPr bwMode="auto">
          <a:xfrm>
            <a:off x="3346434" y="4542939"/>
            <a:ext cx="1944215" cy="883841"/>
          </a:xfrm>
          <a:prstGeom prst="cloudCallout">
            <a:avLst>
              <a:gd name="adj1" fmla="val -84552"/>
              <a:gd name="adj2" fmla="val 3757"/>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4" rIns="91427" bIns="45714" anchor="ctr"/>
          <a:lstStyle/>
          <a:p>
            <a:pPr algn="ctr"/>
            <a:r>
              <a:rPr lang="en-GB" sz="1200" b="1" dirty="0" smtClean="0">
                <a:latin typeface="Calibri" panose="020F0502020204030204" pitchFamily="34" charset="0"/>
                <a:cs typeface="Calibri" panose="020F0502020204030204" pitchFamily="34" charset="0"/>
              </a:rPr>
              <a:t>Is the </a:t>
            </a:r>
            <a:r>
              <a:rPr lang="en-GB" sz="1200" b="1" dirty="0">
                <a:latin typeface="Calibri" panose="020F0502020204030204" pitchFamily="34" charset="0"/>
                <a:cs typeface="Calibri" panose="020F0502020204030204" pitchFamily="34" charset="0"/>
              </a:rPr>
              <a:t>access authorised?</a:t>
            </a:r>
            <a:endParaRPr lang="en-GB"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485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Gerade Verbindung 22"/>
          <p:cNvCxnSpPr/>
          <p:nvPr/>
        </p:nvCxnSpPr>
        <p:spPr bwMode="auto">
          <a:xfrm>
            <a:off x="251520" y="4409561"/>
            <a:ext cx="5032384" cy="0"/>
          </a:xfrm>
          <a:prstGeom prst="line">
            <a:avLst/>
          </a:prstGeom>
          <a:noFill/>
          <a:ln w="19050">
            <a:solidFill>
              <a:schemeClr val="tx1"/>
            </a:solidFill>
            <a:prstDash val="sys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04" name="Ellipse 69"/>
          <p:cNvSpPr>
            <a:spLocks noChangeArrowheads="1"/>
          </p:cNvSpPr>
          <p:nvPr/>
        </p:nvSpPr>
        <p:spPr bwMode="auto">
          <a:xfrm>
            <a:off x="1536915" y="4849814"/>
            <a:ext cx="3746989" cy="1135062"/>
          </a:xfrm>
          <a:prstGeom prst="ellipse">
            <a:avLst/>
          </a:prstGeom>
          <a:solidFill>
            <a:srgbClr val="EAEAEA">
              <a:alpha val="50195"/>
            </a:srgbClr>
          </a:solidFill>
          <a:ln w="9525" algn="ctr">
            <a:solidFill>
              <a:srgbClr val="000000"/>
            </a:solidFill>
            <a:round/>
            <a:headEnd/>
            <a:tailEnd/>
          </a:ln>
        </p:spPr>
        <p:txBody>
          <a:bodyPr lIns="91427" tIns="45714" rIns="91427" bIns="45714"/>
          <a:lstStyle/>
          <a:p>
            <a:pPr algn="ctr"/>
            <a:r>
              <a:rPr lang="en-GB" sz="1400" dirty="0">
                <a:solidFill>
                  <a:srgbClr val="002060"/>
                </a:solidFill>
                <a:latin typeface="Calibri" panose="020F0502020204030204" pitchFamily="34" charset="0"/>
                <a:cs typeface="Calibri" panose="020F0502020204030204" pitchFamily="34" charset="0"/>
              </a:rPr>
              <a:t>entitlement</a:t>
            </a:r>
          </a:p>
        </p:txBody>
      </p:sp>
      <p:sp>
        <p:nvSpPr>
          <p:cNvPr id="230405" name="Oval 6"/>
          <p:cNvSpPr>
            <a:spLocks noChangeArrowheads="1"/>
          </p:cNvSpPr>
          <p:nvPr/>
        </p:nvSpPr>
        <p:spPr bwMode="auto">
          <a:xfrm>
            <a:off x="558040" y="1866900"/>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identity</a:t>
            </a:r>
          </a:p>
        </p:txBody>
      </p:sp>
      <p:sp>
        <p:nvSpPr>
          <p:cNvPr id="230406" name="Oval 21"/>
          <p:cNvSpPr>
            <a:spLocks noChangeArrowheads="1"/>
          </p:cNvSpPr>
          <p:nvPr/>
        </p:nvSpPr>
        <p:spPr bwMode="auto">
          <a:xfrm>
            <a:off x="3397954" y="3336925"/>
            <a:ext cx="937846"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functional</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role</a:t>
            </a:r>
          </a:p>
        </p:txBody>
      </p:sp>
      <p:sp>
        <p:nvSpPr>
          <p:cNvPr id="230407" name="Text Box 28"/>
          <p:cNvSpPr txBox="1">
            <a:spLocks noChangeArrowheads="1"/>
          </p:cNvSpPr>
          <p:nvPr/>
        </p:nvSpPr>
        <p:spPr bwMode="auto">
          <a:xfrm>
            <a:off x="631309" y="3900489"/>
            <a:ext cx="801636" cy="217401"/>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a:solidFill>
                  <a:schemeClr val="accent2"/>
                </a:solidFill>
                <a:latin typeface="Calibri" panose="020F0502020204030204" pitchFamily="34" charset="0"/>
                <a:cs typeface="Calibri" panose="020F0502020204030204" pitchFamily="34" charset="0"/>
              </a:rPr>
              <a:t>Is assigned 1:n</a:t>
            </a:r>
          </a:p>
        </p:txBody>
      </p:sp>
      <p:sp>
        <p:nvSpPr>
          <p:cNvPr id="230408" name="Oval 39"/>
          <p:cNvSpPr>
            <a:spLocks noChangeArrowheads="1"/>
          </p:cNvSpPr>
          <p:nvPr/>
        </p:nvSpPr>
        <p:spPr bwMode="auto">
          <a:xfrm>
            <a:off x="558040" y="3338513"/>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authorisation</a:t>
            </a:r>
          </a:p>
        </p:txBody>
      </p:sp>
      <p:sp>
        <p:nvSpPr>
          <p:cNvPr id="230409" name="Oval 40"/>
          <p:cNvSpPr>
            <a:spLocks noChangeArrowheads="1"/>
          </p:cNvSpPr>
          <p:nvPr/>
        </p:nvSpPr>
        <p:spPr bwMode="auto">
          <a:xfrm>
            <a:off x="3926958" y="4986338"/>
            <a:ext cx="933450"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information</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object</a:t>
            </a:r>
          </a:p>
        </p:txBody>
      </p:sp>
      <p:cxnSp>
        <p:nvCxnSpPr>
          <p:cNvPr id="230410" name="AutoShape 41"/>
          <p:cNvCxnSpPr>
            <a:cxnSpLocks noChangeShapeType="1"/>
            <a:stCxn id="230413" idx="6"/>
            <a:endCxn id="230409" idx="2"/>
          </p:cNvCxnSpPr>
          <p:nvPr/>
        </p:nvCxnSpPr>
        <p:spPr bwMode="auto">
          <a:xfrm>
            <a:off x="2907050" y="5418138"/>
            <a:ext cx="1019908" cy="0"/>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1" name="Oval 21"/>
          <p:cNvSpPr>
            <a:spLocks noChangeArrowheads="1"/>
          </p:cNvSpPr>
          <p:nvPr/>
        </p:nvSpPr>
        <p:spPr bwMode="auto">
          <a:xfrm>
            <a:off x="1972135" y="3338513"/>
            <a:ext cx="937846"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business</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role</a:t>
            </a:r>
          </a:p>
        </p:txBody>
      </p:sp>
      <p:cxnSp>
        <p:nvCxnSpPr>
          <p:cNvPr id="230412" name="AutoShape 23"/>
          <p:cNvCxnSpPr>
            <a:cxnSpLocks noChangeShapeType="1"/>
            <a:stCxn id="230406" idx="2"/>
            <a:endCxn id="230411" idx="6"/>
          </p:cNvCxnSpPr>
          <p:nvPr/>
        </p:nvCxnSpPr>
        <p:spPr bwMode="auto">
          <a:xfrm flipH="1">
            <a:off x="2909982" y="3768725"/>
            <a:ext cx="487973" cy="1588"/>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3" name="Oval 38"/>
          <p:cNvSpPr>
            <a:spLocks noChangeArrowheads="1"/>
          </p:cNvSpPr>
          <p:nvPr/>
        </p:nvSpPr>
        <p:spPr bwMode="auto">
          <a:xfrm>
            <a:off x="1970670" y="4986338"/>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operation</a:t>
            </a:r>
          </a:p>
        </p:txBody>
      </p:sp>
      <p:cxnSp>
        <p:nvCxnSpPr>
          <p:cNvPr id="230414" name="AutoShape 44"/>
          <p:cNvCxnSpPr>
            <a:cxnSpLocks noChangeShapeType="1"/>
            <a:stCxn id="230411" idx="2"/>
            <a:endCxn id="230408" idx="6"/>
          </p:cNvCxnSpPr>
          <p:nvPr/>
        </p:nvCxnSpPr>
        <p:spPr bwMode="auto">
          <a:xfrm flipH="1">
            <a:off x="1494421" y="3770313"/>
            <a:ext cx="477715" cy="0"/>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5" name="AutoShape 8"/>
          <p:cNvCxnSpPr>
            <a:cxnSpLocks noChangeShapeType="1"/>
            <a:stCxn id="230405" idx="4"/>
            <a:endCxn id="230408" idx="0"/>
          </p:cNvCxnSpPr>
          <p:nvPr/>
        </p:nvCxnSpPr>
        <p:spPr bwMode="auto">
          <a:xfrm>
            <a:off x="1026960" y="2749552"/>
            <a:ext cx="0" cy="588963"/>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6" name="AutoShape 44"/>
          <p:cNvCxnSpPr>
            <a:cxnSpLocks noChangeShapeType="1"/>
            <a:stCxn id="230411" idx="4"/>
            <a:endCxn id="230413" idx="0"/>
          </p:cNvCxnSpPr>
          <p:nvPr/>
        </p:nvCxnSpPr>
        <p:spPr bwMode="auto">
          <a:xfrm flipH="1">
            <a:off x="2439592" y="4202115"/>
            <a:ext cx="1466" cy="784225"/>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7" name="Oval 21"/>
          <p:cNvSpPr>
            <a:spLocks noChangeArrowheads="1"/>
          </p:cNvSpPr>
          <p:nvPr/>
        </p:nvSpPr>
        <p:spPr bwMode="auto">
          <a:xfrm>
            <a:off x="1972135" y="1866900"/>
            <a:ext cx="937846"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constraint</a:t>
            </a:r>
          </a:p>
        </p:txBody>
      </p:sp>
      <p:cxnSp>
        <p:nvCxnSpPr>
          <p:cNvPr id="230418" name="AutoShape 23"/>
          <p:cNvCxnSpPr>
            <a:cxnSpLocks noChangeShapeType="1"/>
            <a:stCxn id="230417" idx="4"/>
            <a:endCxn id="230411" idx="0"/>
          </p:cNvCxnSpPr>
          <p:nvPr/>
        </p:nvCxnSpPr>
        <p:spPr bwMode="auto">
          <a:xfrm>
            <a:off x="2441058" y="2730502"/>
            <a:ext cx="0" cy="608013"/>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679450" y="277812"/>
            <a:ext cx="7702550" cy="558899"/>
          </a:xfrm>
          <a:noFill/>
        </p:spPr>
        <p:txBody>
          <a:bodyPr/>
          <a:lstStyle/>
          <a:p>
            <a:r>
              <a:rPr lang="en-GB" sz="2500" dirty="0" smtClean="0"/>
              <a:t>A </a:t>
            </a:r>
            <a:r>
              <a:rPr lang="en-GB" sz="2500" dirty="0"/>
              <a:t>simple </a:t>
            </a:r>
            <a:r>
              <a:rPr lang="en-GB" sz="2500" dirty="0" smtClean="0"/>
              <a:t>(static) role meta model</a:t>
            </a:r>
            <a:r>
              <a:rPr lang="en-GB" sz="2500" dirty="0"/>
              <a:t/>
            </a:r>
            <a:br>
              <a:rPr lang="en-GB" sz="2500" dirty="0"/>
            </a:br>
            <a:r>
              <a:rPr lang="en-GB" sz="1800" dirty="0"/>
              <a:t>The separation of functions &amp; constraints pays off </a:t>
            </a:r>
            <a:r>
              <a:rPr lang="en-GB" sz="1800" dirty="0" smtClean="0"/>
              <a:t>even </a:t>
            </a:r>
            <a:r>
              <a:rPr lang="en-GB" sz="1800" dirty="0"/>
              <a:t>without complex rules</a:t>
            </a:r>
            <a:endParaRPr lang="en-GB" sz="2500" dirty="0"/>
          </a:p>
        </p:txBody>
      </p:sp>
      <p:sp>
        <p:nvSpPr>
          <p:cNvPr id="5" name="Inhaltsplatzhalter 4"/>
          <p:cNvSpPr>
            <a:spLocks noGrp="1"/>
          </p:cNvSpPr>
          <p:nvPr>
            <p:ph idx="1"/>
          </p:nvPr>
        </p:nvSpPr>
        <p:spPr>
          <a:xfrm>
            <a:off x="5283904" y="1143000"/>
            <a:ext cx="3536568" cy="4876800"/>
          </a:xfrm>
          <a:noFill/>
        </p:spPr>
        <p:txBody>
          <a:bodyPr/>
          <a:lstStyle/>
          <a:p>
            <a:pPr marL="0" indent="0">
              <a:buNone/>
            </a:pPr>
            <a:r>
              <a:rPr lang="en-GB" sz="1800" dirty="0"/>
              <a:t>In the (simplest) </a:t>
            </a:r>
            <a:r>
              <a:rPr lang="en-GB" sz="1800" dirty="0" smtClean="0"/>
              <a:t>role meta model </a:t>
            </a:r>
            <a:r>
              <a:rPr lang="en-GB" sz="1800" dirty="0"/>
              <a:t>…</a:t>
            </a:r>
          </a:p>
          <a:p>
            <a:pPr marL="310667" indent="-310667">
              <a:spcBef>
                <a:spcPts val="600"/>
              </a:spcBef>
            </a:pPr>
            <a:r>
              <a:rPr lang="en-GB" sz="1600" dirty="0"/>
              <a:t>Roles express the function</a:t>
            </a:r>
          </a:p>
          <a:p>
            <a:pPr marL="310667" indent="-310667">
              <a:spcBef>
                <a:spcPts val="600"/>
              </a:spcBef>
            </a:pPr>
            <a:r>
              <a:rPr lang="en-GB" sz="1600" dirty="0"/>
              <a:t>Parameters are used as constraints</a:t>
            </a:r>
          </a:p>
          <a:p>
            <a:pPr marL="310667" indent="-310667">
              <a:spcBef>
                <a:spcPts val="600"/>
              </a:spcBef>
            </a:pPr>
            <a:r>
              <a:rPr lang="en-GB" sz="1600" dirty="0"/>
              <a:t>They combine to several business roles</a:t>
            </a:r>
          </a:p>
          <a:p>
            <a:pPr marL="310667" indent="-310667">
              <a:spcBef>
                <a:spcPts val="600"/>
              </a:spcBef>
            </a:pPr>
            <a:r>
              <a:rPr lang="en-GB" sz="1600" dirty="0"/>
              <a:t>Business roles are defined in pure business terms</a:t>
            </a:r>
          </a:p>
          <a:p>
            <a:pPr marL="310667" indent="-310667">
              <a:spcBef>
                <a:spcPts val="600"/>
              </a:spcBef>
            </a:pPr>
            <a:r>
              <a:rPr lang="en-GB" sz="1600" dirty="0"/>
              <a:t>Business roles must be mapped to entitlements.</a:t>
            </a:r>
          </a:p>
          <a:p>
            <a:pPr marL="310667" indent="-310667">
              <a:spcBef>
                <a:spcPts val="600"/>
              </a:spcBef>
            </a:pPr>
            <a:r>
              <a:rPr lang="en-GB" sz="1600" dirty="0"/>
              <a:t>Entitlements are operations on objects</a:t>
            </a:r>
          </a:p>
          <a:p>
            <a:pPr marL="310667" indent="-310667">
              <a:spcBef>
                <a:spcPts val="600"/>
              </a:spcBef>
            </a:pPr>
            <a:r>
              <a:rPr lang="en-GB" sz="1600" dirty="0"/>
              <a:t>Business roles may be statically generated.</a:t>
            </a:r>
          </a:p>
          <a:p>
            <a:pPr marL="310667" indent="-310667">
              <a:spcBef>
                <a:spcPts val="600"/>
              </a:spcBef>
            </a:pPr>
            <a:r>
              <a:rPr lang="en-GB" sz="1600" dirty="0"/>
              <a:t>They may be determined dynamically at run time.</a:t>
            </a:r>
          </a:p>
        </p:txBody>
      </p:sp>
      <p:sp>
        <p:nvSpPr>
          <p:cNvPr id="19" name="Foliennummernplatzhalter 3"/>
          <p:cNvSpPr>
            <a:spLocks noGrp="1"/>
          </p:cNvSpPr>
          <p:nvPr>
            <p:ph type="sldNum" sz="quarter" idx="12"/>
          </p:nvPr>
        </p:nvSpPr>
        <p:spPr>
          <a:xfrm>
            <a:off x="6019800" y="6324600"/>
            <a:ext cx="2438400" cy="381000"/>
          </a:xfrm>
        </p:spPr>
        <p:txBody>
          <a:bodyPr/>
          <a:lstStyle/>
          <a:p>
            <a:fld id="{4F3735C1-7677-4E34-951E-E4EF8A7E1948}" type="slidenum">
              <a:rPr lang="en-GB" smtClean="0"/>
              <a:pPr/>
              <a:t>16</a:t>
            </a:fld>
            <a:endParaRPr lang="en-GB" dirty="0"/>
          </a:p>
        </p:txBody>
      </p:sp>
      <p:sp>
        <p:nvSpPr>
          <p:cNvPr id="20" name="Datumsplatzhalter 1"/>
          <p:cNvSpPr>
            <a:spLocks noGrp="1"/>
          </p:cNvSpPr>
          <p:nvPr>
            <p:ph type="dt" sz="quarter" idx="11"/>
          </p:nvPr>
        </p:nvSpPr>
        <p:spPr>
          <a:xfrm>
            <a:off x="762000" y="6327775"/>
            <a:ext cx="2362200" cy="373063"/>
          </a:xfrm>
        </p:spPr>
        <p:txBody>
          <a:bodyPr/>
          <a:lstStyle/>
          <a:p>
            <a:r>
              <a:rPr lang="en-GB" dirty="0" smtClean="0"/>
              <a:t>2015-09-22</a:t>
            </a:r>
            <a:endParaRPr lang="en-GB" dirty="0"/>
          </a:p>
        </p:txBody>
      </p:sp>
      <p:sp>
        <p:nvSpPr>
          <p:cNvPr id="21" name="Textfeld 20"/>
          <p:cNvSpPr txBox="1"/>
          <p:nvPr/>
        </p:nvSpPr>
        <p:spPr>
          <a:xfrm>
            <a:off x="2670502" y="2849842"/>
            <a:ext cx="1586140" cy="369332"/>
          </a:xfrm>
          <a:prstGeom prst="rect">
            <a:avLst/>
          </a:prstGeom>
          <a:noFill/>
        </p:spPr>
        <p:txBody>
          <a:bodyPr wrap="none" rtlCol="0">
            <a:spAutoFit/>
          </a:bodyPr>
          <a:lstStyle/>
          <a:p>
            <a:r>
              <a:rPr lang="en-GB" b="1" i="1" dirty="0" smtClean="0">
                <a:latin typeface="Calibri" panose="020F0502020204030204" pitchFamily="34" charset="0"/>
              </a:rPr>
              <a:t>Business layer</a:t>
            </a:r>
            <a:endParaRPr lang="en-GB" b="1" i="1" dirty="0">
              <a:latin typeface="Calibri" panose="020F0502020204030204" pitchFamily="34" charset="0"/>
            </a:endParaRPr>
          </a:p>
        </p:txBody>
      </p:sp>
      <p:sp>
        <p:nvSpPr>
          <p:cNvPr id="22" name="Textfeld 21"/>
          <p:cNvSpPr txBox="1"/>
          <p:nvPr/>
        </p:nvSpPr>
        <p:spPr>
          <a:xfrm>
            <a:off x="2524113" y="4409561"/>
            <a:ext cx="1595373" cy="369332"/>
          </a:xfrm>
          <a:prstGeom prst="rect">
            <a:avLst/>
          </a:prstGeom>
          <a:noFill/>
        </p:spPr>
        <p:txBody>
          <a:bodyPr wrap="none" rtlCol="0">
            <a:spAutoFit/>
          </a:bodyPr>
          <a:lstStyle/>
          <a:p>
            <a:r>
              <a:rPr lang="en-GB" b="1" i="1" dirty="0" smtClean="0">
                <a:latin typeface="Calibri" panose="020F0502020204030204" pitchFamily="34" charset="0"/>
              </a:rPr>
              <a:t>Technical layer</a:t>
            </a:r>
            <a:endParaRPr lang="en-GB" b="1" i="1" dirty="0" smtClean="0">
              <a:latin typeface="Calibri" panose="020F0502020204030204" pitchFamily="34" charset="0"/>
            </a:endParaRPr>
          </a:p>
        </p:txBody>
      </p:sp>
    </p:spTree>
    <p:extLst>
      <p:ext uri="{BB962C8B-B14F-4D97-AF65-F5344CB8AC3E}">
        <p14:creationId xmlns:p14="http://schemas.microsoft.com/office/powerpoint/2010/main" val="379422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535782" y="260648"/>
            <a:ext cx="7777163" cy="576262"/>
          </a:xfrm>
          <a:noFill/>
        </p:spPr>
        <p:txBody>
          <a:bodyPr/>
          <a:lstStyle/>
          <a:p>
            <a:r>
              <a:rPr lang="en-GB" altLang="en-US" dirty="0" smtClean="0">
                <a:cs typeface="Calibri" panose="020F0502020204030204" pitchFamily="34" charset="0"/>
              </a:rPr>
              <a:t>The dimensions of entitlement assignment</a:t>
            </a:r>
            <a:r>
              <a:rPr lang="en-GB" altLang="en-US" sz="2600" dirty="0">
                <a:cs typeface="Calibri" panose="020F0502020204030204" pitchFamily="34" charset="0"/>
              </a:rPr>
              <a:t/>
            </a:r>
            <a:br>
              <a:rPr lang="en-GB" altLang="en-US" sz="2600" dirty="0">
                <a:cs typeface="Calibri" panose="020F0502020204030204" pitchFamily="34" charset="0"/>
              </a:rPr>
            </a:br>
            <a:r>
              <a:rPr lang="en-GB" altLang="en-US" sz="1800" dirty="0">
                <a:cs typeface="Calibri" panose="020F0502020204030204" pitchFamily="34" charset="0"/>
              </a:rPr>
              <a:t>Access entitlements are not only determined by roles</a:t>
            </a:r>
          </a:p>
        </p:txBody>
      </p:sp>
      <p:pic>
        <p:nvPicPr>
          <p:cNvPr id="335877" name="Picture 5" descr="Hypercube"/>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827089" y="2464682"/>
            <a:ext cx="2708275" cy="300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5875" name="Rectangle 3"/>
          <p:cNvSpPr>
            <a:spLocks noGrp="1" noChangeArrowheads="1"/>
          </p:cNvSpPr>
          <p:nvPr>
            <p:ph type="body" sz="half" idx="2"/>
          </p:nvPr>
        </p:nvSpPr>
        <p:spPr>
          <a:xfrm>
            <a:off x="2446297" y="1455031"/>
            <a:ext cx="6516043" cy="4876800"/>
          </a:xfrm>
          <a:noFill/>
        </p:spPr>
        <p:txBody>
          <a:bodyPr/>
          <a:lstStyle/>
          <a:p>
            <a:pPr marL="0" indent="0">
              <a:spcBef>
                <a:spcPct val="25000"/>
              </a:spcBef>
              <a:buNone/>
            </a:pPr>
            <a:r>
              <a:rPr lang="en-GB" altLang="en-US" sz="1800" dirty="0">
                <a:solidFill>
                  <a:srgbClr val="000000"/>
                </a:solidFill>
                <a:ea typeface="Arial Unicode MS" pitchFamily="34" charset="-128"/>
                <a:cs typeface="Calibri" panose="020F0502020204030204" pitchFamily="34" charset="0"/>
              </a:rPr>
              <a:t>Dimensions, which determine access …</a:t>
            </a:r>
            <a:r>
              <a:rPr lang="en-GB" altLang="en-US" sz="1800" dirty="0">
                <a:cs typeface="Calibri" panose="020F0502020204030204" pitchFamily="34" charset="0"/>
              </a:rPr>
              <a:t> </a:t>
            </a:r>
            <a:br>
              <a:rPr lang="en-GB" altLang="en-US" sz="1800" dirty="0">
                <a:cs typeface="Calibri" panose="020F0502020204030204" pitchFamily="34" charset="0"/>
              </a:rPr>
            </a:br>
            <a:endParaRPr lang="en-GB" altLang="en-US" sz="1800" dirty="0">
              <a:cs typeface="Calibri" panose="020F0502020204030204" pitchFamily="34" charset="0"/>
            </a:endParaRPr>
          </a:p>
          <a:p>
            <a:pPr marL="2690813" lvl="1" indent="-1435100">
              <a:spcBef>
                <a:spcPct val="25000"/>
              </a:spcBef>
              <a:buNone/>
            </a:pPr>
            <a:r>
              <a:rPr lang="en-GB" altLang="en-US" sz="1600" b="1" dirty="0">
                <a:cs typeface="Calibri" panose="020F0502020204030204" pitchFamily="34" charset="0"/>
              </a:rPr>
              <a:t>hierarchy</a:t>
            </a:r>
            <a:r>
              <a:rPr lang="en-GB" altLang="en-US" sz="1600" dirty="0">
                <a:cs typeface="Calibri" panose="020F0502020204030204" pitchFamily="34" charset="0"/>
              </a:rPr>
              <a:t>	typically the superior has higher entitlements than the subordinate.</a:t>
            </a:r>
          </a:p>
          <a:p>
            <a:pPr marL="2690813" lvl="1" indent="-1435100">
              <a:spcBef>
                <a:spcPct val="25000"/>
              </a:spcBef>
              <a:buNone/>
            </a:pPr>
            <a:r>
              <a:rPr lang="en-GB" altLang="en-US" sz="1600" b="1" dirty="0">
                <a:cs typeface="Calibri" panose="020F0502020204030204" pitchFamily="34" charset="0"/>
              </a:rPr>
              <a:t>function</a:t>
            </a:r>
            <a:r>
              <a:rPr lang="en-GB" altLang="en-US" sz="1600" dirty="0">
                <a:cs typeface="Calibri" panose="020F0502020204030204" pitchFamily="34" charset="0"/>
              </a:rPr>
              <a:t>	the business function in a </a:t>
            </a:r>
            <a:r>
              <a:rPr lang="en-GB" altLang="en-US" sz="1600" dirty="0" smtClean="0">
                <a:cs typeface="Calibri" panose="020F0502020204030204" pitchFamily="34" charset="0"/>
              </a:rPr>
              <a:t>corporation.</a:t>
            </a:r>
            <a:br>
              <a:rPr lang="en-GB" altLang="en-US" sz="1600" dirty="0" smtClean="0">
                <a:cs typeface="Calibri" panose="020F0502020204030204" pitchFamily="34" charset="0"/>
              </a:rPr>
            </a:br>
            <a:endParaRPr lang="en-GB" altLang="en-US" sz="1600" dirty="0">
              <a:cs typeface="Calibri" panose="020F0502020204030204" pitchFamily="34" charset="0"/>
            </a:endParaRPr>
          </a:p>
          <a:p>
            <a:pPr marL="2690813" lvl="1" indent="-1435100">
              <a:spcBef>
                <a:spcPct val="25000"/>
              </a:spcBef>
              <a:buNone/>
            </a:pPr>
            <a:r>
              <a:rPr lang="en-GB" altLang="en-US" sz="1600" b="1" dirty="0">
                <a:cs typeface="Calibri" panose="020F0502020204030204" pitchFamily="34" charset="0"/>
              </a:rPr>
              <a:t>location</a:t>
            </a:r>
            <a:r>
              <a:rPr lang="en-GB" altLang="en-US" sz="1600" dirty="0">
                <a:cs typeface="Calibri" panose="020F0502020204030204" pitchFamily="34" charset="0"/>
              </a:rPr>
              <a:t>	access rights often depend from the location.</a:t>
            </a:r>
          </a:p>
          <a:p>
            <a:pPr marL="2690813" lvl="1" indent="-1435100">
              <a:spcBef>
                <a:spcPct val="25000"/>
              </a:spcBef>
              <a:buNone/>
            </a:pPr>
            <a:r>
              <a:rPr lang="en-GB" altLang="en-US" sz="1600" b="1" dirty="0">
                <a:cs typeface="Calibri" panose="020F0502020204030204" pitchFamily="34" charset="0"/>
              </a:rPr>
              <a:t>structure</a:t>
            </a:r>
            <a:r>
              <a:rPr lang="en-GB" altLang="en-US" sz="1600" dirty="0">
                <a:cs typeface="Calibri" panose="020F0502020204030204" pitchFamily="34" charset="0"/>
              </a:rPr>
              <a:t>	organisational units (OU) differentiate the access rights too,</a:t>
            </a:r>
          </a:p>
          <a:p>
            <a:pPr marL="2690813" lvl="1" indent="-1435100">
              <a:spcBef>
                <a:spcPct val="25000"/>
              </a:spcBef>
              <a:buNone/>
            </a:pPr>
            <a:r>
              <a:rPr lang="en-GB" altLang="en-US" sz="1600" b="1" dirty="0">
                <a:cs typeface="Calibri" panose="020F0502020204030204" pitchFamily="34" charset="0"/>
              </a:rPr>
              <a:t>Cost centre</a:t>
            </a:r>
            <a:r>
              <a:rPr lang="en-GB" altLang="en-US" sz="1600" dirty="0">
                <a:cs typeface="Calibri" panose="020F0502020204030204" pitchFamily="34" charset="0"/>
              </a:rPr>
              <a:t>	cost centres often don’t match organisational units.</a:t>
            </a:r>
          </a:p>
          <a:p>
            <a:pPr marL="2690813" lvl="1" indent="-1435100">
              <a:spcBef>
                <a:spcPct val="25000"/>
              </a:spcBef>
              <a:buNone/>
            </a:pPr>
            <a:r>
              <a:rPr lang="en-GB" altLang="en-US" sz="1600" b="1" dirty="0">
                <a:cs typeface="Calibri" panose="020F0502020204030204" pitchFamily="34" charset="0"/>
              </a:rPr>
              <a:t>Contract type</a:t>
            </a:r>
            <a:r>
              <a:rPr lang="en-GB" altLang="en-US" sz="1600" dirty="0">
                <a:cs typeface="Calibri" panose="020F0502020204030204" pitchFamily="34" charset="0"/>
              </a:rPr>
              <a:t>	</a:t>
            </a:r>
            <a:r>
              <a:rPr lang="de-DE" altLang="en-US" sz="1600" dirty="0" smtClean="0">
                <a:cs typeface="Calibri" panose="020F0502020204030204" pitchFamily="34" charset="0"/>
              </a:rPr>
              <a:t>Aufgrund üblich Mitarbeiter</a:t>
            </a:r>
            <a:r>
              <a:rPr lang="de-DE" altLang="en-US" sz="1600" dirty="0">
                <a:cs typeface="Calibri" panose="020F0502020204030204" pitchFamily="34" charset="0"/>
              </a:rPr>
              <a:t>, Vertragspersonal, Berater, Leiharbeiter haben unterschiedliche </a:t>
            </a:r>
            <a:r>
              <a:rPr lang="de-DE" altLang="en-US" sz="1600" dirty="0" smtClean="0">
                <a:cs typeface="Calibri" panose="020F0502020204030204" pitchFamily="34" charset="0"/>
              </a:rPr>
              <a:t>Ansprüche</a:t>
            </a:r>
            <a:r>
              <a:rPr lang="en-GB" altLang="en-US" sz="1600" dirty="0" smtClean="0">
                <a:cs typeface="Calibri" panose="020F0502020204030204" pitchFamily="34" charset="0"/>
              </a:rPr>
              <a:t>.</a:t>
            </a:r>
            <a:endParaRPr lang="en-GB" altLang="en-US" sz="1600" dirty="0">
              <a:cs typeface="Calibri" panose="020F0502020204030204" pitchFamily="34" charset="0"/>
            </a:endParaRPr>
          </a:p>
          <a:p>
            <a:pPr marL="2690813" lvl="1" indent="-1435100">
              <a:spcBef>
                <a:spcPct val="25000"/>
              </a:spcBef>
              <a:buNone/>
            </a:pPr>
            <a:r>
              <a:rPr lang="de-DE" altLang="en-US" sz="1600" b="1" dirty="0">
                <a:cs typeface="Calibri" panose="020F0502020204030204" pitchFamily="34" charset="0"/>
              </a:rPr>
              <a:t>….</a:t>
            </a:r>
            <a:r>
              <a:rPr lang="de-DE" altLang="en-US" sz="1600" dirty="0">
                <a:cs typeface="Calibri" panose="020F0502020204030204" pitchFamily="34" charset="0"/>
              </a:rPr>
              <a:t>	</a:t>
            </a:r>
            <a:r>
              <a:rPr lang="de-DE" altLang="en-US" sz="1600" dirty="0" err="1" smtClean="0">
                <a:cs typeface="Calibri" panose="020F0502020204030204" pitchFamily="34" charset="0"/>
              </a:rPr>
              <a:t>And</a:t>
            </a:r>
            <a:r>
              <a:rPr lang="de-DE" altLang="en-US" sz="1600" dirty="0" smtClean="0">
                <a:cs typeface="Calibri" panose="020F0502020204030204" pitchFamily="34" charset="0"/>
              </a:rPr>
              <a:t> </a:t>
            </a:r>
            <a:r>
              <a:rPr lang="de-DE" altLang="en-US" sz="1600" dirty="0" err="1" smtClean="0">
                <a:cs typeface="Calibri" panose="020F0502020204030204" pitchFamily="34" charset="0"/>
              </a:rPr>
              <a:t>many</a:t>
            </a:r>
            <a:r>
              <a:rPr lang="de-DE" altLang="en-US" sz="1600" dirty="0" smtClean="0">
                <a:cs typeface="Calibri" panose="020F0502020204030204" pitchFamily="34" charset="0"/>
              </a:rPr>
              <a:t> </a:t>
            </a:r>
            <a:r>
              <a:rPr lang="de-DE" altLang="en-US" sz="1600" dirty="0" err="1" smtClean="0">
                <a:cs typeface="Calibri" panose="020F0502020204030204" pitchFamily="34" charset="0"/>
              </a:rPr>
              <a:t>more</a:t>
            </a:r>
            <a:r>
              <a:rPr lang="de-DE" altLang="en-US" sz="1600" dirty="0" smtClean="0">
                <a:cs typeface="Calibri" panose="020F0502020204030204" pitchFamily="34" charset="0"/>
              </a:rPr>
              <a:t> …</a:t>
            </a:r>
            <a:endParaRPr lang="en-GB" altLang="en-US" sz="1600" dirty="0">
              <a:cs typeface="Calibri" panose="020F0502020204030204" pitchFamily="34" charset="0"/>
            </a:endParaRPr>
          </a:p>
        </p:txBody>
      </p:sp>
      <p:sp>
        <p:nvSpPr>
          <p:cNvPr id="8" name="Datumsplatzhalter 1"/>
          <p:cNvSpPr>
            <a:spLocks noGrp="1"/>
          </p:cNvSpPr>
          <p:nvPr>
            <p:ph type="dt" sz="quarter" idx="11"/>
          </p:nvPr>
        </p:nvSpPr>
        <p:spPr/>
        <p:txBody>
          <a:bodyPr/>
          <a:lstStyle/>
          <a:p>
            <a:r>
              <a:rPr lang="de-AT" dirty="0"/>
              <a:t>2015-09-22</a:t>
            </a:r>
            <a:endParaRPr lang="en-US" dirty="0"/>
          </a:p>
        </p:txBody>
      </p:sp>
      <p:sp>
        <p:nvSpPr>
          <p:cNvPr id="7" name="Foliennummernplatzhalter 4"/>
          <p:cNvSpPr>
            <a:spLocks noGrp="1"/>
          </p:cNvSpPr>
          <p:nvPr>
            <p:ph type="sldNum" sz="quarter" idx="12"/>
          </p:nvPr>
        </p:nvSpPr>
        <p:spPr/>
        <p:txBody>
          <a:bodyPr/>
          <a:lstStyle/>
          <a:p>
            <a:fld id="{9EA632AD-2389-4CCF-9773-2D41E86E8E3C}" type="slidenum">
              <a:rPr lang="uk-UA" altLang="en-US"/>
              <a:pPr/>
              <a:t>17</a:t>
            </a:fld>
            <a:endParaRPr lang="uk-UA" altLang="en-US"/>
          </a:p>
        </p:txBody>
      </p:sp>
      <p:sp>
        <p:nvSpPr>
          <p:cNvPr id="335876" name="AutoShape 4" descr="solid3"/>
          <p:cNvSpPr>
            <a:spLocks noChangeAspect="1" noChangeArrowheads="1"/>
          </p:cNvSpPr>
          <p:nvPr/>
        </p:nvSpPr>
        <p:spPr bwMode="auto">
          <a:xfrm>
            <a:off x="4424364" y="3593394"/>
            <a:ext cx="296862" cy="296862"/>
          </a:xfrm>
          <a:prstGeom prst="rect">
            <a:avLst/>
          </a:prstGeom>
          <a:noFill/>
          <a:extLst>
            <a:ext uri="{909E8E84-426E-40DD-AFC4-6F175D3DCCD1}">
              <a14:hiddenFill xmlns:a14="http://schemas.microsoft.com/office/drawing/2010/main">
                <a:solidFill>
                  <a:srgbClr val="FFFFFF"/>
                </a:solidFill>
              </a14:hiddenFill>
            </a:ext>
          </a:extLst>
        </p:spPr>
        <p:txBody>
          <a:bodyPr lIns="91427" tIns="45714" rIns="91427" bIns="45714"/>
          <a:lstStyle/>
          <a:p>
            <a:pPr algn="l"/>
            <a:endParaRPr lang="en-GB" altLang="en-US" sz="1600">
              <a:latin typeface="Calibri" panose="020F0502020204030204" pitchFamily="34" charset="0"/>
              <a:cs typeface="Calibri" panose="020F0502020204030204" pitchFamily="34" charset="0"/>
            </a:endParaRPr>
          </a:p>
        </p:txBody>
      </p:sp>
      <p:sp>
        <p:nvSpPr>
          <p:cNvPr id="335878" name="Text Box 6"/>
          <p:cNvSpPr txBox="1">
            <a:spLocks noChangeArrowheads="1"/>
          </p:cNvSpPr>
          <p:nvPr/>
        </p:nvSpPr>
        <p:spPr bwMode="auto">
          <a:xfrm>
            <a:off x="827088" y="5819070"/>
            <a:ext cx="2477245" cy="245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spAutoFit/>
          </a:bodyPr>
          <a:lstStyle/>
          <a:p>
            <a:pPr algn="l"/>
            <a:r>
              <a:rPr lang="en-GB" altLang="en-US" sz="1000">
                <a:latin typeface="Calibri" panose="020F0502020204030204" pitchFamily="34" charset="0"/>
                <a:cs typeface="Calibri" panose="020F0502020204030204" pitchFamily="34" charset="0"/>
              </a:rPr>
              <a:t>Tessaract or hypercube: 4-dimensional cube</a:t>
            </a:r>
          </a:p>
        </p:txBody>
      </p:sp>
    </p:spTree>
    <p:extLst>
      <p:ext uri="{BB962C8B-B14F-4D97-AF65-F5344CB8AC3E}">
        <p14:creationId xmlns:p14="http://schemas.microsoft.com/office/powerpoint/2010/main" val="80471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noFill/>
        </p:spPr>
        <p:txBody>
          <a:bodyPr>
            <a:normAutofit fontScale="90000"/>
          </a:bodyPr>
          <a:lstStyle/>
          <a:p>
            <a:r>
              <a:rPr lang="en-GB" dirty="0"/>
              <a:t>The 7 commonly </a:t>
            </a:r>
            <a:r>
              <a:rPr lang="en-GB" dirty="0" smtClean="0"/>
              <a:t>used static </a:t>
            </a:r>
            <a:r>
              <a:rPr lang="en-GB" i="1" dirty="0" smtClean="0"/>
              <a:t>constraint</a:t>
            </a:r>
            <a:r>
              <a:rPr lang="en-GB" dirty="0" smtClean="0"/>
              <a:t> </a:t>
            </a:r>
            <a:r>
              <a:rPr lang="en-GB" dirty="0"/>
              <a:t>types</a:t>
            </a:r>
            <a:br>
              <a:rPr lang="en-GB" dirty="0"/>
            </a:br>
            <a:r>
              <a:rPr lang="en-GB" sz="1800" b="0" dirty="0"/>
              <a:t>But the universe of possible constraints is not limited</a:t>
            </a:r>
            <a:endParaRPr lang="en-GB" dirty="0"/>
          </a:p>
        </p:txBody>
      </p:sp>
      <p:sp>
        <p:nvSpPr>
          <p:cNvPr id="5" name="Inhaltsplatzhalter 4"/>
          <p:cNvSpPr>
            <a:spLocks noGrp="1"/>
          </p:cNvSpPr>
          <p:nvPr>
            <p:ph idx="1"/>
          </p:nvPr>
        </p:nvSpPr>
        <p:spPr>
          <a:xfrm>
            <a:off x="685800" y="1052736"/>
            <a:ext cx="7696200" cy="5472608"/>
          </a:xfrm>
          <a:noFill/>
        </p:spPr>
        <p:txBody>
          <a:bodyPr>
            <a:noAutofit/>
          </a:bodyPr>
          <a:lstStyle/>
          <a:p>
            <a:pPr>
              <a:spcBef>
                <a:spcPts val="600"/>
              </a:spcBef>
            </a:pPr>
            <a:r>
              <a:rPr lang="en-GB" sz="1300" b="1" dirty="0"/>
              <a:t>Region</a:t>
            </a:r>
            <a:r>
              <a:rPr lang="en-GB" sz="1300" dirty="0"/>
              <a:t> </a:t>
            </a:r>
          </a:p>
          <a:p>
            <a:pPr marL="536575" lvl="2" indent="1588">
              <a:spcBef>
                <a:spcPts val="600"/>
              </a:spcBef>
              <a:buNone/>
              <a:tabLst>
                <a:tab pos="489014" algn="l"/>
              </a:tabLst>
            </a:pPr>
            <a:r>
              <a:rPr lang="en-GB" sz="1100" dirty="0" smtClean="0"/>
              <a:t>Usually </a:t>
            </a:r>
            <a:r>
              <a:rPr lang="en-GB" sz="1100" dirty="0"/>
              <a:t>the functions to be performed are limited to a region (US, Germany, Brazil, China ...). It may be useful to explicitly state the absence of this restriction by the introduction of a region "world".</a:t>
            </a:r>
          </a:p>
          <a:p>
            <a:pPr>
              <a:spcBef>
                <a:spcPts val="600"/>
              </a:spcBef>
            </a:pPr>
            <a:r>
              <a:rPr lang="en-GB" sz="1300" b="1" dirty="0"/>
              <a:t>Organisational Unit</a:t>
            </a:r>
            <a:endParaRPr lang="en-GB" sz="1300" dirty="0"/>
          </a:p>
          <a:p>
            <a:pPr marL="536575" lvl="2" indent="1588">
              <a:spcBef>
                <a:spcPts val="600"/>
              </a:spcBef>
              <a:buNone/>
              <a:tabLst>
                <a:tab pos="489014" algn="l"/>
              </a:tabLst>
            </a:pPr>
            <a:r>
              <a:rPr lang="en-GB" sz="1100" dirty="0" smtClean="0"/>
              <a:t>Often </a:t>
            </a:r>
            <a:r>
              <a:rPr lang="en-GB" sz="1100" dirty="0"/>
              <a:t>areas of responsibility are separated by the definition of organizational units (OU). It may be useful to make the absence of this restriction explicit by the introduction of the OE "group".</a:t>
            </a:r>
          </a:p>
          <a:p>
            <a:pPr>
              <a:spcBef>
                <a:spcPts val="600"/>
              </a:spcBef>
            </a:pPr>
            <a:r>
              <a:rPr lang="en-GB" sz="1300" b="1" dirty="0"/>
              <a:t>Customer group</a:t>
            </a:r>
            <a:endParaRPr lang="en-GB" sz="1300" dirty="0"/>
          </a:p>
          <a:p>
            <a:pPr marL="536575" lvl="2" indent="1588">
              <a:spcBef>
                <a:spcPts val="600"/>
              </a:spcBef>
              <a:buNone/>
              <a:tabLst>
                <a:tab pos="489014" algn="l"/>
              </a:tabLst>
            </a:pPr>
            <a:r>
              <a:rPr lang="en-GB" sz="1100" dirty="0" smtClean="0"/>
              <a:t>The </a:t>
            </a:r>
            <a:r>
              <a:rPr lang="en-GB" sz="1100" dirty="0"/>
              <a:t>segmentation of the market by customer group (wholesale, retail, corporate customers, dealers …) also leads to constraints to the pure function.</a:t>
            </a:r>
          </a:p>
          <a:p>
            <a:pPr>
              <a:spcBef>
                <a:spcPts val="600"/>
              </a:spcBef>
            </a:pPr>
            <a:r>
              <a:rPr lang="en-GB" sz="1300" b="1" dirty="0"/>
              <a:t>Authority level</a:t>
            </a:r>
            <a:r>
              <a:rPr lang="en-GB" sz="1300" dirty="0"/>
              <a:t> </a:t>
            </a:r>
          </a:p>
          <a:p>
            <a:pPr marL="536575" lvl="2" indent="1588">
              <a:spcBef>
                <a:spcPts val="600"/>
              </a:spcBef>
              <a:buNone/>
              <a:tabLst>
                <a:tab pos="489014" algn="l"/>
              </a:tabLst>
            </a:pPr>
            <a:r>
              <a:rPr lang="en-GB" sz="1100" dirty="0" smtClean="0"/>
              <a:t>In </a:t>
            </a:r>
            <a:r>
              <a:rPr lang="en-GB" sz="1100" dirty="0"/>
              <a:t>order to control inherent process risks organisations often set "levels of authority". There may be directly applicable limits, which are expressed in currency units or indirectly applicable ones. In the latter case they are expressed in parameters, which in turn can be converted into monetary upper limits, such as mileage allowances, discounts, discretion in the conditions and the like.</a:t>
            </a:r>
          </a:p>
          <a:p>
            <a:pPr>
              <a:spcBef>
                <a:spcPts val="600"/>
              </a:spcBef>
            </a:pPr>
            <a:r>
              <a:rPr lang="en-GB" sz="1300" b="1" dirty="0"/>
              <a:t>Project</a:t>
            </a:r>
            <a:endParaRPr lang="en-GB" sz="1300" dirty="0"/>
          </a:p>
          <a:p>
            <a:pPr marL="536575" lvl="2" indent="1588">
              <a:spcBef>
                <a:spcPts val="600"/>
              </a:spcBef>
              <a:buNone/>
              <a:tabLst>
                <a:tab pos="489014" algn="l"/>
              </a:tabLst>
            </a:pPr>
            <a:r>
              <a:rPr lang="en-GB" sz="1100" dirty="0" smtClean="0"/>
              <a:t>If </a:t>
            </a:r>
            <a:r>
              <a:rPr lang="en-GB" sz="1100" dirty="0"/>
              <a:t>projects may be considered as temporary OUs. Alternatively they represent a separate dimension : project managers and other project roles usually are restricted to particular project and cannot access information objects of other projects.</a:t>
            </a:r>
          </a:p>
          <a:p>
            <a:pPr>
              <a:spcBef>
                <a:spcPts val="600"/>
              </a:spcBef>
            </a:pPr>
            <a:r>
              <a:rPr lang="en-GB" sz="1300" b="1" dirty="0"/>
              <a:t>Object</a:t>
            </a:r>
            <a:endParaRPr lang="en-GB" sz="1300" dirty="0"/>
          </a:p>
          <a:p>
            <a:pPr marL="536575" lvl="2" indent="1588">
              <a:spcBef>
                <a:spcPts val="600"/>
              </a:spcBef>
              <a:buNone/>
              <a:tabLst>
                <a:tab pos="489014" algn="l"/>
              </a:tabLst>
            </a:pPr>
            <a:r>
              <a:rPr lang="en-GB" sz="1100" dirty="0" smtClean="0"/>
              <a:t>Sometimes </a:t>
            </a:r>
            <a:r>
              <a:rPr lang="en-GB" sz="1100" dirty="0"/>
              <a:t>you may be able to restrict entitlements to a defined information object. A tester has to run tests on particular software object (application or system) only; a janitor is responsible just for a particular house.</a:t>
            </a:r>
          </a:p>
          <a:p>
            <a:pPr>
              <a:spcBef>
                <a:spcPts val="600"/>
              </a:spcBef>
            </a:pPr>
            <a:r>
              <a:rPr lang="en-GB" sz="1300" b="1" dirty="0"/>
              <a:t>Contract type</a:t>
            </a:r>
            <a:endParaRPr lang="en-GB" sz="1300" dirty="0"/>
          </a:p>
          <a:p>
            <a:pPr marL="536575" lvl="2" indent="1588">
              <a:spcBef>
                <a:spcPts val="600"/>
              </a:spcBef>
              <a:buNone/>
              <a:tabLst>
                <a:tab pos="489014" algn="l"/>
              </a:tabLst>
            </a:pPr>
            <a:r>
              <a:rPr lang="en-GB" sz="1100" dirty="0" smtClean="0"/>
              <a:t>Different </a:t>
            </a:r>
            <a:r>
              <a:rPr lang="en-GB" sz="1100" dirty="0"/>
              <a:t>entitlements also arise from the contractual agreement a person has with the corporation. Hence the entitlements of permanent employees, interim managers, contractors, consultants and suppliers usually differ considerably.</a:t>
            </a:r>
          </a:p>
        </p:txBody>
      </p:sp>
      <p:sp>
        <p:nvSpPr>
          <p:cNvPr id="6" name="Datumsplatzhalter 1"/>
          <p:cNvSpPr>
            <a:spLocks noGrp="1"/>
          </p:cNvSpPr>
          <p:nvPr>
            <p:ph type="dt" sz="quarter" idx="11"/>
          </p:nvPr>
        </p:nvSpPr>
        <p:spPr>
          <a:xfrm>
            <a:off x="683568" y="6368305"/>
            <a:ext cx="2362200" cy="373063"/>
          </a:xfrm>
        </p:spPr>
        <p:txBody>
          <a:bodyPr/>
          <a:lstStyle/>
          <a:p>
            <a:r>
              <a:rPr lang="de-AT" dirty="0"/>
              <a:t>2015-09-22</a:t>
            </a:r>
            <a:endParaRPr lang="en-US" dirty="0"/>
          </a:p>
        </p:txBody>
      </p:sp>
      <p:sp>
        <p:nvSpPr>
          <p:cNvPr id="3" name="Foliennummernplatzhalter 2"/>
          <p:cNvSpPr>
            <a:spLocks noGrp="1"/>
          </p:cNvSpPr>
          <p:nvPr>
            <p:ph type="sldNum" sz="quarter" idx="12"/>
          </p:nvPr>
        </p:nvSpPr>
        <p:spPr/>
        <p:txBody>
          <a:bodyPr/>
          <a:lstStyle/>
          <a:p>
            <a:fld id="{6C8BFBEF-4E90-534F-96F0-B2FF950094F6}" type="slidenum">
              <a:rPr lang="de-DE" smtClean="0"/>
              <a:pPr/>
              <a:t>18</a:t>
            </a:fld>
            <a:endParaRPr lang="de-DE" dirty="0"/>
          </a:p>
        </p:txBody>
      </p:sp>
    </p:spTree>
    <p:extLst>
      <p:ext uri="{BB962C8B-B14F-4D97-AF65-F5344CB8AC3E}">
        <p14:creationId xmlns:p14="http://schemas.microsoft.com/office/powerpoint/2010/main" val="348553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Ellipse 69"/>
          <p:cNvSpPr>
            <a:spLocks noChangeArrowheads="1"/>
          </p:cNvSpPr>
          <p:nvPr/>
        </p:nvSpPr>
        <p:spPr bwMode="auto">
          <a:xfrm>
            <a:off x="1536915" y="4849814"/>
            <a:ext cx="3746989" cy="1135062"/>
          </a:xfrm>
          <a:prstGeom prst="ellipse">
            <a:avLst/>
          </a:prstGeom>
          <a:solidFill>
            <a:srgbClr val="EAEAEA">
              <a:alpha val="50195"/>
            </a:srgbClr>
          </a:solidFill>
          <a:ln w="9525" algn="ctr">
            <a:solidFill>
              <a:srgbClr val="000000"/>
            </a:solidFill>
            <a:round/>
            <a:headEnd/>
            <a:tailEnd/>
          </a:ln>
        </p:spPr>
        <p:txBody>
          <a:bodyPr lIns="91427" tIns="45714" rIns="91427" bIns="45714"/>
          <a:lstStyle/>
          <a:p>
            <a:pPr algn="ctr"/>
            <a:r>
              <a:rPr lang="en-GB" sz="1400" dirty="0" smtClean="0">
                <a:solidFill>
                  <a:srgbClr val="002060"/>
                </a:solidFill>
                <a:latin typeface="Calibri" panose="020F0502020204030204" pitchFamily="34" charset="0"/>
                <a:cs typeface="Calibri" panose="020F0502020204030204" pitchFamily="34" charset="0"/>
              </a:rPr>
              <a:t>entitlement</a:t>
            </a:r>
            <a:endParaRPr lang="en-GB" sz="1400" dirty="0">
              <a:solidFill>
                <a:srgbClr val="002060"/>
              </a:solidFill>
              <a:latin typeface="Calibri" panose="020F0502020204030204" pitchFamily="34" charset="0"/>
              <a:cs typeface="Calibri" panose="020F0502020204030204" pitchFamily="34" charset="0"/>
            </a:endParaRPr>
          </a:p>
        </p:txBody>
      </p:sp>
      <p:sp>
        <p:nvSpPr>
          <p:cNvPr id="230405" name="Oval 6"/>
          <p:cNvSpPr>
            <a:spLocks noChangeArrowheads="1"/>
          </p:cNvSpPr>
          <p:nvPr/>
        </p:nvSpPr>
        <p:spPr bwMode="auto">
          <a:xfrm>
            <a:off x="558040" y="1866900"/>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identity</a:t>
            </a:r>
            <a:endParaRPr lang="en-GB" sz="1200" dirty="0">
              <a:latin typeface="Calibri" panose="020F0502020204030204" pitchFamily="34" charset="0"/>
              <a:cs typeface="Calibri" panose="020F0502020204030204" pitchFamily="34" charset="0"/>
            </a:endParaRPr>
          </a:p>
        </p:txBody>
      </p:sp>
      <p:sp>
        <p:nvSpPr>
          <p:cNvPr id="230407" name="Text Box 28"/>
          <p:cNvSpPr txBox="1">
            <a:spLocks noChangeArrowheads="1"/>
          </p:cNvSpPr>
          <p:nvPr/>
        </p:nvSpPr>
        <p:spPr bwMode="auto">
          <a:xfrm>
            <a:off x="631309" y="3900489"/>
            <a:ext cx="801636" cy="217401"/>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smtClean="0">
                <a:solidFill>
                  <a:schemeClr val="accent2"/>
                </a:solidFill>
                <a:latin typeface="Calibri" panose="020F0502020204030204" pitchFamily="34" charset="0"/>
                <a:cs typeface="Calibri" panose="020F0502020204030204" pitchFamily="34" charset="0"/>
              </a:rPr>
              <a:t>Is assigned 1:n</a:t>
            </a:r>
            <a:endParaRPr lang="en-GB" sz="800" dirty="0">
              <a:solidFill>
                <a:schemeClr val="accent2"/>
              </a:solidFill>
              <a:latin typeface="Calibri" panose="020F0502020204030204" pitchFamily="34" charset="0"/>
              <a:cs typeface="Calibri" panose="020F0502020204030204" pitchFamily="34" charset="0"/>
            </a:endParaRPr>
          </a:p>
        </p:txBody>
      </p:sp>
      <p:sp>
        <p:nvSpPr>
          <p:cNvPr id="230408" name="Oval 39"/>
          <p:cNvSpPr>
            <a:spLocks noChangeArrowheads="1"/>
          </p:cNvSpPr>
          <p:nvPr/>
        </p:nvSpPr>
        <p:spPr bwMode="auto">
          <a:xfrm>
            <a:off x="558040" y="3338513"/>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authorisation</a:t>
            </a:r>
            <a:endParaRPr lang="en-GB" sz="1200" dirty="0">
              <a:latin typeface="Calibri" panose="020F0502020204030204" pitchFamily="34" charset="0"/>
              <a:cs typeface="Calibri" panose="020F0502020204030204" pitchFamily="34" charset="0"/>
            </a:endParaRPr>
          </a:p>
        </p:txBody>
      </p:sp>
      <p:sp>
        <p:nvSpPr>
          <p:cNvPr id="230409" name="Oval 40"/>
          <p:cNvSpPr>
            <a:spLocks noChangeArrowheads="1"/>
          </p:cNvSpPr>
          <p:nvPr/>
        </p:nvSpPr>
        <p:spPr bwMode="auto">
          <a:xfrm>
            <a:off x="3926958" y="4986338"/>
            <a:ext cx="933450"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information</a:t>
            </a:r>
            <a:br>
              <a:rPr lang="en-GB" sz="1200" dirty="0" smtClean="0">
                <a:latin typeface="Calibri" panose="020F0502020204030204" pitchFamily="34" charset="0"/>
                <a:cs typeface="Calibri" panose="020F0502020204030204" pitchFamily="34" charset="0"/>
              </a:rPr>
            </a:br>
            <a:r>
              <a:rPr lang="en-GB" sz="1200" dirty="0" smtClean="0">
                <a:latin typeface="Calibri" panose="020F0502020204030204" pitchFamily="34" charset="0"/>
                <a:cs typeface="Calibri" panose="020F0502020204030204" pitchFamily="34" charset="0"/>
              </a:rPr>
              <a:t>object</a:t>
            </a:r>
            <a:endParaRPr lang="en-GB" sz="1200" dirty="0">
              <a:latin typeface="Calibri" panose="020F0502020204030204" pitchFamily="34" charset="0"/>
              <a:cs typeface="Calibri" panose="020F0502020204030204" pitchFamily="34" charset="0"/>
            </a:endParaRPr>
          </a:p>
        </p:txBody>
      </p:sp>
      <p:cxnSp>
        <p:nvCxnSpPr>
          <p:cNvPr id="230410" name="AutoShape 41"/>
          <p:cNvCxnSpPr>
            <a:cxnSpLocks noChangeShapeType="1"/>
            <a:stCxn id="230413" idx="6"/>
            <a:endCxn id="230409" idx="2"/>
          </p:cNvCxnSpPr>
          <p:nvPr/>
        </p:nvCxnSpPr>
        <p:spPr bwMode="auto">
          <a:xfrm>
            <a:off x="2907050" y="5418138"/>
            <a:ext cx="1019908" cy="0"/>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3" name="Oval 38"/>
          <p:cNvSpPr>
            <a:spLocks noChangeArrowheads="1"/>
          </p:cNvSpPr>
          <p:nvPr/>
        </p:nvSpPr>
        <p:spPr bwMode="auto">
          <a:xfrm>
            <a:off x="1970670" y="4986338"/>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operation</a:t>
            </a:r>
            <a:endParaRPr lang="en-GB" sz="1200" dirty="0">
              <a:latin typeface="Calibri" panose="020F0502020204030204" pitchFamily="34" charset="0"/>
              <a:cs typeface="Calibri" panose="020F0502020204030204" pitchFamily="34" charset="0"/>
            </a:endParaRPr>
          </a:p>
        </p:txBody>
      </p:sp>
      <p:cxnSp>
        <p:nvCxnSpPr>
          <p:cNvPr id="230415" name="AutoShape 8"/>
          <p:cNvCxnSpPr>
            <a:cxnSpLocks noChangeShapeType="1"/>
            <a:stCxn id="230405" idx="4"/>
            <a:endCxn id="230408" idx="0"/>
          </p:cNvCxnSpPr>
          <p:nvPr/>
        </p:nvCxnSpPr>
        <p:spPr bwMode="auto">
          <a:xfrm>
            <a:off x="1026960" y="2749552"/>
            <a:ext cx="0" cy="588963"/>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6" name="AutoShape 44"/>
          <p:cNvCxnSpPr>
            <a:cxnSpLocks noChangeShapeType="1"/>
            <a:stCxn id="230408" idx="4"/>
            <a:endCxn id="230413" idx="0"/>
          </p:cNvCxnSpPr>
          <p:nvPr/>
        </p:nvCxnSpPr>
        <p:spPr bwMode="auto">
          <a:xfrm>
            <a:off x="1026231" y="4202113"/>
            <a:ext cx="1412630" cy="784225"/>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679450" y="277812"/>
            <a:ext cx="8069014" cy="558899"/>
          </a:xfrm>
          <a:noFill/>
        </p:spPr>
        <p:txBody>
          <a:bodyPr/>
          <a:lstStyle/>
          <a:p>
            <a:r>
              <a:rPr lang="en-GB" sz="2500" dirty="0" smtClean="0"/>
              <a:t>Degenerations of the Role Meta Model</a:t>
            </a:r>
            <a:br>
              <a:rPr lang="en-GB" sz="2500" dirty="0" smtClean="0"/>
            </a:br>
            <a:r>
              <a:rPr lang="en-GB" sz="1800" dirty="0" smtClean="0"/>
              <a:t>1. Entitlements not defined in business terms</a:t>
            </a:r>
            <a:endParaRPr lang="en-GB" sz="2500" dirty="0"/>
          </a:p>
        </p:txBody>
      </p:sp>
      <p:sp>
        <p:nvSpPr>
          <p:cNvPr id="5" name="Inhaltsplatzhalter 4"/>
          <p:cNvSpPr>
            <a:spLocks noGrp="1"/>
          </p:cNvSpPr>
          <p:nvPr>
            <p:ph idx="1"/>
          </p:nvPr>
        </p:nvSpPr>
        <p:spPr>
          <a:xfrm>
            <a:off x="5283904" y="1143000"/>
            <a:ext cx="3680584" cy="4876800"/>
          </a:xfrm>
          <a:noFill/>
        </p:spPr>
        <p:txBody>
          <a:bodyPr/>
          <a:lstStyle/>
          <a:p>
            <a:pPr marL="0" indent="0">
              <a:buNone/>
            </a:pPr>
            <a:r>
              <a:rPr lang="en-GB" sz="1600" b="1" dirty="0" smtClean="0"/>
              <a:t>If </a:t>
            </a:r>
            <a:r>
              <a:rPr lang="en-GB" sz="1600" b="1" dirty="0"/>
              <a:t>not defined in business </a:t>
            </a:r>
            <a:r>
              <a:rPr lang="en-GB" sz="1600" b="1" dirty="0" smtClean="0"/>
              <a:t>terms </a:t>
            </a:r>
            <a:r>
              <a:rPr lang="en-GB" sz="1600" b="1" dirty="0" smtClean="0"/>
              <a:t>…</a:t>
            </a:r>
          </a:p>
          <a:p>
            <a:pPr marL="310667" indent="-310667">
              <a:spcBef>
                <a:spcPts val="600"/>
              </a:spcBef>
            </a:pPr>
            <a:r>
              <a:rPr lang="en-GB" sz="1600" dirty="0" smtClean="0"/>
              <a:t>the organizational </a:t>
            </a:r>
            <a:r>
              <a:rPr lang="en-GB" sz="1600" dirty="0"/>
              <a:t>construct </a:t>
            </a:r>
            <a:r>
              <a:rPr lang="en-GB" sz="1600" dirty="0" smtClean="0"/>
              <a:t>to </a:t>
            </a:r>
            <a:r>
              <a:rPr lang="en-GB" sz="1600" dirty="0"/>
              <a:t>reduce </a:t>
            </a:r>
            <a:r>
              <a:rPr lang="en-GB" sz="1600" dirty="0" smtClean="0"/>
              <a:t>complexity (role) is lacking .</a:t>
            </a:r>
            <a:endParaRPr lang="en-GB" sz="1600" dirty="0"/>
          </a:p>
          <a:p>
            <a:pPr marL="310667" indent="-310667">
              <a:spcBef>
                <a:spcPts val="600"/>
              </a:spcBef>
            </a:pPr>
            <a:r>
              <a:rPr lang="en-GB" sz="1600" dirty="0" smtClean="0"/>
              <a:t>Business </a:t>
            </a:r>
            <a:r>
              <a:rPr lang="en-GB" sz="1600" dirty="0" err="1" smtClean="0"/>
              <a:t>responsibles</a:t>
            </a:r>
            <a:r>
              <a:rPr lang="en-GB" sz="1600" dirty="0" smtClean="0"/>
              <a:t> have to </a:t>
            </a:r>
            <a:r>
              <a:rPr lang="en-GB" sz="1600" dirty="0"/>
              <a:t>deal with technical authorization </a:t>
            </a:r>
            <a:r>
              <a:rPr lang="en-GB" sz="1600" dirty="0" smtClean="0"/>
              <a:t>elements.</a:t>
            </a:r>
            <a:endParaRPr lang="en-GB" sz="1600" dirty="0"/>
          </a:p>
          <a:p>
            <a:pPr marL="310667" indent="-310667">
              <a:spcBef>
                <a:spcPts val="600"/>
              </a:spcBef>
            </a:pPr>
            <a:r>
              <a:rPr lang="en-GB" sz="1600" dirty="0" smtClean="0"/>
              <a:t>a </a:t>
            </a:r>
            <a:r>
              <a:rPr lang="en-GB" sz="1600" dirty="0"/>
              <a:t>large number of individual </a:t>
            </a:r>
            <a:r>
              <a:rPr lang="en-GB" sz="1600" dirty="0" smtClean="0"/>
              <a:t>decisions becomes necessary.</a:t>
            </a:r>
            <a:endParaRPr lang="en-GB" sz="1600" dirty="0"/>
          </a:p>
          <a:p>
            <a:pPr marL="310667" indent="-310667">
              <a:spcBef>
                <a:spcPts val="600"/>
              </a:spcBef>
            </a:pPr>
            <a:r>
              <a:rPr lang="en-GB" sz="1600" dirty="0" smtClean="0"/>
              <a:t>The </a:t>
            </a:r>
            <a:r>
              <a:rPr lang="en-GB" sz="1600" dirty="0"/>
              <a:t>risk of </a:t>
            </a:r>
            <a:r>
              <a:rPr lang="en-GB" sz="1600" dirty="0" smtClean="0"/>
              <a:t>errors increases .</a:t>
            </a:r>
            <a:endParaRPr lang="en-GB" sz="1600" dirty="0"/>
          </a:p>
          <a:p>
            <a:pPr marL="310667" indent="-310667">
              <a:spcBef>
                <a:spcPts val="600"/>
              </a:spcBef>
            </a:pPr>
            <a:r>
              <a:rPr lang="en-GB" sz="1600" dirty="0" smtClean="0"/>
              <a:t>The organization can respond to changes only slowly.</a:t>
            </a:r>
            <a:endParaRPr lang="en-GB" sz="1600" dirty="0"/>
          </a:p>
        </p:txBody>
      </p:sp>
      <p:sp>
        <p:nvSpPr>
          <p:cNvPr id="19" name="Foliennummernplatzhalter 3"/>
          <p:cNvSpPr>
            <a:spLocks noGrp="1"/>
          </p:cNvSpPr>
          <p:nvPr>
            <p:ph type="sldNum" sz="quarter" idx="12"/>
          </p:nvPr>
        </p:nvSpPr>
        <p:spPr>
          <a:xfrm>
            <a:off x="6019800" y="6324600"/>
            <a:ext cx="2438400" cy="381000"/>
          </a:xfrm>
        </p:spPr>
        <p:txBody>
          <a:bodyPr/>
          <a:lstStyle/>
          <a:p>
            <a:fld id="{4F3735C1-7677-4E34-951E-E4EF8A7E1948}" type="slidenum">
              <a:rPr lang="en-GB" smtClean="0"/>
              <a:pPr/>
              <a:t>19</a:t>
            </a:fld>
            <a:endParaRPr lang="en-GB" dirty="0"/>
          </a:p>
        </p:txBody>
      </p:sp>
      <p:sp>
        <p:nvSpPr>
          <p:cNvPr id="20" name="Datumsplatzhalter 1"/>
          <p:cNvSpPr>
            <a:spLocks noGrp="1"/>
          </p:cNvSpPr>
          <p:nvPr>
            <p:ph type="dt" sz="quarter" idx="11"/>
          </p:nvPr>
        </p:nvSpPr>
        <p:spPr>
          <a:xfrm>
            <a:off x="762000" y="6327775"/>
            <a:ext cx="2362200" cy="373063"/>
          </a:xfrm>
        </p:spPr>
        <p:txBody>
          <a:bodyPr/>
          <a:lstStyle/>
          <a:p>
            <a:r>
              <a:rPr lang="en-GB" dirty="0" smtClean="0"/>
              <a:t>2016-02-18</a:t>
            </a:r>
            <a:endParaRPr lang="en-GB" dirty="0"/>
          </a:p>
        </p:txBody>
      </p:sp>
      <p:sp>
        <p:nvSpPr>
          <p:cNvPr id="21" name="Fußzeilenplatzhalter 4"/>
          <p:cNvSpPr>
            <a:spLocks noGrp="1"/>
          </p:cNvSpPr>
          <p:nvPr>
            <p:ph type="ftr" sz="quarter" idx="10"/>
          </p:nvPr>
        </p:nvSpPr>
        <p:spPr>
          <a:xfrm>
            <a:off x="3124200" y="6329363"/>
            <a:ext cx="2895600" cy="371475"/>
          </a:xfrm>
        </p:spPr>
        <p:txBody>
          <a:bodyPr/>
          <a:lstStyle/>
          <a:p>
            <a:r>
              <a:rPr lang="en-GB" altLang="en-US" dirty="0" smtClean="0">
                <a:cs typeface="Calibri" panose="020F0502020204030204" pitchFamily="34" charset="0"/>
              </a:rPr>
              <a:t>www.si-g.com</a:t>
            </a:r>
            <a:endParaRPr lang="en-GB" dirty="0"/>
          </a:p>
        </p:txBody>
      </p:sp>
      <p:sp>
        <p:nvSpPr>
          <p:cNvPr id="3" name="Textfeld 2"/>
          <p:cNvSpPr txBox="1"/>
          <p:nvPr/>
        </p:nvSpPr>
        <p:spPr>
          <a:xfrm>
            <a:off x="2670502" y="2849842"/>
            <a:ext cx="1586140" cy="369332"/>
          </a:xfrm>
          <a:prstGeom prst="rect">
            <a:avLst/>
          </a:prstGeom>
          <a:noFill/>
        </p:spPr>
        <p:txBody>
          <a:bodyPr wrap="none" rtlCol="0">
            <a:spAutoFit/>
          </a:bodyPr>
          <a:lstStyle/>
          <a:p>
            <a:r>
              <a:rPr lang="en-GB" b="1" i="1" dirty="0" smtClean="0">
                <a:latin typeface="Calibri" panose="020F0502020204030204" pitchFamily="34" charset="0"/>
              </a:rPr>
              <a:t>Business layer</a:t>
            </a:r>
            <a:endParaRPr lang="en-GB" b="1" i="1" dirty="0">
              <a:latin typeface="Calibri" panose="020F0502020204030204" pitchFamily="34" charset="0"/>
            </a:endParaRPr>
          </a:p>
        </p:txBody>
      </p:sp>
      <p:sp>
        <p:nvSpPr>
          <p:cNvPr id="23" name="Textfeld 22"/>
          <p:cNvSpPr txBox="1"/>
          <p:nvPr/>
        </p:nvSpPr>
        <p:spPr>
          <a:xfrm>
            <a:off x="2524113" y="4409561"/>
            <a:ext cx="1595373" cy="369332"/>
          </a:xfrm>
          <a:prstGeom prst="rect">
            <a:avLst/>
          </a:prstGeom>
          <a:noFill/>
        </p:spPr>
        <p:txBody>
          <a:bodyPr wrap="none" rtlCol="0">
            <a:spAutoFit/>
          </a:bodyPr>
          <a:lstStyle/>
          <a:p>
            <a:r>
              <a:rPr lang="en-GB" b="1" i="1" dirty="0" smtClean="0">
                <a:latin typeface="Calibri" panose="020F0502020204030204" pitchFamily="34" charset="0"/>
              </a:rPr>
              <a:t>Technical layer</a:t>
            </a:r>
            <a:endParaRPr lang="en-GB" b="1" i="1" dirty="0" smtClean="0">
              <a:latin typeface="Calibri" panose="020F0502020204030204" pitchFamily="34" charset="0"/>
            </a:endParaRPr>
          </a:p>
        </p:txBody>
      </p:sp>
      <p:cxnSp>
        <p:nvCxnSpPr>
          <p:cNvPr id="6" name="Gerade Verbindung 5"/>
          <p:cNvCxnSpPr/>
          <p:nvPr/>
        </p:nvCxnSpPr>
        <p:spPr bwMode="auto">
          <a:xfrm>
            <a:off x="251520" y="4409561"/>
            <a:ext cx="5032384" cy="0"/>
          </a:xfrm>
          <a:prstGeom prst="line">
            <a:avLst/>
          </a:prstGeom>
          <a:noFill/>
          <a:ln w="19050">
            <a:solidFill>
              <a:schemeClr val="tx1"/>
            </a:solidFill>
            <a:prstDash val="sys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0489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6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6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6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6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6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2</a:t>
            </a:fld>
            <a:endParaRPr lang="en-GB" dirty="0"/>
          </a:p>
        </p:txBody>
      </p:sp>
    </p:spTree>
    <p:extLst>
      <p:ext uri="{BB962C8B-B14F-4D97-AF65-F5344CB8AC3E}">
        <p14:creationId xmlns:p14="http://schemas.microsoft.com/office/powerpoint/2010/main" val="168391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Ellipse 69"/>
          <p:cNvSpPr>
            <a:spLocks noChangeArrowheads="1"/>
          </p:cNvSpPr>
          <p:nvPr/>
        </p:nvSpPr>
        <p:spPr bwMode="auto">
          <a:xfrm>
            <a:off x="1536915" y="4849814"/>
            <a:ext cx="3746989" cy="1135062"/>
          </a:xfrm>
          <a:prstGeom prst="ellipse">
            <a:avLst/>
          </a:prstGeom>
          <a:solidFill>
            <a:srgbClr val="EAEAEA">
              <a:alpha val="50195"/>
            </a:srgbClr>
          </a:solidFill>
          <a:ln w="9525" algn="ctr">
            <a:solidFill>
              <a:srgbClr val="000000"/>
            </a:solidFill>
            <a:round/>
            <a:headEnd/>
            <a:tailEnd/>
          </a:ln>
        </p:spPr>
        <p:txBody>
          <a:bodyPr lIns="91427" tIns="45714" rIns="91427" bIns="45714"/>
          <a:lstStyle/>
          <a:p>
            <a:pPr algn="ctr"/>
            <a:r>
              <a:rPr lang="en-GB" sz="1400" dirty="0" smtClean="0">
                <a:solidFill>
                  <a:srgbClr val="002060"/>
                </a:solidFill>
                <a:latin typeface="Calibri" panose="020F0502020204030204" pitchFamily="34" charset="0"/>
                <a:cs typeface="Calibri" panose="020F0502020204030204" pitchFamily="34" charset="0"/>
              </a:rPr>
              <a:t>entitlement</a:t>
            </a:r>
            <a:endParaRPr lang="en-GB" sz="1400" dirty="0">
              <a:solidFill>
                <a:srgbClr val="002060"/>
              </a:solidFill>
              <a:latin typeface="Calibri" panose="020F0502020204030204" pitchFamily="34" charset="0"/>
              <a:cs typeface="Calibri" panose="020F0502020204030204" pitchFamily="34" charset="0"/>
            </a:endParaRPr>
          </a:p>
        </p:txBody>
      </p:sp>
      <p:sp>
        <p:nvSpPr>
          <p:cNvPr id="230405" name="Oval 6"/>
          <p:cNvSpPr>
            <a:spLocks noChangeArrowheads="1"/>
          </p:cNvSpPr>
          <p:nvPr/>
        </p:nvSpPr>
        <p:spPr bwMode="auto">
          <a:xfrm>
            <a:off x="558040" y="1866900"/>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identity</a:t>
            </a:r>
            <a:endParaRPr lang="en-GB" sz="1200" dirty="0">
              <a:latin typeface="Calibri" panose="020F0502020204030204" pitchFamily="34" charset="0"/>
              <a:cs typeface="Calibri" panose="020F0502020204030204" pitchFamily="34" charset="0"/>
            </a:endParaRPr>
          </a:p>
        </p:txBody>
      </p:sp>
      <p:sp>
        <p:nvSpPr>
          <p:cNvPr id="230406" name="Oval 21"/>
          <p:cNvSpPr>
            <a:spLocks noChangeArrowheads="1"/>
          </p:cNvSpPr>
          <p:nvPr/>
        </p:nvSpPr>
        <p:spPr bwMode="auto">
          <a:xfrm>
            <a:off x="3397954" y="3336925"/>
            <a:ext cx="937846"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functional</a:t>
            </a:r>
            <a:br>
              <a:rPr lang="en-GB" sz="1200" dirty="0" smtClean="0">
                <a:latin typeface="Calibri" panose="020F0502020204030204" pitchFamily="34" charset="0"/>
                <a:cs typeface="Calibri" panose="020F0502020204030204" pitchFamily="34" charset="0"/>
              </a:rPr>
            </a:br>
            <a:r>
              <a:rPr lang="en-GB" sz="1200" dirty="0" smtClean="0">
                <a:latin typeface="Calibri" panose="020F0502020204030204" pitchFamily="34" charset="0"/>
                <a:cs typeface="Calibri" panose="020F0502020204030204" pitchFamily="34" charset="0"/>
              </a:rPr>
              <a:t>role</a:t>
            </a:r>
            <a:endParaRPr lang="en-GB" sz="1200" dirty="0">
              <a:latin typeface="Calibri" panose="020F0502020204030204" pitchFamily="34" charset="0"/>
              <a:cs typeface="Calibri" panose="020F0502020204030204" pitchFamily="34" charset="0"/>
            </a:endParaRPr>
          </a:p>
        </p:txBody>
      </p:sp>
      <p:sp>
        <p:nvSpPr>
          <p:cNvPr id="230407" name="Text Box 28"/>
          <p:cNvSpPr txBox="1">
            <a:spLocks noChangeArrowheads="1"/>
          </p:cNvSpPr>
          <p:nvPr/>
        </p:nvSpPr>
        <p:spPr bwMode="auto">
          <a:xfrm>
            <a:off x="631309" y="3900489"/>
            <a:ext cx="801636" cy="217401"/>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smtClean="0">
                <a:solidFill>
                  <a:schemeClr val="accent2"/>
                </a:solidFill>
                <a:latin typeface="Calibri" panose="020F0502020204030204" pitchFamily="34" charset="0"/>
                <a:cs typeface="Calibri" panose="020F0502020204030204" pitchFamily="34" charset="0"/>
              </a:rPr>
              <a:t>Is assigned 1:n</a:t>
            </a:r>
            <a:endParaRPr lang="en-GB" sz="800" dirty="0">
              <a:solidFill>
                <a:schemeClr val="accent2"/>
              </a:solidFill>
              <a:latin typeface="Calibri" panose="020F0502020204030204" pitchFamily="34" charset="0"/>
              <a:cs typeface="Calibri" panose="020F0502020204030204" pitchFamily="34" charset="0"/>
            </a:endParaRPr>
          </a:p>
        </p:txBody>
      </p:sp>
      <p:sp>
        <p:nvSpPr>
          <p:cNvPr id="230408" name="Oval 39"/>
          <p:cNvSpPr>
            <a:spLocks noChangeArrowheads="1"/>
          </p:cNvSpPr>
          <p:nvPr/>
        </p:nvSpPr>
        <p:spPr bwMode="auto">
          <a:xfrm>
            <a:off x="558040" y="3338513"/>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authorisation</a:t>
            </a:r>
            <a:endParaRPr lang="en-GB" sz="1200" dirty="0">
              <a:latin typeface="Calibri" panose="020F0502020204030204" pitchFamily="34" charset="0"/>
              <a:cs typeface="Calibri" panose="020F0502020204030204" pitchFamily="34" charset="0"/>
            </a:endParaRPr>
          </a:p>
        </p:txBody>
      </p:sp>
      <p:sp>
        <p:nvSpPr>
          <p:cNvPr id="230409" name="Oval 40"/>
          <p:cNvSpPr>
            <a:spLocks noChangeArrowheads="1"/>
          </p:cNvSpPr>
          <p:nvPr/>
        </p:nvSpPr>
        <p:spPr bwMode="auto">
          <a:xfrm>
            <a:off x="3926958" y="4986338"/>
            <a:ext cx="933450"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information</a:t>
            </a:r>
            <a:br>
              <a:rPr lang="en-GB" sz="1200" dirty="0" smtClean="0">
                <a:latin typeface="Calibri" panose="020F0502020204030204" pitchFamily="34" charset="0"/>
                <a:cs typeface="Calibri" panose="020F0502020204030204" pitchFamily="34" charset="0"/>
              </a:rPr>
            </a:br>
            <a:r>
              <a:rPr lang="en-GB" sz="1200" dirty="0" smtClean="0">
                <a:latin typeface="Calibri" panose="020F0502020204030204" pitchFamily="34" charset="0"/>
                <a:cs typeface="Calibri" panose="020F0502020204030204" pitchFamily="34" charset="0"/>
              </a:rPr>
              <a:t>object</a:t>
            </a:r>
            <a:endParaRPr lang="en-GB" sz="1200" dirty="0">
              <a:latin typeface="Calibri" panose="020F0502020204030204" pitchFamily="34" charset="0"/>
              <a:cs typeface="Calibri" panose="020F0502020204030204" pitchFamily="34" charset="0"/>
            </a:endParaRPr>
          </a:p>
        </p:txBody>
      </p:sp>
      <p:cxnSp>
        <p:nvCxnSpPr>
          <p:cNvPr id="230410" name="AutoShape 41"/>
          <p:cNvCxnSpPr>
            <a:cxnSpLocks noChangeShapeType="1"/>
            <a:stCxn id="230413" idx="6"/>
            <a:endCxn id="230409" idx="2"/>
          </p:cNvCxnSpPr>
          <p:nvPr/>
        </p:nvCxnSpPr>
        <p:spPr bwMode="auto">
          <a:xfrm>
            <a:off x="2907050" y="5418138"/>
            <a:ext cx="1019908" cy="0"/>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1" name="Oval 21"/>
          <p:cNvSpPr>
            <a:spLocks noChangeArrowheads="1"/>
          </p:cNvSpPr>
          <p:nvPr/>
        </p:nvSpPr>
        <p:spPr bwMode="auto">
          <a:xfrm>
            <a:off x="1972135" y="3338513"/>
            <a:ext cx="937846"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business</a:t>
            </a:r>
            <a:br>
              <a:rPr lang="en-GB" sz="1200" dirty="0" smtClean="0">
                <a:latin typeface="Calibri" panose="020F0502020204030204" pitchFamily="34" charset="0"/>
                <a:cs typeface="Calibri" panose="020F0502020204030204" pitchFamily="34" charset="0"/>
              </a:rPr>
            </a:br>
            <a:r>
              <a:rPr lang="en-GB" sz="1200" dirty="0" smtClean="0">
                <a:latin typeface="Calibri" panose="020F0502020204030204" pitchFamily="34" charset="0"/>
                <a:cs typeface="Calibri" panose="020F0502020204030204" pitchFamily="34" charset="0"/>
              </a:rPr>
              <a:t>role</a:t>
            </a:r>
            <a:endParaRPr lang="en-GB" sz="1200" dirty="0">
              <a:latin typeface="Calibri" panose="020F0502020204030204" pitchFamily="34" charset="0"/>
              <a:cs typeface="Calibri" panose="020F0502020204030204" pitchFamily="34" charset="0"/>
            </a:endParaRPr>
          </a:p>
        </p:txBody>
      </p:sp>
      <p:cxnSp>
        <p:nvCxnSpPr>
          <p:cNvPr id="230412" name="AutoShape 23"/>
          <p:cNvCxnSpPr>
            <a:cxnSpLocks noChangeShapeType="1"/>
            <a:stCxn id="230406" idx="2"/>
            <a:endCxn id="230411" idx="6"/>
          </p:cNvCxnSpPr>
          <p:nvPr/>
        </p:nvCxnSpPr>
        <p:spPr bwMode="auto">
          <a:xfrm flipH="1">
            <a:off x="2909982" y="3768725"/>
            <a:ext cx="487973" cy="1588"/>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3" name="Oval 38"/>
          <p:cNvSpPr>
            <a:spLocks noChangeArrowheads="1"/>
          </p:cNvSpPr>
          <p:nvPr/>
        </p:nvSpPr>
        <p:spPr bwMode="auto">
          <a:xfrm>
            <a:off x="1970670" y="4986338"/>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smtClean="0">
                <a:latin typeface="Calibri" panose="020F0502020204030204" pitchFamily="34" charset="0"/>
                <a:cs typeface="Calibri" panose="020F0502020204030204" pitchFamily="34" charset="0"/>
              </a:rPr>
              <a:t>operation</a:t>
            </a:r>
            <a:endParaRPr lang="en-GB" sz="1200" dirty="0">
              <a:latin typeface="Calibri" panose="020F0502020204030204" pitchFamily="34" charset="0"/>
              <a:cs typeface="Calibri" panose="020F0502020204030204" pitchFamily="34" charset="0"/>
            </a:endParaRPr>
          </a:p>
        </p:txBody>
      </p:sp>
      <p:cxnSp>
        <p:nvCxnSpPr>
          <p:cNvPr id="230414" name="AutoShape 44"/>
          <p:cNvCxnSpPr>
            <a:cxnSpLocks noChangeShapeType="1"/>
            <a:stCxn id="230411" idx="2"/>
            <a:endCxn id="230408" idx="6"/>
          </p:cNvCxnSpPr>
          <p:nvPr/>
        </p:nvCxnSpPr>
        <p:spPr bwMode="auto">
          <a:xfrm flipH="1">
            <a:off x="1494421" y="3770313"/>
            <a:ext cx="477715" cy="0"/>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5" name="AutoShape 8"/>
          <p:cNvCxnSpPr>
            <a:cxnSpLocks noChangeShapeType="1"/>
            <a:stCxn id="230405" idx="4"/>
            <a:endCxn id="230408" idx="0"/>
          </p:cNvCxnSpPr>
          <p:nvPr/>
        </p:nvCxnSpPr>
        <p:spPr bwMode="auto">
          <a:xfrm>
            <a:off x="1026960" y="2749552"/>
            <a:ext cx="0" cy="588963"/>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6" name="AutoShape 44"/>
          <p:cNvCxnSpPr>
            <a:cxnSpLocks noChangeShapeType="1"/>
            <a:stCxn id="230411" idx="4"/>
            <a:endCxn id="230413" idx="0"/>
          </p:cNvCxnSpPr>
          <p:nvPr/>
        </p:nvCxnSpPr>
        <p:spPr bwMode="auto">
          <a:xfrm flipH="1">
            <a:off x="2439592" y="4202115"/>
            <a:ext cx="1466" cy="784225"/>
          </a:xfrm>
          <a:prstGeom prst="straightConnector1">
            <a:avLst/>
          </a:prstGeom>
          <a:noFill/>
          <a:ln w="12700">
            <a:solidFill>
              <a:schemeClr val="accent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679450" y="277812"/>
            <a:ext cx="8069014" cy="558899"/>
          </a:xfrm>
          <a:noFill/>
        </p:spPr>
        <p:txBody>
          <a:bodyPr/>
          <a:lstStyle/>
          <a:p>
            <a:r>
              <a:rPr lang="en-GB" sz="2500" dirty="0" smtClean="0"/>
              <a:t>Degenerations of the Role Meta Model</a:t>
            </a:r>
            <a:r>
              <a:rPr lang="en-GB" sz="2500" dirty="0" smtClean="0"/>
              <a:t/>
            </a:r>
            <a:br>
              <a:rPr lang="en-GB" sz="2500" dirty="0" smtClean="0"/>
            </a:br>
            <a:r>
              <a:rPr lang="en-GB" sz="1800" dirty="0" smtClean="0"/>
              <a:t>2. No explicitly defined Constraints</a:t>
            </a:r>
            <a:endParaRPr lang="en-GB" sz="2500" dirty="0"/>
          </a:p>
        </p:txBody>
      </p:sp>
      <p:sp>
        <p:nvSpPr>
          <p:cNvPr id="5" name="Inhaltsplatzhalter 4"/>
          <p:cNvSpPr>
            <a:spLocks noGrp="1"/>
          </p:cNvSpPr>
          <p:nvPr>
            <p:ph idx="1"/>
          </p:nvPr>
        </p:nvSpPr>
        <p:spPr>
          <a:xfrm>
            <a:off x="5148064" y="1143000"/>
            <a:ext cx="3816424" cy="4876800"/>
          </a:xfrm>
          <a:noFill/>
        </p:spPr>
        <p:txBody>
          <a:bodyPr/>
          <a:lstStyle/>
          <a:p>
            <a:pPr marL="0" indent="0">
              <a:buNone/>
            </a:pPr>
            <a:r>
              <a:rPr lang="en-GB" sz="1600" b="1" dirty="0" smtClean="0"/>
              <a:t>Without explicit Constraints …</a:t>
            </a:r>
          </a:p>
          <a:p>
            <a:pPr marL="310667" indent="-310667">
              <a:spcBef>
                <a:spcPts val="600"/>
              </a:spcBef>
            </a:pPr>
            <a:r>
              <a:rPr lang="en-GB" sz="1600" dirty="0"/>
              <a:t>a role </a:t>
            </a:r>
            <a:r>
              <a:rPr lang="en-GB" sz="1600" dirty="0" smtClean="0"/>
              <a:t>has to be created for </a:t>
            </a:r>
            <a:r>
              <a:rPr lang="en-GB" sz="1600" dirty="0"/>
              <a:t>each function </a:t>
            </a:r>
            <a:r>
              <a:rPr lang="en-GB" sz="1600" dirty="0" smtClean="0"/>
              <a:t>/ parameter combination. </a:t>
            </a:r>
            <a:endParaRPr lang="en-GB" sz="1600" dirty="0"/>
          </a:p>
          <a:p>
            <a:pPr marL="310667" indent="-310667">
              <a:spcBef>
                <a:spcPts val="600"/>
              </a:spcBef>
            </a:pPr>
            <a:r>
              <a:rPr lang="en-GB" sz="1600" dirty="0" smtClean="0"/>
              <a:t>a </a:t>
            </a:r>
            <a:r>
              <a:rPr lang="en-GB" sz="1600" dirty="0"/>
              <a:t>role </a:t>
            </a:r>
            <a:r>
              <a:rPr lang="en-GB" sz="1600" dirty="0" smtClean="0"/>
              <a:t>inflation is inevitable.</a:t>
            </a:r>
            <a:endParaRPr lang="en-GB" sz="1600" dirty="0"/>
          </a:p>
          <a:p>
            <a:pPr marL="310667" indent="-310667">
              <a:spcBef>
                <a:spcPts val="600"/>
              </a:spcBef>
            </a:pPr>
            <a:r>
              <a:rPr lang="en-GB" sz="1600" dirty="0" smtClean="0"/>
              <a:t>the </a:t>
            </a:r>
            <a:r>
              <a:rPr lang="en-GB" sz="1600" dirty="0"/>
              <a:t>distinction between Business Role and Functional Role </a:t>
            </a:r>
            <a:r>
              <a:rPr lang="en-GB" sz="1600" dirty="0" smtClean="0"/>
              <a:t>becomes pointless</a:t>
            </a:r>
            <a:r>
              <a:rPr lang="en-GB" sz="1600" dirty="0"/>
              <a:t>.</a:t>
            </a:r>
          </a:p>
          <a:p>
            <a:pPr marL="310667" indent="-310667">
              <a:spcBef>
                <a:spcPts val="600"/>
              </a:spcBef>
            </a:pPr>
            <a:r>
              <a:rPr lang="en-GB" sz="1600" dirty="0" smtClean="0"/>
              <a:t>Role </a:t>
            </a:r>
            <a:r>
              <a:rPr lang="en-GB" sz="1600" dirty="0"/>
              <a:t>Selection and Assignment </a:t>
            </a:r>
            <a:r>
              <a:rPr lang="en-GB" sz="1600" dirty="0" smtClean="0"/>
              <a:t>become time consuming.</a:t>
            </a:r>
          </a:p>
          <a:p>
            <a:pPr marL="310667" indent="-310667">
              <a:spcBef>
                <a:spcPts val="600"/>
              </a:spcBef>
            </a:pPr>
            <a:r>
              <a:rPr lang="en-GB" sz="1600" dirty="0" smtClean="0"/>
              <a:t>a </a:t>
            </a:r>
            <a:r>
              <a:rPr lang="en-GB" sz="1600" dirty="0"/>
              <a:t>large number of individual decisions becomes necessary.</a:t>
            </a:r>
          </a:p>
          <a:p>
            <a:pPr marL="310667" indent="-310667">
              <a:spcBef>
                <a:spcPts val="600"/>
              </a:spcBef>
            </a:pPr>
            <a:r>
              <a:rPr lang="en-GB" sz="1600" dirty="0"/>
              <a:t>The risk of errors increases .</a:t>
            </a:r>
          </a:p>
          <a:p>
            <a:pPr marL="310667" indent="-310667">
              <a:spcBef>
                <a:spcPts val="600"/>
              </a:spcBef>
            </a:pPr>
            <a:r>
              <a:rPr lang="en-GB" sz="1600" dirty="0"/>
              <a:t>The organization can respond to changes only slowly.</a:t>
            </a:r>
          </a:p>
          <a:p>
            <a:pPr marL="310667" indent="-310667">
              <a:spcBef>
                <a:spcPts val="600"/>
              </a:spcBef>
            </a:pPr>
            <a:endParaRPr lang="en-GB" sz="1600" dirty="0" smtClean="0"/>
          </a:p>
          <a:p>
            <a:pPr marL="310667" indent="-310667">
              <a:spcBef>
                <a:spcPts val="600"/>
              </a:spcBef>
            </a:pPr>
            <a:endParaRPr lang="en-GB" sz="1600" dirty="0"/>
          </a:p>
        </p:txBody>
      </p:sp>
      <p:sp>
        <p:nvSpPr>
          <p:cNvPr id="19" name="Foliennummernplatzhalter 3"/>
          <p:cNvSpPr>
            <a:spLocks noGrp="1"/>
          </p:cNvSpPr>
          <p:nvPr>
            <p:ph type="sldNum" sz="quarter" idx="12"/>
          </p:nvPr>
        </p:nvSpPr>
        <p:spPr>
          <a:xfrm>
            <a:off x="6019800" y="6324600"/>
            <a:ext cx="2438400" cy="381000"/>
          </a:xfrm>
        </p:spPr>
        <p:txBody>
          <a:bodyPr/>
          <a:lstStyle/>
          <a:p>
            <a:fld id="{4F3735C1-7677-4E34-951E-E4EF8A7E1948}" type="slidenum">
              <a:rPr lang="en-GB" smtClean="0"/>
              <a:pPr/>
              <a:t>20</a:t>
            </a:fld>
            <a:endParaRPr lang="en-GB" dirty="0"/>
          </a:p>
        </p:txBody>
      </p:sp>
      <p:sp>
        <p:nvSpPr>
          <p:cNvPr id="20" name="Datumsplatzhalter 1"/>
          <p:cNvSpPr>
            <a:spLocks noGrp="1"/>
          </p:cNvSpPr>
          <p:nvPr>
            <p:ph type="dt" sz="quarter" idx="11"/>
          </p:nvPr>
        </p:nvSpPr>
        <p:spPr>
          <a:xfrm>
            <a:off x="762000" y="6327775"/>
            <a:ext cx="2362200" cy="373063"/>
          </a:xfrm>
        </p:spPr>
        <p:txBody>
          <a:bodyPr/>
          <a:lstStyle/>
          <a:p>
            <a:r>
              <a:rPr lang="en-GB" dirty="0" smtClean="0"/>
              <a:t>2016-02-18</a:t>
            </a:r>
            <a:endParaRPr lang="en-GB" dirty="0"/>
          </a:p>
        </p:txBody>
      </p:sp>
      <p:sp>
        <p:nvSpPr>
          <p:cNvPr id="21" name="Fußzeilenplatzhalter 4"/>
          <p:cNvSpPr>
            <a:spLocks noGrp="1"/>
          </p:cNvSpPr>
          <p:nvPr>
            <p:ph type="ftr" sz="quarter" idx="10"/>
          </p:nvPr>
        </p:nvSpPr>
        <p:spPr>
          <a:xfrm>
            <a:off x="3124200" y="6329363"/>
            <a:ext cx="2895600" cy="371475"/>
          </a:xfrm>
        </p:spPr>
        <p:txBody>
          <a:bodyPr/>
          <a:lstStyle/>
          <a:p>
            <a:r>
              <a:rPr lang="en-GB" altLang="en-US" dirty="0" smtClean="0">
                <a:cs typeface="Calibri" panose="020F0502020204030204" pitchFamily="34" charset="0"/>
              </a:rPr>
              <a:t>www.si-g.com</a:t>
            </a:r>
            <a:endParaRPr lang="en-GB" dirty="0"/>
          </a:p>
        </p:txBody>
      </p:sp>
      <p:sp>
        <p:nvSpPr>
          <p:cNvPr id="3" name="Textfeld 2"/>
          <p:cNvSpPr txBox="1"/>
          <p:nvPr/>
        </p:nvSpPr>
        <p:spPr>
          <a:xfrm>
            <a:off x="2670502" y="2849842"/>
            <a:ext cx="1537600" cy="369332"/>
          </a:xfrm>
          <a:prstGeom prst="rect">
            <a:avLst/>
          </a:prstGeom>
          <a:noFill/>
        </p:spPr>
        <p:txBody>
          <a:bodyPr wrap="none" rtlCol="0">
            <a:spAutoFit/>
          </a:bodyPr>
          <a:lstStyle/>
          <a:p>
            <a:r>
              <a:rPr lang="en-GB" b="1" i="1" dirty="0" smtClean="0">
                <a:latin typeface="Calibri" panose="020F0502020204030204" pitchFamily="34" charset="0"/>
              </a:rPr>
              <a:t>Business layer</a:t>
            </a:r>
            <a:endParaRPr lang="en-GB" b="1" i="1" dirty="0">
              <a:latin typeface="Calibri" panose="020F0502020204030204" pitchFamily="34" charset="0"/>
            </a:endParaRPr>
          </a:p>
        </p:txBody>
      </p:sp>
      <p:sp>
        <p:nvSpPr>
          <p:cNvPr id="23" name="Textfeld 22"/>
          <p:cNvSpPr txBox="1"/>
          <p:nvPr/>
        </p:nvSpPr>
        <p:spPr>
          <a:xfrm>
            <a:off x="2524113" y="4409561"/>
            <a:ext cx="1595373" cy="369332"/>
          </a:xfrm>
          <a:prstGeom prst="rect">
            <a:avLst/>
          </a:prstGeom>
          <a:noFill/>
        </p:spPr>
        <p:txBody>
          <a:bodyPr wrap="none" rtlCol="0">
            <a:spAutoFit/>
          </a:bodyPr>
          <a:lstStyle/>
          <a:p>
            <a:r>
              <a:rPr lang="en-GB" b="1" i="1" dirty="0" smtClean="0">
                <a:latin typeface="Calibri" panose="020F0502020204030204" pitchFamily="34" charset="0"/>
              </a:rPr>
              <a:t>Technical layer</a:t>
            </a:r>
            <a:endParaRPr lang="en-GB" b="1" i="1" dirty="0" smtClean="0">
              <a:latin typeface="Calibri" panose="020F0502020204030204" pitchFamily="34" charset="0"/>
            </a:endParaRPr>
          </a:p>
        </p:txBody>
      </p:sp>
      <p:cxnSp>
        <p:nvCxnSpPr>
          <p:cNvPr id="6" name="Gerade Verbindung 5"/>
          <p:cNvCxnSpPr/>
          <p:nvPr/>
        </p:nvCxnSpPr>
        <p:spPr bwMode="auto">
          <a:xfrm>
            <a:off x="251520" y="4409561"/>
            <a:ext cx="5032384" cy="0"/>
          </a:xfrm>
          <a:prstGeom prst="line">
            <a:avLst/>
          </a:prstGeom>
          <a:noFill/>
          <a:ln w="19050">
            <a:solidFill>
              <a:schemeClr val="tx1"/>
            </a:solidFill>
            <a:prstDash val="sys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1307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noFill/>
        </p:spPr>
        <p:txBody>
          <a:bodyPr/>
          <a:lstStyle/>
          <a:p>
            <a:r>
              <a:rPr lang="en-GB" dirty="0" smtClean="0"/>
              <a:t>What is RBAC?</a:t>
            </a:r>
            <a:br>
              <a:rPr lang="en-GB" dirty="0" smtClean="0"/>
            </a:br>
            <a:r>
              <a:rPr lang="en-GB" sz="1800" dirty="0"/>
              <a:t>Expressing the static functional organisation</a:t>
            </a:r>
            <a:endParaRPr lang="en-GB" dirty="0"/>
          </a:p>
        </p:txBody>
      </p:sp>
      <p:sp>
        <p:nvSpPr>
          <p:cNvPr id="7" name="Inhaltsplatzhalter 6"/>
          <p:cNvSpPr>
            <a:spLocks noGrp="1"/>
          </p:cNvSpPr>
          <p:nvPr>
            <p:ph idx="1"/>
          </p:nvPr>
        </p:nvSpPr>
        <p:spPr>
          <a:solidFill>
            <a:srgbClr val="FFFFFF">
              <a:alpha val="0"/>
            </a:srgbClr>
          </a:solidFill>
        </p:spPr>
        <p:txBody>
          <a:bodyPr/>
          <a:lstStyle/>
          <a:p>
            <a:pPr marL="310667" indent="-310667"/>
            <a:r>
              <a:rPr lang="en-GB" sz="1600" dirty="0"/>
              <a:t>Role based access control is defined in the </a:t>
            </a:r>
            <a:r>
              <a:rPr lang="en-GB" sz="1600" b="1" dirty="0"/>
              <a:t>US standard </a:t>
            </a:r>
            <a:r>
              <a:rPr lang="en-GB" sz="1600" dirty="0"/>
              <a:t>ANSI/INCITS 359-2004.</a:t>
            </a:r>
          </a:p>
          <a:p>
            <a:pPr marL="310667" indent="-310667"/>
            <a:r>
              <a:rPr lang="en-GB" sz="1600" dirty="0"/>
              <a:t>RBAC assumes that permissions needed for an organization’s roles </a:t>
            </a:r>
            <a:r>
              <a:rPr lang="en-GB" sz="1600" b="1" dirty="0"/>
              <a:t>change slowly </a:t>
            </a:r>
            <a:r>
              <a:rPr lang="en-GB" sz="1600" dirty="0"/>
              <a:t>over time.</a:t>
            </a:r>
          </a:p>
          <a:p>
            <a:pPr marL="310667" indent="-310667"/>
            <a:r>
              <a:rPr lang="en-GB" sz="1600" dirty="0"/>
              <a:t>But users may enter, leave, and </a:t>
            </a:r>
            <a:r>
              <a:rPr lang="en-GB" sz="1600" b="1" dirty="0"/>
              <a:t>change their roles rapidly</a:t>
            </a:r>
            <a:r>
              <a:rPr lang="en-GB" sz="1600" dirty="0"/>
              <a:t>. </a:t>
            </a:r>
          </a:p>
          <a:p>
            <a:pPr marL="310667" indent="-310667"/>
            <a:r>
              <a:rPr lang="en-GB" sz="1600" dirty="0"/>
              <a:t>RBAC meanwhile is a </a:t>
            </a:r>
            <a:r>
              <a:rPr lang="en-GB" sz="1600" b="1" dirty="0"/>
              <a:t>mature</a:t>
            </a:r>
            <a:r>
              <a:rPr lang="en-GB" sz="1600" dirty="0"/>
              <a:t> and </a:t>
            </a:r>
            <a:r>
              <a:rPr lang="en-GB" sz="1600" b="1" dirty="0"/>
              <a:t>widely used </a:t>
            </a:r>
            <a:r>
              <a:rPr lang="en-GB" sz="1600" dirty="0"/>
              <a:t>model for controlling information access.</a:t>
            </a:r>
          </a:p>
          <a:p>
            <a:pPr marL="310667" indent="-310667"/>
            <a:r>
              <a:rPr lang="en-GB" sz="1600" b="1" dirty="0"/>
              <a:t>Inheritance</a:t>
            </a:r>
            <a:r>
              <a:rPr lang="en-GB" sz="1600" dirty="0"/>
              <a:t> mechanisms have been introduced, allowing roles to be structured hierarchically.</a:t>
            </a:r>
          </a:p>
          <a:p>
            <a:pPr marL="310667" indent="-310667"/>
            <a:r>
              <a:rPr lang="en-GB" sz="1600" dirty="0"/>
              <a:t>Intuitively roles are understood as </a:t>
            </a:r>
            <a:r>
              <a:rPr lang="en-GB" sz="1600" b="1" dirty="0"/>
              <a:t>functions</a:t>
            </a:r>
            <a:r>
              <a:rPr lang="en-GB" sz="1600" dirty="0"/>
              <a:t> to be performed within a corporation.</a:t>
            </a:r>
          </a:p>
          <a:p>
            <a:pPr marL="310667" indent="-310667"/>
            <a:r>
              <a:rPr lang="en-GB" sz="1600" dirty="0"/>
              <a:t>They offer a natural approach to express </a:t>
            </a:r>
            <a:r>
              <a:rPr lang="en-GB" sz="1600" b="1" dirty="0"/>
              <a:t>segregation-of-duty</a:t>
            </a:r>
            <a:r>
              <a:rPr lang="en-GB" sz="1600" dirty="0"/>
              <a:t> requirements.</a:t>
            </a:r>
          </a:p>
          <a:p>
            <a:pPr marL="310667" indent="-310667"/>
            <a:r>
              <a:rPr lang="en-GB" sz="1600" dirty="0"/>
              <a:t>By their very nature roles are </a:t>
            </a:r>
            <a:r>
              <a:rPr lang="en-GB" sz="1600" b="1" dirty="0"/>
              <a:t>global</a:t>
            </a:r>
            <a:r>
              <a:rPr lang="en-GB" sz="1600" dirty="0"/>
              <a:t> to a given context. </a:t>
            </a:r>
          </a:p>
          <a:p>
            <a:pPr marL="310667" indent="-310667"/>
            <a:r>
              <a:rPr lang="en-GB" sz="1600" dirty="0"/>
              <a:t>RBAC requires that roles have a </a:t>
            </a:r>
            <a:r>
              <a:rPr lang="en-GB" sz="1600" b="1" dirty="0"/>
              <a:t>consistent definition </a:t>
            </a:r>
            <a:r>
              <a:rPr lang="en-GB" sz="1600" dirty="0"/>
              <a:t>across multiple domains. </a:t>
            </a:r>
          </a:p>
          <a:p>
            <a:pPr marL="310667" indent="-310667"/>
            <a:r>
              <a:rPr lang="en-GB" sz="1600" dirty="0"/>
              <a:t>Distributed role definitions might lead to </a:t>
            </a:r>
            <a:r>
              <a:rPr lang="en-GB" sz="1600" b="1" dirty="0"/>
              <a:t>conflicts</a:t>
            </a:r>
            <a:r>
              <a:rPr lang="en-GB" sz="1600" dirty="0"/>
              <a:t>.</a:t>
            </a:r>
          </a:p>
          <a:p>
            <a:pPr marL="310667" indent="-310667"/>
            <a:r>
              <a:rPr lang="en-GB" sz="1600" dirty="0"/>
              <a:t>But not all </a:t>
            </a:r>
            <a:r>
              <a:rPr lang="en-GB" sz="1600" b="1" dirty="0"/>
              <a:t>permission determining dimensions </a:t>
            </a:r>
            <a:r>
              <a:rPr lang="en-GB" sz="1600" dirty="0"/>
              <a:t>are functional. </a:t>
            </a:r>
          </a:p>
          <a:p>
            <a:pPr marL="310667" indent="-310667"/>
            <a:r>
              <a:rPr lang="en-GB" sz="1600" dirty="0"/>
              <a:t>What is about location, organisational unit, customer group, cost centre and the like? </a:t>
            </a:r>
          </a:p>
          <a:p>
            <a:pPr marL="310667" indent="-310667"/>
            <a:r>
              <a:rPr lang="en-GB" sz="1600" dirty="0"/>
              <a:t>Those non-functional ‘</a:t>
            </a:r>
            <a:r>
              <a:rPr lang="en-GB" sz="1600" b="1" dirty="0"/>
              <a:t>attributes</a:t>
            </a:r>
            <a:r>
              <a:rPr lang="en-GB" sz="1600" dirty="0"/>
              <a:t>’ of the job function may become role parameters. </a:t>
            </a:r>
          </a:p>
          <a:p>
            <a:pPr marL="310667" indent="-310667"/>
            <a:r>
              <a:rPr lang="en-GB" sz="1600" b="1" dirty="0"/>
              <a:t>Parameters</a:t>
            </a:r>
            <a:r>
              <a:rPr lang="en-GB" sz="1600" dirty="0"/>
              <a:t> – in their simplest form – act as </a:t>
            </a:r>
            <a:r>
              <a:rPr lang="en-GB" sz="1600" b="1" dirty="0"/>
              <a:t>constraints</a:t>
            </a:r>
            <a:r>
              <a:rPr lang="en-GB" sz="1600" dirty="0"/>
              <a:t>.</a:t>
            </a:r>
          </a:p>
        </p:txBody>
      </p:sp>
      <p:sp>
        <p:nvSpPr>
          <p:cNvPr id="8" name="Datumsplatzhalter 1"/>
          <p:cNvSpPr>
            <a:spLocks noGrp="1"/>
          </p:cNvSpPr>
          <p:nvPr>
            <p:ph type="dt" sz="quarter" idx="11"/>
          </p:nvPr>
        </p:nvSpPr>
        <p:spPr/>
        <p:txBody>
          <a:bodyPr/>
          <a:lstStyle/>
          <a:p>
            <a:r>
              <a:rPr lang="de-AT" dirty="0"/>
              <a:t>2015-09-22</a:t>
            </a:r>
            <a:endParaRPr lang="en-US" dirty="0"/>
          </a:p>
        </p:txBody>
      </p:sp>
      <p:sp>
        <p:nvSpPr>
          <p:cNvPr id="5" name="Foliennummernplatzhalter 4"/>
          <p:cNvSpPr>
            <a:spLocks noGrp="1"/>
          </p:cNvSpPr>
          <p:nvPr>
            <p:ph type="sldNum" sz="quarter" idx="12"/>
          </p:nvPr>
        </p:nvSpPr>
        <p:spPr/>
        <p:txBody>
          <a:bodyPr/>
          <a:lstStyle/>
          <a:p>
            <a:fld id="{4C8E9A55-2F48-4D14-BC2F-A112C52D2E05}" type="slidenum">
              <a:rPr lang="en-GB" altLang="en-US" smtClean="0"/>
              <a:pPr/>
              <a:t>21</a:t>
            </a:fld>
            <a:endParaRPr lang="en-GB" altLang="en-US" dirty="0"/>
          </a:p>
        </p:txBody>
      </p:sp>
    </p:spTree>
    <p:extLst>
      <p:ext uri="{BB962C8B-B14F-4D97-AF65-F5344CB8AC3E}">
        <p14:creationId xmlns:p14="http://schemas.microsoft.com/office/powerpoint/2010/main" val="397269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bwMode="auto">
          <a:xfrm>
            <a:off x="611560" y="2869568"/>
            <a:ext cx="7272808" cy="792088"/>
          </a:xfrm>
          <a:prstGeom prst="rect">
            <a:avLst/>
          </a:prstGeom>
          <a:gradFill flip="none" rotWithShape="1">
            <a:gsLst>
              <a:gs pos="0">
                <a:srgbClr val="FF0000">
                  <a:tint val="66000"/>
                  <a:satMod val="160000"/>
                </a:srgbClr>
              </a:gs>
              <a:gs pos="54000">
                <a:srgbClr val="FF0000">
                  <a:tint val="44500"/>
                  <a:satMod val="160000"/>
                </a:srgbClr>
              </a:gs>
              <a:gs pos="0">
                <a:srgbClr val="FF0000">
                  <a:tint val="23500"/>
                  <a:satMod val="160000"/>
                </a:srgbClr>
              </a:gs>
            </a:gsLst>
            <a:path path="circle">
              <a:fillToRect l="50000" t="50000" r="50000" b="50000"/>
            </a:path>
            <a:tileRect/>
          </a:gra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smtClean="0">
              <a:ln>
                <a:noFill/>
              </a:ln>
              <a:solidFill>
                <a:schemeClr val="tx1"/>
              </a:solidFill>
              <a:effectLst/>
              <a:latin typeface="Ottawa" pitchFamily="34" charset="0"/>
            </a:endParaRPr>
          </a:p>
        </p:txBody>
      </p:sp>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12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12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12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22</a:t>
            </a:fld>
            <a:endParaRPr lang="en-GB" dirty="0"/>
          </a:p>
        </p:txBody>
      </p:sp>
    </p:spTree>
    <p:extLst>
      <p:ext uri="{BB962C8B-B14F-4D97-AF65-F5344CB8AC3E}">
        <p14:creationId xmlns:p14="http://schemas.microsoft.com/office/powerpoint/2010/main" val="4146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79450" y="277812"/>
            <a:ext cx="7702550" cy="558899"/>
          </a:xfrm>
          <a:noFill/>
        </p:spPr>
        <p:txBody>
          <a:bodyPr/>
          <a:lstStyle/>
          <a:p>
            <a:r>
              <a:rPr lang="en-GB" dirty="0" smtClean="0"/>
              <a:t>Where does agility enter the game?</a:t>
            </a:r>
            <a:br>
              <a:rPr lang="en-GB" dirty="0" smtClean="0"/>
            </a:br>
            <a:r>
              <a:rPr lang="en-GB" sz="1800" b="0" dirty="0"/>
              <a:t>Context comes into play – and requires dynamic constraints</a:t>
            </a:r>
          </a:p>
        </p:txBody>
      </p:sp>
      <p:sp>
        <p:nvSpPr>
          <p:cNvPr id="5" name="Inhaltsplatzhalter 4"/>
          <p:cNvSpPr>
            <a:spLocks noGrp="1"/>
          </p:cNvSpPr>
          <p:nvPr>
            <p:ph idx="1"/>
          </p:nvPr>
        </p:nvSpPr>
        <p:spPr>
          <a:noFill/>
        </p:spPr>
        <p:txBody>
          <a:bodyPr>
            <a:noAutofit/>
          </a:bodyPr>
          <a:lstStyle/>
          <a:p>
            <a:r>
              <a:rPr lang="en-GB" sz="1400" b="1" dirty="0"/>
              <a:t>Device</a:t>
            </a:r>
            <a:endParaRPr lang="en-GB" sz="1400" dirty="0"/>
          </a:p>
          <a:p>
            <a:pPr marL="365125" lvl="2" indent="0">
              <a:buNone/>
            </a:pPr>
            <a:r>
              <a:rPr lang="en-GB" sz="1300" dirty="0"/>
              <a:t>The device in use might limit what someone is allowed to do. </a:t>
            </a:r>
            <a:br>
              <a:rPr lang="en-GB" sz="1300" dirty="0"/>
            </a:br>
            <a:r>
              <a:rPr lang="en-GB" sz="1300" dirty="0"/>
              <a:t>Some devices like tablets or smartphones might be considered less secure.</a:t>
            </a:r>
          </a:p>
          <a:p>
            <a:r>
              <a:rPr lang="en-GB" sz="1400" b="1" dirty="0"/>
              <a:t>Location</a:t>
            </a:r>
            <a:endParaRPr lang="en-GB" sz="1400" dirty="0"/>
          </a:p>
          <a:p>
            <a:pPr marL="363538" lvl="2" indent="0">
              <a:buNone/>
            </a:pPr>
            <a:r>
              <a:rPr lang="en-GB" sz="1300" dirty="0"/>
              <a:t>The location the identity is at when performing an action. Mobile, remote use might be considered less secure.</a:t>
            </a:r>
          </a:p>
          <a:p>
            <a:r>
              <a:rPr lang="en-GB" sz="1400" b="1" dirty="0"/>
              <a:t>System health status</a:t>
            </a:r>
            <a:endParaRPr lang="en-GB" sz="1400" dirty="0"/>
          </a:p>
          <a:p>
            <a:pPr marL="366713" lvl="2" indent="0">
              <a:buNone/>
            </a:pPr>
            <a:r>
              <a:rPr lang="en-GB" sz="1300" dirty="0"/>
              <a:t>The current status of a system based on security scans, update status, and other “health” information, reflecting the attack surface and risk.</a:t>
            </a:r>
          </a:p>
          <a:p>
            <a:r>
              <a:rPr lang="en-GB" sz="1400" b="1" dirty="0"/>
              <a:t>Authentication strength</a:t>
            </a:r>
            <a:endParaRPr lang="en-GB" sz="1400" dirty="0"/>
          </a:p>
          <a:p>
            <a:pPr marL="366713" lvl="2" indent="0">
              <a:buNone/>
            </a:pPr>
            <a:r>
              <a:rPr lang="en-GB" sz="1300" dirty="0"/>
              <a:t>The strength, reliability, trustworthiness of authentications. You might require a certain level of authentication strength or apply </a:t>
            </a:r>
          </a:p>
          <a:p>
            <a:r>
              <a:rPr lang="en-GB" sz="1400" b="1" dirty="0" smtClean="0"/>
              <a:t>Mandatory absence </a:t>
            </a:r>
            <a:br>
              <a:rPr lang="en-GB" sz="1400" b="1" dirty="0" smtClean="0"/>
            </a:br>
            <a:r>
              <a:rPr lang="en-GB" sz="1300" dirty="0" smtClean="0"/>
              <a:t>Traders may not be allowed to trade in their vacation. Mandatory time Away (MTA)  is used as a detective / preventive control for sensitive business tasks.</a:t>
            </a:r>
          </a:p>
          <a:p>
            <a:r>
              <a:rPr lang="de-DE" sz="1400" b="1" dirty="0"/>
              <a:t>More …</a:t>
            </a:r>
            <a:endParaRPr lang="en-GB" sz="1400" b="1" dirty="0"/>
          </a:p>
        </p:txBody>
      </p:sp>
      <p:sp>
        <p:nvSpPr>
          <p:cNvPr id="13" name="Datumsplatzhalter 1"/>
          <p:cNvSpPr>
            <a:spLocks noGrp="1"/>
          </p:cNvSpPr>
          <p:nvPr>
            <p:ph type="dt" sz="quarter" idx="11"/>
          </p:nvPr>
        </p:nvSpPr>
        <p:spPr>
          <a:xfrm>
            <a:off x="683568" y="6344488"/>
            <a:ext cx="2362200" cy="373063"/>
          </a:xfrm>
        </p:spPr>
        <p:txBody>
          <a:bodyPr/>
          <a:lstStyle/>
          <a:p>
            <a:r>
              <a:rPr lang="de-AT" dirty="0"/>
              <a:t>2015-09-22</a:t>
            </a:r>
            <a:endParaRPr lang="en-US" dirty="0"/>
          </a:p>
        </p:txBody>
      </p:sp>
      <p:sp>
        <p:nvSpPr>
          <p:cNvPr id="3" name="Foliennummernplatzhalter 2"/>
          <p:cNvSpPr>
            <a:spLocks noGrp="1"/>
          </p:cNvSpPr>
          <p:nvPr>
            <p:ph type="sldNum" sz="quarter" idx="12"/>
          </p:nvPr>
        </p:nvSpPr>
        <p:spPr/>
        <p:txBody>
          <a:bodyPr/>
          <a:lstStyle/>
          <a:p>
            <a:fld id="{6C8BFBEF-4E90-534F-96F0-B2FF950094F6}" type="slidenum">
              <a:rPr lang="de-DE" smtClean="0"/>
              <a:pPr/>
              <a:t>23</a:t>
            </a:fld>
            <a:endParaRPr lang="de-DE" dirty="0"/>
          </a:p>
        </p:txBody>
      </p:sp>
      <p:sp>
        <p:nvSpPr>
          <p:cNvPr id="2" name="Rechteck 1"/>
          <p:cNvSpPr/>
          <p:nvPr/>
        </p:nvSpPr>
        <p:spPr bwMode="auto">
          <a:xfrm>
            <a:off x="683569" y="5639194"/>
            <a:ext cx="7704855" cy="593149"/>
          </a:xfrm>
          <a:prstGeom prst="rect">
            <a:avLst/>
          </a:prstGeom>
          <a:noFill/>
          <a:ln w="9525">
            <a:solidFill>
              <a:schemeClr val="tx1">
                <a:lumMod val="75000"/>
                <a:lumOff val="25000"/>
              </a:schemeClr>
            </a:solidFill>
            <a:miter lim="800000"/>
            <a:headEnd/>
            <a:tailEnd/>
          </a:ln>
          <a:effectLst/>
          <a:extLst/>
        </p:spPr>
        <p:txBody>
          <a:bodyPr wrap="square" lIns="32616" tIns="32616" rIns="32616" bIns="32616" rtlCol="0" anchor="ctr">
            <a:normAutofit/>
          </a:bodyPr>
          <a:lstStyle/>
          <a:p>
            <a:pPr algn="ctr"/>
            <a:r>
              <a:rPr lang="en-GB" sz="1600" dirty="0">
                <a:solidFill>
                  <a:srgbClr val="002060"/>
                </a:solidFill>
                <a:latin typeface="Calibri" panose="020F0502020204030204" pitchFamily="34" charset="0"/>
              </a:rPr>
              <a:t>Use of dynamic context based constraint types requires policy decision, pull type attribute supply and implemented business rules.</a:t>
            </a:r>
          </a:p>
        </p:txBody>
      </p:sp>
      <p:sp>
        <p:nvSpPr>
          <p:cNvPr id="6" name="Oval 21"/>
          <p:cNvSpPr>
            <a:spLocks noChangeArrowheads="1"/>
          </p:cNvSpPr>
          <p:nvPr/>
        </p:nvSpPr>
        <p:spPr bwMode="auto">
          <a:xfrm>
            <a:off x="2508874" y="4595710"/>
            <a:ext cx="1014412" cy="863600"/>
          </a:xfrm>
          <a:prstGeom prst="ellipse">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solidFill>
                  <a:srgbClr val="002060"/>
                </a:solidFill>
                <a:latin typeface="Calibri" panose="020F0502020204030204" pitchFamily="34" charset="0"/>
              </a:rPr>
              <a:t>constraint</a:t>
            </a:r>
          </a:p>
        </p:txBody>
      </p:sp>
      <p:cxnSp>
        <p:nvCxnSpPr>
          <p:cNvPr id="7" name="AutoShape 23"/>
          <p:cNvCxnSpPr>
            <a:cxnSpLocks noChangeShapeType="1"/>
            <a:stCxn id="11" idx="2"/>
            <a:endCxn id="6" idx="6"/>
          </p:cNvCxnSpPr>
          <p:nvPr/>
        </p:nvCxnSpPr>
        <p:spPr bwMode="auto">
          <a:xfrm flipH="1">
            <a:off x="3523285" y="5027510"/>
            <a:ext cx="63611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 Box 26"/>
          <p:cNvSpPr txBox="1">
            <a:spLocks noChangeArrowheads="1"/>
          </p:cNvSpPr>
          <p:nvPr/>
        </p:nvSpPr>
        <p:spPr bwMode="auto">
          <a:xfrm>
            <a:off x="3565463" y="4812066"/>
            <a:ext cx="526106" cy="215444"/>
          </a:xfrm>
          <a:prstGeom prst="rect">
            <a:avLst/>
          </a:prstGeom>
          <a:solidFill>
            <a:srgbClr val="FFFFFF">
              <a:alpha val="50195"/>
            </a:srgbClr>
          </a:solidFill>
          <a:ln w="9525">
            <a:noFill/>
            <a:miter lim="800000"/>
            <a:headEnd/>
            <a:tailEnd/>
          </a:ln>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a:solidFill>
                  <a:schemeClr val="tx1"/>
                </a:solidFill>
                <a:latin typeface="Calibri" pitchFamily="34" charset="0"/>
              </a:rPr>
              <a:t>changes</a:t>
            </a:r>
          </a:p>
        </p:txBody>
      </p:sp>
      <p:sp>
        <p:nvSpPr>
          <p:cNvPr id="10" name="Oval 21"/>
          <p:cNvSpPr>
            <a:spLocks noChangeArrowheads="1"/>
          </p:cNvSpPr>
          <p:nvPr/>
        </p:nvSpPr>
        <p:spPr bwMode="auto">
          <a:xfrm>
            <a:off x="5809917" y="4595710"/>
            <a:ext cx="1014412" cy="863600"/>
          </a:xfrm>
          <a:prstGeom prst="ellipse">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solidFill>
                  <a:srgbClr val="002060"/>
                </a:solidFill>
                <a:latin typeface="Calibri" panose="020F0502020204030204" pitchFamily="34" charset="0"/>
              </a:rPr>
              <a:t>context</a:t>
            </a:r>
          </a:p>
        </p:txBody>
      </p:sp>
      <p:sp>
        <p:nvSpPr>
          <p:cNvPr id="11" name="Oval 21"/>
          <p:cNvSpPr>
            <a:spLocks noChangeArrowheads="1"/>
          </p:cNvSpPr>
          <p:nvPr/>
        </p:nvSpPr>
        <p:spPr bwMode="auto">
          <a:xfrm>
            <a:off x="4159396" y="4595710"/>
            <a:ext cx="1014412" cy="863600"/>
          </a:xfrm>
          <a:prstGeom prst="ellipse">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solidFill>
                  <a:srgbClr val="002060"/>
                </a:solidFill>
                <a:latin typeface="Calibri" panose="020F0502020204030204" pitchFamily="34" charset="0"/>
              </a:rPr>
              <a:t>business</a:t>
            </a:r>
          </a:p>
          <a:p>
            <a:pPr algn="ctr"/>
            <a:r>
              <a:rPr lang="en-GB" sz="1200" dirty="0">
                <a:solidFill>
                  <a:srgbClr val="002060"/>
                </a:solidFill>
                <a:latin typeface="Calibri" panose="020F0502020204030204" pitchFamily="34" charset="0"/>
              </a:rPr>
              <a:t>rule</a:t>
            </a:r>
          </a:p>
        </p:txBody>
      </p:sp>
      <p:cxnSp>
        <p:nvCxnSpPr>
          <p:cNvPr id="14" name="AutoShape 23"/>
          <p:cNvCxnSpPr>
            <a:cxnSpLocks noChangeShapeType="1"/>
          </p:cNvCxnSpPr>
          <p:nvPr/>
        </p:nvCxnSpPr>
        <p:spPr bwMode="auto">
          <a:xfrm flipH="1">
            <a:off x="5173806" y="5027510"/>
            <a:ext cx="63611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6"/>
          <p:cNvSpPr txBox="1">
            <a:spLocks noChangeArrowheads="1"/>
          </p:cNvSpPr>
          <p:nvPr/>
        </p:nvSpPr>
        <p:spPr bwMode="auto">
          <a:xfrm>
            <a:off x="5173204" y="4803846"/>
            <a:ext cx="603822" cy="217401"/>
          </a:xfrm>
          <a:prstGeom prst="rect">
            <a:avLst/>
          </a:prstGeom>
          <a:solidFill>
            <a:srgbClr val="FFFFFF">
              <a:alpha val="50195"/>
            </a:srgbClr>
          </a:solidFill>
          <a:ln w="9525">
            <a:noFill/>
            <a:miter lim="800000"/>
            <a:headEnd/>
            <a:tailEnd/>
          </a:ln>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a:solidFill>
                  <a:schemeClr val="tx1"/>
                </a:solidFill>
                <a:latin typeface="Calibri" pitchFamily="34" charset="0"/>
              </a:rPr>
              <a:t>is used by</a:t>
            </a:r>
          </a:p>
        </p:txBody>
      </p:sp>
    </p:spTree>
    <p:extLst>
      <p:ext uri="{BB962C8B-B14F-4D97-AF65-F5344CB8AC3E}">
        <p14:creationId xmlns:p14="http://schemas.microsoft.com/office/powerpoint/2010/main" val="52585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noFill/>
        </p:spPr>
        <p:txBody>
          <a:bodyPr/>
          <a:lstStyle/>
          <a:p>
            <a:r>
              <a:rPr lang="en-US" dirty="0"/>
              <a:t>What is ABAC</a:t>
            </a:r>
            <a:r>
              <a:rPr lang="en-US" dirty="0" smtClean="0"/>
              <a:t>?</a:t>
            </a:r>
            <a:br>
              <a:rPr lang="en-US" dirty="0" smtClean="0"/>
            </a:br>
            <a:r>
              <a:rPr lang="en-US" sz="1800" dirty="0"/>
              <a:t>Attributes + Rules: Replace roles or make it simpler, more </a:t>
            </a:r>
            <a:r>
              <a:rPr lang="en-US" sz="1800" dirty="0" smtClean="0"/>
              <a:t>flexible</a:t>
            </a:r>
            <a:endParaRPr lang="en-GB" dirty="0"/>
          </a:p>
        </p:txBody>
      </p:sp>
      <p:sp>
        <p:nvSpPr>
          <p:cNvPr id="7" name="Inhaltsplatzhalter 6"/>
          <p:cNvSpPr>
            <a:spLocks noGrp="1"/>
          </p:cNvSpPr>
          <p:nvPr>
            <p:ph idx="1"/>
          </p:nvPr>
        </p:nvSpPr>
        <p:spPr>
          <a:noFill/>
        </p:spPr>
        <p:txBody>
          <a:bodyPr/>
          <a:lstStyle/>
          <a:p>
            <a:pPr marL="310667" indent="-310667"/>
            <a:r>
              <a:rPr lang="en-US" sz="1600" dirty="0"/>
              <a:t>Aimed at higher </a:t>
            </a:r>
            <a:r>
              <a:rPr lang="en-US" sz="1600" b="1" dirty="0"/>
              <a:t>agility</a:t>
            </a:r>
            <a:r>
              <a:rPr lang="en-US" sz="1600" dirty="0"/>
              <a:t> &amp; to avoid </a:t>
            </a:r>
            <a:r>
              <a:rPr lang="en-US" sz="1600" b="1" dirty="0"/>
              <a:t>role explosions</a:t>
            </a:r>
            <a:r>
              <a:rPr lang="en-US" sz="1600" dirty="0"/>
              <a:t>. </a:t>
            </a:r>
          </a:p>
          <a:p>
            <a:pPr marL="310667" indent="-310667"/>
            <a:r>
              <a:rPr lang="en-US" sz="1600" dirty="0"/>
              <a:t>Attribute-based access control may replace RBAC or </a:t>
            </a:r>
            <a:br>
              <a:rPr lang="en-US" sz="1600" dirty="0"/>
            </a:br>
            <a:r>
              <a:rPr lang="en-US" sz="1600" dirty="0"/>
              <a:t>make it </a:t>
            </a:r>
            <a:r>
              <a:rPr lang="en-US" sz="1600" b="1" dirty="0"/>
              <a:t>simpler</a:t>
            </a:r>
            <a:r>
              <a:rPr lang="en-US" sz="1600" dirty="0"/>
              <a:t> and </a:t>
            </a:r>
            <a:r>
              <a:rPr lang="en-US" sz="1600" b="1" dirty="0"/>
              <a:t>more flexible</a:t>
            </a:r>
            <a:r>
              <a:rPr lang="en-US" sz="1600" dirty="0"/>
              <a:t>.</a:t>
            </a:r>
          </a:p>
          <a:p>
            <a:pPr marL="310667" indent="-310667"/>
            <a:r>
              <a:rPr lang="en-US" sz="1600" dirty="0"/>
              <a:t>The ABAC model to date is </a:t>
            </a:r>
            <a:r>
              <a:rPr lang="en-US" sz="1600" b="1" dirty="0"/>
              <a:t>not </a:t>
            </a:r>
            <a:r>
              <a:rPr lang="en-US" sz="1600" dirty="0"/>
              <a:t>a</a:t>
            </a:r>
            <a:r>
              <a:rPr lang="en-US" sz="1600" b="1" dirty="0"/>
              <a:t> rigorously defined</a:t>
            </a:r>
            <a:r>
              <a:rPr lang="en-US" sz="1600" dirty="0"/>
              <a:t> approach. </a:t>
            </a:r>
          </a:p>
          <a:p>
            <a:pPr marL="310667" indent="-310667"/>
            <a:r>
              <a:rPr lang="en-US" sz="1600" dirty="0"/>
              <a:t>The idea is that access can be determined based on various </a:t>
            </a:r>
            <a:r>
              <a:rPr lang="en-US" sz="1600" b="1" dirty="0"/>
              <a:t>attributes of a subject</a:t>
            </a:r>
            <a:r>
              <a:rPr lang="en-US" sz="1600" dirty="0"/>
              <a:t>.</a:t>
            </a:r>
          </a:p>
          <a:p>
            <a:pPr marL="310667" indent="-310667"/>
            <a:r>
              <a:rPr lang="en-US" sz="1600" dirty="0"/>
              <a:t>ABAC can be traced back to A.H. Karp, H. </a:t>
            </a:r>
            <a:r>
              <a:rPr lang="en-US" sz="1600" dirty="0" err="1"/>
              <a:t>Haury</a:t>
            </a:r>
            <a:r>
              <a:rPr lang="en-US" sz="1600" dirty="0"/>
              <a:t>, and M.H. Davis, “</a:t>
            </a:r>
            <a:r>
              <a:rPr lang="en-US" sz="1600" b="1" dirty="0"/>
              <a:t>From ABAC to ZBAC</a:t>
            </a:r>
            <a:r>
              <a:rPr lang="en-US" sz="1600" dirty="0"/>
              <a:t>: the Evolution of Access Control Models,” tech. reportHPL-2009-30, HP Labs, 21 Feb. 2009. </a:t>
            </a:r>
          </a:p>
          <a:p>
            <a:pPr marL="310667" indent="-310667"/>
            <a:r>
              <a:rPr lang="en-US" sz="1600" dirty="0"/>
              <a:t>Hereby </a:t>
            </a:r>
            <a:r>
              <a:rPr lang="en-US" sz="1600" b="1" dirty="0"/>
              <a:t>rules</a:t>
            </a:r>
            <a:r>
              <a:rPr lang="en-US" sz="1600" dirty="0"/>
              <a:t> specify conditions under which access is granted or denied. </a:t>
            </a:r>
          </a:p>
          <a:p>
            <a:pPr marL="310667" indent="-310667"/>
            <a:r>
              <a:rPr lang="en-US" sz="1600" dirty="0"/>
              <a:t>Example: </a:t>
            </a:r>
            <a:r>
              <a:rPr lang="en-US" sz="1600" i="1" dirty="0"/>
              <a:t>A bank grants access to a specific system if </a:t>
            </a:r>
            <a:r>
              <a:rPr lang="en-US" sz="1600" dirty="0"/>
              <a:t> …</a:t>
            </a:r>
          </a:p>
          <a:p>
            <a:pPr marL="715847" lvl="2" indent="-310667">
              <a:buFont typeface="Arial" panose="020B0604020202020204" pitchFamily="34" charset="0"/>
              <a:buChar char="•"/>
            </a:pPr>
            <a:r>
              <a:rPr lang="en-US" sz="1400" i="1" dirty="0"/>
              <a:t>the subject is a teller of a certain OU, working between the hours of 7:30 am and 5:00 pm.</a:t>
            </a:r>
          </a:p>
          <a:p>
            <a:pPr marL="715847" lvl="2" indent="-310667">
              <a:buFont typeface="Arial" panose="020B0604020202020204" pitchFamily="34" charset="0"/>
              <a:buChar char="•"/>
            </a:pPr>
            <a:r>
              <a:rPr lang="en-US" sz="1400" i="1" dirty="0"/>
              <a:t>the subject is a supervisor or auditor working at office hours and has management authorization.</a:t>
            </a:r>
          </a:p>
          <a:p>
            <a:pPr marL="310667" indent="-310667"/>
            <a:r>
              <a:rPr lang="en-US" sz="1600" dirty="0"/>
              <a:t>This approach at </a:t>
            </a:r>
            <a:r>
              <a:rPr lang="en-US" sz="1600" b="1" dirty="0"/>
              <a:t>first sight </a:t>
            </a:r>
            <a:r>
              <a:rPr lang="en-US" sz="1600" dirty="0"/>
              <a:t>appears more flexible than RBAC.</a:t>
            </a:r>
          </a:p>
          <a:p>
            <a:pPr marL="310667" indent="-310667"/>
            <a:r>
              <a:rPr lang="en-US" sz="1600" dirty="0"/>
              <a:t>It does not require separate roles for relevant sets of subject attributes.</a:t>
            </a:r>
          </a:p>
          <a:p>
            <a:pPr marL="310667" indent="-310667"/>
            <a:r>
              <a:rPr lang="en-US" sz="1600" dirty="0"/>
              <a:t>Rules can be </a:t>
            </a:r>
            <a:r>
              <a:rPr lang="en-US" sz="1600" b="1" dirty="0"/>
              <a:t>implemented quickly </a:t>
            </a:r>
            <a:r>
              <a:rPr lang="en-US" sz="1600" dirty="0"/>
              <a:t>to accommodate changing needs. </a:t>
            </a:r>
          </a:p>
          <a:p>
            <a:pPr marL="310667" indent="-310667"/>
            <a:r>
              <a:rPr lang="en-US" sz="1600" dirty="0"/>
              <a:t>The </a:t>
            </a:r>
            <a:r>
              <a:rPr lang="en-US" sz="1600" b="1" dirty="0"/>
              <a:t>trade-off</a:t>
            </a:r>
            <a:r>
              <a:rPr lang="en-US" sz="1600" dirty="0"/>
              <a:t> is the complexity introduced by the high number of cases. </a:t>
            </a:r>
          </a:p>
          <a:p>
            <a:pPr marL="310667" indent="-310667"/>
            <a:r>
              <a:rPr lang="en-US" sz="1600" b="1" dirty="0"/>
              <a:t>Providing attributes </a:t>
            </a:r>
            <a:r>
              <a:rPr lang="en-US" sz="1600" dirty="0"/>
              <a:t>from various disparate sources adds an additional task. </a:t>
            </a:r>
          </a:p>
        </p:txBody>
      </p:sp>
      <p:sp>
        <p:nvSpPr>
          <p:cNvPr id="8" name="Datumsplatzhalter 1"/>
          <p:cNvSpPr>
            <a:spLocks noGrp="1"/>
          </p:cNvSpPr>
          <p:nvPr>
            <p:ph type="dt" sz="quarter" idx="11"/>
          </p:nvPr>
        </p:nvSpPr>
        <p:spPr/>
        <p:txBody>
          <a:bodyPr/>
          <a:lstStyle/>
          <a:p>
            <a:r>
              <a:rPr lang="de-AT" dirty="0"/>
              <a:t>2015-09-22</a:t>
            </a:r>
            <a:endParaRPr lang="en-US" dirty="0"/>
          </a:p>
        </p:txBody>
      </p:sp>
      <p:sp>
        <p:nvSpPr>
          <p:cNvPr id="5" name="Foliennummernplatzhalter 4"/>
          <p:cNvSpPr>
            <a:spLocks noGrp="1"/>
          </p:cNvSpPr>
          <p:nvPr>
            <p:ph type="sldNum" sz="quarter" idx="12"/>
          </p:nvPr>
        </p:nvSpPr>
        <p:spPr/>
        <p:txBody>
          <a:bodyPr/>
          <a:lstStyle/>
          <a:p>
            <a:fld id="{4C8E9A55-2F48-4D14-BC2F-A112C52D2E05}" type="slidenum">
              <a:rPr lang="uk-UA" altLang="en-US" smtClean="0"/>
              <a:pPr/>
              <a:t>24</a:t>
            </a:fld>
            <a:endParaRPr lang="uk-UA" altLang="en-US"/>
          </a:p>
        </p:txBody>
      </p:sp>
    </p:spTree>
    <p:extLst>
      <p:ext uri="{BB962C8B-B14F-4D97-AF65-F5344CB8AC3E}">
        <p14:creationId xmlns:p14="http://schemas.microsoft.com/office/powerpoint/2010/main" val="372727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1"/>
          <p:cNvSpPr>
            <a:spLocks noGrp="1"/>
          </p:cNvSpPr>
          <p:nvPr>
            <p:ph type="dt" sz="half" idx="10"/>
          </p:nvPr>
        </p:nvSpPr>
        <p:spPr>
          <a:xfrm>
            <a:off x="762000" y="6327775"/>
            <a:ext cx="2362200" cy="373063"/>
          </a:xfrm>
        </p:spPr>
        <p:txBody>
          <a:bodyPr/>
          <a:lstStyle/>
          <a:p>
            <a:r>
              <a:rPr lang="de-AT" dirty="0"/>
              <a:t>2015-09-22</a:t>
            </a:r>
            <a:endParaRPr lang="en-US" dirty="0"/>
          </a:p>
        </p:txBody>
      </p:sp>
      <p:sp>
        <p:nvSpPr>
          <p:cNvPr id="15" name="Foliennummernplatzhalter 3"/>
          <p:cNvSpPr>
            <a:spLocks noGrp="1"/>
          </p:cNvSpPr>
          <p:nvPr>
            <p:ph type="sldNum" sz="quarter" idx="12"/>
          </p:nvPr>
        </p:nvSpPr>
        <p:spPr/>
        <p:txBody>
          <a:bodyPr/>
          <a:lstStyle/>
          <a:p>
            <a:fld id="{4F3735C1-7677-4E34-951E-E4EF8A7E1948}" type="slidenum">
              <a:rPr lang="en-US" smtClean="0"/>
              <a:pPr/>
              <a:t>25</a:t>
            </a:fld>
            <a:endParaRPr lang="en-US" dirty="0"/>
          </a:p>
        </p:txBody>
      </p:sp>
      <p:sp>
        <p:nvSpPr>
          <p:cNvPr id="2" name="Title 1"/>
          <p:cNvSpPr>
            <a:spLocks noGrp="1"/>
          </p:cNvSpPr>
          <p:nvPr>
            <p:ph type="title"/>
          </p:nvPr>
        </p:nvSpPr>
        <p:spPr>
          <a:noFill/>
        </p:spPr>
        <p:txBody>
          <a:bodyPr/>
          <a:lstStyle/>
          <a:p>
            <a:r>
              <a:rPr lang="en-GB" dirty="0"/>
              <a:t>Combining RBAC and </a:t>
            </a:r>
            <a:r>
              <a:rPr lang="en-GB" dirty="0" smtClean="0"/>
              <a:t>ABAC</a:t>
            </a:r>
            <a:br>
              <a:rPr lang="en-GB" dirty="0" smtClean="0"/>
            </a:br>
            <a:r>
              <a:rPr lang="en-GB" sz="1800" dirty="0"/>
              <a:t>NIST proposes 3 different way to take advantage of both worlds</a:t>
            </a:r>
            <a:endParaRPr lang="en-GB" dirty="0">
              <a:cs typeface="Calibri" panose="020F0502020204030204" pitchFamily="34" charset="0"/>
            </a:endParaRPr>
          </a:p>
        </p:txBody>
      </p:sp>
      <p:grpSp>
        <p:nvGrpSpPr>
          <p:cNvPr id="19" name="Group 18"/>
          <p:cNvGrpSpPr/>
          <p:nvPr/>
        </p:nvGrpSpPr>
        <p:grpSpPr>
          <a:xfrm>
            <a:off x="1775103" y="1458599"/>
            <a:ext cx="5112568" cy="1512168"/>
            <a:chOff x="2015716" y="4941168"/>
            <a:chExt cx="5112568" cy="1512168"/>
          </a:xfrm>
        </p:grpSpPr>
        <p:grpSp>
          <p:nvGrpSpPr>
            <p:cNvPr id="17" name="Group 16"/>
            <p:cNvGrpSpPr/>
            <p:nvPr/>
          </p:nvGrpSpPr>
          <p:grpSpPr>
            <a:xfrm>
              <a:off x="2015716" y="4941168"/>
              <a:ext cx="5112568" cy="1512168"/>
              <a:chOff x="2015716" y="1916832"/>
              <a:chExt cx="5112568" cy="1512168"/>
            </a:xfrm>
          </p:grpSpPr>
          <p:sp>
            <p:nvSpPr>
              <p:cNvPr id="11" name="Rectangle 10"/>
              <p:cNvSpPr/>
              <p:nvPr/>
            </p:nvSpPr>
            <p:spPr bwMode="auto">
              <a:xfrm>
                <a:off x="2015716"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GB" dirty="0" smtClean="0">
                    <a:latin typeface="Calibri" panose="020F0502020204030204" pitchFamily="34" charset="0"/>
                  </a:rPr>
                  <a:t>Dynamic roles</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2" name="Rectangle 11"/>
              <p:cNvSpPr/>
              <p:nvPr/>
            </p:nvSpPr>
            <p:spPr bwMode="auto">
              <a:xfrm>
                <a:off x="3959932"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GB" dirty="0" smtClean="0">
                    <a:latin typeface="Calibri" panose="020F0502020204030204" pitchFamily="34" charset="0"/>
                  </a:rPr>
                  <a:t>Attribute-centric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3" name="Rectangle 12"/>
              <p:cNvSpPr/>
              <p:nvPr/>
            </p:nvSpPr>
            <p:spPr bwMode="auto">
              <a:xfrm>
                <a:off x="5904148"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GB" dirty="0" smtClean="0">
                    <a:latin typeface="Calibri" panose="020F0502020204030204" pitchFamily="34" charset="0"/>
                  </a:rPr>
                  <a:t>Role-centric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grpSp>
        <p:sp>
          <p:nvSpPr>
            <p:cNvPr id="3" name="TextBox 2"/>
            <p:cNvSpPr txBox="1"/>
            <p:nvPr/>
          </p:nvSpPr>
          <p:spPr>
            <a:xfrm>
              <a:off x="3376528" y="5366340"/>
              <a:ext cx="471604" cy="477054"/>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sp>
          <p:nvSpPr>
            <p:cNvPr id="16" name="TextBox 15"/>
            <p:cNvSpPr txBox="1"/>
            <p:nvPr/>
          </p:nvSpPr>
          <p:spPr>
            <a:xfrm>
              <a:off x="5338446" y="5366340"/>
              <a:ext cx="471604" cy="477054"/>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grpSp>
      <p:sp>
        <p:nvSpPr>
          <p:cNvPr id="18" name="TextBox 17"/>
          <p:cNvSpPr txBox="1"/>
          <p:nvPr/>
        </p:nvSpPr>
        <p:spPr>
          <a:xfrm>
            <a:off x="711426" y="3241695"/>
            <a:ext cx="7925534" cy="3323975"/>
          </a:xfrm>
          <a:prstGeom prst="rect">
            <a:avLst/>
          </a:prstGeom>
          <a:noFill/>
        </p:spPr>
        <p:txBody>
          <a:bodyPr wrap="square" lIns="91427" tIns="45714" rIns="91427" bIns="45714" rtlCol="0">
            <a:spAutoFit/>
          </a:bodyPr>
          <a:lstStyle/>
          <a:p>
            <a:pPr marL="285711" indent="-285711">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“inventors” of RBAC at the NIST recognized the need for a model extension.</a:t>
            </a:r>
          </a:p>
          <a:p>
            <a:pPr marL="285711" indent="-285711">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Roles already were capable of being parametrized.</a:t>
            </a:r>
          </a:p>
          <a:p>
            <a:pPr marL="285711" indent="-285711">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Some attributes however are independent of roles</a:t>
            </a:r>
          </a:p>
          <a:p>
            <a:pPr marL="285711" indent="-285711">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A model was sought to cope with …</a:t>
            </a:r>
          </a:p>
          <a:p>
            <a:pPr marL="739646" lvl="1" indent="-285711">
              <a:spcBef>
                <a:spcPts val="60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Non-functional attributes </a:t>
            </a:r>
          </a:p>
          <a:p>
            <a:pPr marL="739646" lvl="1" indent="-285711">
              <a:spcBef>
                <a:spcPts val="60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Dynamic decisions based on attributes</a:t>
            </a:r>
          </a:p>
          <a:p>
            <a:pPr marL="285711" indent="-285711">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 NIST came up with a 3-fold proposal</a:t>
            </a:r>
          </a:p>
          <a:p>
            <a:pPr marL="739646" lvl="1" indent="-285711">
              <a:spcBef>
                <a:spcPts val="600"/>
              </a:spcBef>
              <a:spcAft>
                <a:spcPts val="600"/>
              </a:spcAft>
              <a:buFont typeface="Arial" panose="020B0604020202020204" pitchFamily="34" charset="0"/>
              <a:buChar char="•"/>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726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Datumsplatzhalter 1"/>
          <p:cNvSpPr>
            <a:spLocks noGrp="1"/>
          </p:cNvSpPr>
          <p:nvPr>
            <p:ph type="dt" sz="half" idx="10"/>
          </p:nvPr>
        </p:nvSpPr>
        <p:spPr>
          <a:xfrm>
            <a:off x="762000" y="6327775"/>
            <a:ext cx="2362200" cy="373063"/>
          </a:xfrm>
        </p:spPr>
        <p:txBody>
          <a:bodyPr/>
          <a:lstStyle/>
          <a:p>
            <a:r>
              <a:rPr lang="de-AT" dirty="0"/>
              <a:t>2015-09-22</a:t>
            </a:r>
            <a:endParaRPr lang="en-US" dirty="0"/>
          </a:p>
        </p:txBody>
      </p:sp>
      <p:sp>
        <p:nvSpPr>
          <p:cNvPr id="14" name="Foliennummernplatzhalter 3"/>
          <p:cNvSpPr>
            <a:spLocks noGrp="1"/>
          </p:cNvSpPr>
          <p:nvPr>
            <p:ph type="sldNum" sz="quarter" idx="12"/>
          </p:nvPr>
        </p:nvSpPr>
        <p:spPr/>
        <p:txBody>
          <a:bodyPr/>
          <a:lstStyle/>
          <a:p>
            <a:fld id="{4F3735C1-7677-4E34-951E-E4EF8A7E1948}" type="slidenum">
              <a:rPr lang="en-US" smtClean="0"/>
              <a:pPr/>
              <a:t>26</a:t>
            </a:fld>
            <a:endParaRPr lang="en-US" dirty="0"/>
          </a:p>
        </p:txBody>
      </p:sp>
      <p:sp>
        <p:nvSpPr>
          <p:cNvPr id="2" name="Title 1"/>
          <p:cNvSpPr>
            <a:spLocks noGrp="1"/>
          </p:cNvSpPr>
          <p:nvPr>
            <p:ph type="title"/>
          </p:nvPr>
        </p:nvSpPr>
        <p:spPr>
          <a:noFill/>
        </p:spPr>
        <p:txBody>
          <a:bodyPr/>
          <a:lstStyle/>
          <a:p>
            <a:r>
              <a:rPr lang="en-GB" dirty="0"/>
              <a:t>Combining RBAC and ABAC: Dynamic </a:t>
            </a:r>
            <a:r>
              <a:rPr lang="en-GB" dirty="0" smtClean="0"/>
              <a:t>roles</a:t>
            </a:r>
            <a:br>
              <a:rPr lang="en-GB" dirty="0" smtClean="0"/>
            </a:br>
            <a:r>
              <a:rPr lang="en-GB" sz="1800" dirty="0"/>
              <a:t>NIST proposes 3 different way to take advantage of both worlds</a:t>
            </a:r>
            <a:endParaRPr lang="en-GB" dirty="0">
              <a:latin typeface="Calibri" panose="020F0502020204030204" pitchFamily="34" charset="0"/>
              <a:cs typeface="Calibri" panose="020F0502020204030204" pitchFamily="34" charset="0"/>
            </a:endParaRPr>
          </a:p>
        </p:txBody>
      </p:sp>
      <p:grpSp>
        <p:nvGrpSpPr>
          <p:cNvPr id="4" name="Gruppieren 3"/>
          <p:cNvGrpSpPr/>
          <p:nvPr/>
        </p:nvGrpSpPr>
        <p:grpSpPr>
          <a:xfrm>
            <a:off x="1775103" y="1458599"/>
            <a:ext cx="5112568" cy="1512168"/>
            <a:chOff x="1956311" y="1612900"/>
            <a:chExt cx="5634476" cy="1672136"/>
          </a:xfrm>
        </p:grpSpPr>
        <p:sp>
          <p:nvSpPr>
            <p:cNvPr id="11" name="Rectangle 10"/>
            <p:cNvSpPr/>
            <p:nvPr/>
          </p:nvSpPr>
          <p:spPr bwMode="auto">
            <a:xfrm>
              <a:off x="1956311"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38100" cap="flat" cmpd="sng" algn="ctr">
              <a:solidFill>
                <a:srgbClr val="D70032"/>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b="1" dirty="0">
                  <a:latin typeface="Calibri" panose="020F0502020204030204" pitchFamily="34" charset="0"/>
                </a:rPr>
                <a:t>Dynamic roles</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2" name="Rectangle 11"/>
            <p:cNvSpPr/>
            <p:nvPr/>
          </p:nvSpPr>
          <p:spPr bwMode="auto">
            <a:xfrm>
              <a:off x="4098999"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Attribute-centric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3" name="Rectangle 12"/>
            <p:cNvSpPr/>
            <p:nvPr/>
          </p:nvSpPr>
          <p:spPr bwMode="auto">
            <a:xfrm>
              <a:off x="6241687"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Role-centric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3" name="TextBox 2"/>
            <p:cNvSpPr txBox="1"/>
            <p:nvPr/>
          </p:nvSpPr>
          <p:spPr>
            <a:xfrm>
              <a:off x="3456039"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sp>
          <p:nvSpPr>
            <p:cNvPr id="16" name="TextBox 15"/>
            <p:cNvSpPr txBox="1"/>
            <p:nvPr/>
          </p:nvSpPr>
          <p:spPr>
            <a:xfrm>
              <a:off x="5618236"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grpSp>
      <p:sp>
        <p:nvSpPr>
          <p:cNvPr id="18" name="TextBox 17"/>
          <p:cNvSpPr txBox="1"/>
          <p:nvPr/>
        </p:nvSpPr>
        <p:spPr>
          <a:xfrm>
            <a:off x="711426" y="3380859"/>
            <a:ext cx="7925534" cy="3098142"/>
          </a:xfrm>
          <a:prstGeom prst="rect">
            <a:avLst/>
          </a:prstGeom>
          <a:noFill/>
        </p:spPr>
        <p:txBody>
          <a:bodyPr wrap="square" lIns="91427" tIns="45714" rIns="91427" bIns="45714" rtlCol="0">
            <a:spAutoFit/>
          </a:bodyPr>
          <a:lstStyle/>
          <a:p>
            <a:pPr marL="285711" lvl="2" indent="-285711">
              <a:spcBef>
                <a:spcPts val="600"/>
              </a:spcBef>
              <a:spcAft>
                <a:spcPts val="600"/>
              </a:spcAft>
              <a:buFont typeface="Arial" panose="020B0604020202020204" pitchFamily="34" charset="0"/>
              <a:buChar char="•"/>
            </a:pPr>
            <a:r>
              <a:rPr lang="en-US" sz="1600" dirty="0">
                <a:latin typeface="Calibri" panose="020F0502020204030204" pitchFamily="34" charset="0"/>
              </a:rPr>
              <a:t>Dynamic attributes like time or date are used to determine the subject’s role.</a:t>
            </a:r>
          </a:p>
          <a:p>
            <a:pPr marL="285711" lvl="2" indent="-285711">
              <a:spcBef>
                <a:spcPts val="600"/>
              </a:spcBef>
              <a:spcAft>
                <a:spcPts val="600"/>
              </a:spcAft>
              <a:buFont typeface="Arial" panose="020B0604020202020204" pitchFamily="34" charset="0"/>
              <a:buChar char="•"/>
            </a:pPr>
            <a:r>
              <a:rPr lang="en-US" sz="1600" dirty="0">
                <a:latin typeface="Calibri" panose="020F0502020204030204" pitchFamily="34" charset="0"/>
              </a:rPr>
              <a:t>Hereby retaining a conventional role structure but changing role sets dynamically</a:t>
            </a:r>
          </a:p>
          <a:p>
            <a:pPr marL="741077" lvl="3" indent="-285711">
              <a:spcBef>
                <a:spcPts val="600"/>
              </a:spcBef>
              <a:spcAft>
                <a:spcPts val="600"/>
              </a:spcAft>
              <a:buFont typeface="Arial" panose="020B0604020202020204" pitchFamily="34" charset="0"/>
              <a:buChar char="•"/>
            </a:pPr>
            <a:r>
              <a:rPr lang="en-US" sz="1400" dirty="0">
                <a:latin typeface="Calibri" panose="020F0502020204030204" pitchFamily="34" charset="0"/>
              </a:rPr>
              <a:t>(R. Fernandez, Enterprise Dynamic Access Control Version 2 Overview, US Space and Naval Warfare Systems Centre, 1 Jan. 2006; http://csrc.nist.gov/rbac/EDACv2overview.pdf). </a:t>
            </a:r>
          </a:p>
          <a:p>
            <a:pPr marL="285711" lvl="2" indent="-285711">
              <a:spcBef>
                <a:spcPts val="600"/>
              </a:spcBef>
              <a:spcAft>
                <a:spcPts val="600"/>
              </a:spcAft>
              <a:buFont typeface="Arial" panose="020B0604020202020204" pitchFamily="34" charset="0"/>
              <a:buChar char="•"/>
            </a:pPr>
            <a:r>
              <a:rPr lang="en-US" sz="1600" dirty="0">
                <a:latin typeface="Calibri" panose="020F0502020204030204" pitchFamily="34" charset="0"/>
              </a:rPr>
              <a:t>2 implementation types:</a:t>
            </a:r>
          </a:p>
          <a:p>
            <a:pPr marL="741077" lvl="3" indent="-285711">
              <a:spcBef>
                <a:spcPts val="600"/>
              </a:spcBef>
              <a:spcAft>
                <a:spcPts val="600"/>
              </a:spcAft>
              <a:buFont typeface="Arial" panose="020B0604020202020204" pitchFamily="34" charset="0"/>
              <a:buChar char="•"/>
            </a:pPr>
            <a:r>
              <a:rPr lang="en-US" sz="1400" dirty="0">
                <a:latin typeface="Calibri" panose="020F0502020204030204" pitchFamily="34" charset="0"/>
              </a:rPr>
              <a:t>Front-end attribute engine fully </a:t>
            </a:r>
            <a:r>
              <a:rPr lang="en-US" sz="1400" b="1" dirty="0">
                <a:latin typeface="Calibri" panose="020F0502020204030204" pitchFamily="34" charset="0"/>
              </a:rPr>
              <a:t>determines</a:t>
            </a:r>
            <a:r>
              <a:rPr lang="en-US" sz="1400" dirty="0">
                <a:latin typeface="Calibri" panose="020F0502020204030204" pitchFamily="34" charset="0"/>
              </a:rPr>
              <a:t>  the user’s role.</a:t>
            </a:r>
          </a:p>
          <a:p>
            <a:pPr marL="741077" lvl="3" indent="-285711">
              <a:spcBef>
                <a:spcPts val="600"/>
              </a:spcBef>
              <a:spcAft>
                <a:spcPts val="600"/>
              </a:spcAft>
              <a:buFont typeface="Arial" panose="020B0604020202020204" pitchFamily="34" charset="0"/>
              <a:buChar char="•"/>
            </a:pPr>
            <a:r>
              <a:rPr lang="en-US" sz="1400" dirty="0">
                <a:latin typeface="Calibri" panose="020F0502020204030204" pitchFamily="34" charset="0"/>
              </a:rPr>
              <a:t>Front end only to </a:t>
            </a:r>
            <a:r>
              <a:rPr lang="en-US" sz="1400" b="1" dirty="0">
                <a:latin typeface="Calibri" panose="020F0502020204030204" pitchFamily="34" charset="0"/>
              </a:rPr>
              <a:t>selects</a:t>
            </a:r>
            <a:r>
              <a:rPr lang="en-US" sz="1400" dirty="0">
                <a:latin typeface="Calibri" panose="020F0502020204030204" pitchFamily="34" charset="0"/>
              </a:rPr>
              <a:t> from among a predetermined set of authorized roles.</a:t>
            </a:r>
          </a:p>
          <a:p>
            <a:pPr marL="285711" indent="-285711">
              <a:spcBef>
                <a:spcPts val="600"/>
              </a:spcBef>
              <a:spcAft>
                <a:spcPts val="600"/>
              </a:spcAft>
              <a:buFont typeface="Arial" panose="020B0604020202020204" pitchFamily="34" charset="0"/>
              <a:buChar char="•"/>
            </a:pPr>
            <a:endParaRPr lang="en-GB"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366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Datumsplatzhalter 1"/>
          <p:cNvSpPr>
            <a:spLocks noGrp="1"/>
          </p:cNvSpPr>
          <p:nvPr>
            <p:ph type="dt" sz="half" idx="10"/>
          </p:nvPr>
        </p:nvSpPr>
        <p:spPr>
          <a:xfrm>
            <a:off x="762000" y="6327775"/>
            <a:ext cx="2362200" cy="373063"/>
          </a:xfrm>
        </p:spPr>
        <p:txBody>
          <a:bodyPr/>
          <a:lstStyle/>
          <a:p>
            <a:r>
              <a:rPr lang="de-AT" dirty="0"/>
              <a:t>2015-09-22</a:t>
            </a:r>
            <a:endParaRPr lang="en-US" dirty="0"/>
          </a:p>
        </p:txBody>
      </p:sp>
      <p:sp>
        <p:nvSpPr>
          <p:cNvPr id="14" name="Foliennummernplatzhalter 3"/>
          <p:cNvSpPr>
            <a:spLocks noGrp="1"/>
          </p:cNvSpPr>
          <p:nvPr>
            <p:ph type="sldNum" sz="quarter" idx="12"/>
          </p:nvPr>
        </p:nvSpPr>
        <p:spPr/>
        <p:txBody>
          <a:bodyPr/>
          <a:lstStyle/>
          <a:p>
            <a:fld id="{4F3735C1-7677-4E34-951E-E4EF8A7E1948}" type="slidenum">
              <a:rPr lang="en-US" smtClean="0"/>
              <a:pPr/>
              <a:t>27</a:t>
            </a:fld>
            <a:endParaRPr lang="en-US" dirty="0"/>
          </a:p>
        </p:txBody>
      </p:sp>
      <p:sp>
        <p:nvSpPr>
          <p:cNvPr id="2" name="Title 1"/>
          <p:cNvSpPr>
            <a:spLocks noGrp="1"/>
          </p:cNvSpPr>
          <p:nvPr>
            <p:ph type="title"/>
          </p:nvPr>
        </p:nvSpPr>
        <p:spPr>
          <a:noFill/>
        </p:spPr>
        <p:txBody>
          <a:bodyPr/>
          <a:lstStyle/>
          <a:p>
            <a:r>
              <a:rPr lang="en-GB" dirty="0"/>
              <a:t>Combining RBAC and ABAC: </a:t>
            </a:r>
            <a:r>
              <a:rPr lang="en-GB" dirty="0" smtClean="0"/>
              <a:t>Attribute-centric</a:t>
            </a:r>
            <a:br>
              <a:rPr lang="en-GB" dirty="0" smtClean="0"/>
            </a:br>
            <a:r>
              <a:rPr lang="en-GB" sz="1800" dirty="0"/>
              <a:t>NIST proposes 3 different way to take advantage of both worlds</a:t>
            </a:r>
            <a:endParaRPr lang="en-GB" dirty="0">
              <a:latin typeface="Calibri" panose="020F0502020204030204" pitchFamily="34" charset="0"/>
              <a:cs typeface="Calibri" panose="020F0502020204030204" pitchFamily="34" charset="0"/>
            </a:endParaRPr>
          </a:p>
        </p:txBody>
      </p:sp>
      <p:grpSp>
        <p:nvGrpSpPr>
          <p:cNvPr id="4" name="Gruppieren 3"/>
          <p:cNvGrpSpPr/>
          <p:nvPr/>
        </p:nvGrpSpPr>
        <p:grpSpPr>
          <a:xfrm>
            <a:off x="1775103" y="1458599"/>
            <a:ext cx="5112568" cy="1512168"/>
            <a:chOff x="1956311" y="1612900"/>
            <a:chExt cx="5634476" cy="1672136"/>
          </a:xfrm>
        </p:grpSpPr>
        <p:sp>
          <p:nvSpPr>
            <p:cNvPr id="11" name="Rectangle 10"/>
            <p:cNvSpPr/>
            <p:nvPr/>
          </p:nvSpPr>
          <p:spPr bwMode="auto">
            <a:xfrm>
              <a:off x="1956311"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Dynamic roles</a:t>
              </a:r>
              <a:endParaRPr lang="en-GB" dirty="0">
                <a:latin typeface="Calibri" panose="020F0502020204030204" pitchFamily="34" charset="0"/>
              </a:endParaRPr>
            </a:p>
          </p:txBody>
        </p:sp>
        <p:sp>
          <p:nvSpPr>
            <p:cNvPr id="12" name="Rectangle 11"/>
            <p:cNvSpPr/>
            <p:nvPr/>
          </p:nvSpPr>
          <p:spPr bwMode="auto">
            <a:xfrm>
              <a:off x="4098999"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38100" cap="flat" cmpd="sng" algn="ctr">
              <a:solidFill>
                <a:srgbClr val="D70032"/>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b="1" dirty="0">
                  <a:latin typeface="Calibri" panose="020F0502020204030204" pitchFamily="34" charset="0"/>
                </a:rPr>
                <a:t>Attribute-centric</a:t>
              </a:r>
              <a:endParaRPr lang="en-GB" b="1" dirty="0">
                <a:latin typeface="Calibri" panose="020F0502020204030204" pitchFamily="34" charset="0"/>
              </a:endParaRPr>
            </a:p>
          </p:txBody>
        </p:sp>
        <p:sp>
          <p:nvSpPr>
            <p:cNvPr id="13" name="Rectangle 12"/>
            <p:cNvSpPr/>
            <p:nvPr/>
          </p:nvSpPr>
          <p:spPr bwMode="auto">
            <a:xfrm>
              <a:off x="6241687"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Role-centric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3" name="TextBox 2"/>
            <p:cNvSpPr txBox="1"/>
            <p:nvPr/>
          </p:nvSpPr>
          <p:spPr>
            <a:xfrm>
              <a:off x="3456039"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sp>
          <p:nvSpPr>
            <p:cNvPr id="16" name="TextBox 15"/>
            <p:cNvSpPr txBox="1"/>
            <p:nvPr/>
          </p:nvSpPr>
          <p:spPr>
            <a:xfrm>
              <a:off x="5618236"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grpSp>
      <p:sp>
        <p:nvSpPr>
          <p:cNvPr id="18" name="TextBox 17"/>
          <p:cNvSpPr txBox="1"/>
          <p:nvPr/>
        </p:nvSpPr>
        <p:spPr>
          <a:xfrm>
            <a:off x="711425" y="3182398"/>
            <a:ext cx="7925534" cy="2979851"/>
          </a:xfrm>
          <a:prstGeom prst="rect">
            <a:avLst/>
          </a:prstGeom>
          <a:noFill/>
        </p:spPr>
        <p:txBody>
          <a:bodyPr wrap="square" lIns="91427" tIns="45714" rIns="91427" bIns="45714" rtlCol="0">
            <a:spAutoFit/>
          </a:bodyPr>
          <a:lstStyle/>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A role name is just one of many attributes – without any fine structure.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The role is not a collection of permissions like in conventional RBAC.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The main drawback is the rapid loss of RBAC’s administrative simplicity as more attributes are added. </a:t>
            </a:r>
          </a:p>
          <a:p>
            <a:pPr marL="739646" lvl="1" indent="-285711">
              <a:spcAft>
                <a:spcPts val="544"/>
              </a:spcAft>
              <a:buFont typeface="Arial" panose="020B0604020202020204" pitchFamily="34" charset="0"/>
              <a:buChar char="•"/>
            </a:pPr>
            <a:r>
              <a:rPr lang="en-US" sz="1300" dirty="0">
                <a:latin typeface="Calibri" panose="020F0502020204030204" pitchFamily="34" charset="0"/>
                <a:cs typeface="Calibri" panose="020F0502020204030204" pitchFamily="34" charset="0"/>
              </a:rPr>
              <a:t>(IEEE Computer, vol. 43, no. 6 (June, 2010), pp. 79-81)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ABAC has problems when determining the risk exposure of an employees position.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This 2</a:t>
            </a:r>
            <a:r>
              <a:rPr lang="en-US" sz="1600" baseline="30000" dirty="0">
                <a:latin typeface="Calibri" panose="020F0502020204030204" pitchFamily="34" charset="0"/>
                <a:cs typeface="Calibri" panose="020F0502020204030204" pitchFamily="34" charset="0"/>
              </a:rPr>
              <a:t>nd</a:t>
            </a:r>
            <a:r>
              <a:rPr lang="en-US" sz="1600" dirty="0">
                <a:latin typeface="Calibri" panose="020F0502020204030204" pitchFamily="34" charset="0"/>
                <a:cs typeface="Calibri" panose="020F0502020204030204" pitchFamily="34" charset="0"/>
              </a:rPr>
              <a:t> scenario could serve as a good approach for a rapid start.</a:t>
            </a:r>
          </a:p>
          <a:p>
            <a:pPr marL="739646" lvl="1" indent="-285711">
              <a:spcAft>
                <a:spcPts val="544"/>
              </a:spcAft>
              <a:buFont typeface="Arial" panose="020B0604020202020204" pitchFamily="34" charset="0"/>
              <a:buChar char="•"/>
            </a:pPr>
            <a:r>
              <a:rPr lang="en-US" sz="1300" dirty="0">
                <a:latin typeface="Calibri" panose="020F0502020204030204" pitchFamily="34" charset="0"/>
                <a:cs typeface="Calibri" panose="020F0502020204030204" pitchFamily="34" charset="0"/>
              </a:rPr>
              <a:t>Generating early results of automatic entitlement assignment - without deep knowledge of the job function.</a:t>
            </a:r>
          </a:p>
        </p:txBody>
      </p:sp>
    </p:spTree>
    <p:extLst>
      <p:ext uri="{BB962C8B-B14F-4D97-AF65-F5344CB8AC3E}">
        <p14:creationId xmlns:p14="http://schemas.microsoft.com/office/powerpoint/2010/main" val="205298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Datumsplatzhalter 1"/>
          <p:cNvSpPr>
            <a:spLocks noGrp="1"/>
          </p:cNvSpPr>
          <p:nvPr>
            <p:ph type="dt" sz="half" idx="10"/>
          </p:nvPr>
        </p:nvSpPr>
        <p:spPr>
          <a:xfrm>
            <a:off x="762000" y="6327775"/>
            <a:ext cx="2362200" cy="373063"/>
          </a:xfrm>
        </p:spPr>
        <p:txBody>
          <a:bodyPr/>
          <a:lstStyle/>
          <a:p>
            <a:r>
              <a:rPr lang="de-AT" dirty="0"/>
              <a:t>2015-09-22</a:t>
            </a:r>
            <a:endParaRPr lang="en-US" dirty="0"/>
          </a:p>
        </p:txBody>
      </p:sp>
      <p:sp>
        <p:nvSpPr>
          <p:cNvPr id="14" name="Foliennummernplatzhalter 3"/>
          <p:cNvSpPr>
            <a:spLocks noGrp="1"/>
          </p:cNvSpPr>
          <p:nvPr>
            <p:ph type="sldNum" sz="quarter" idx="12"/>
          </p:nvPr>
        </p:nvSpPr>
        <p:spPr/>
        <p:txBody>
          <a:bodyPr/>
          <a:lstStyle/>
          <a:p>
            <a:fld id="{4F3735C1-7677-4E34-951E-E4EF8A7E1948}" type="slidenum">
              <a:rPr lang="en-US" smtClean="0"/>
              <a:pPr/>
              <a:t>28</a:t>
            </a:fld>
            <a:endParaRPr lang="en-US" dirty="0"/>
          </a:p>
        </p:txBody>
      </p:sp>
      <p:sp>
        <p:nvSpPr>
          <p:cNvPr id="2" name="Title 1"/>
          <p:cNvSpPr>
            <a:spLocks noGrp="1"/>
          </p:cNvSpPr>
          <p:nvPr>
            <p:ph type="title"/>
          </p:nvPr>
        </p:nvSpPr>
        <p:spPr>
          <a:noFill/>
        </p:spPr>
        <p:txBody>
          <a:bodyPr/>
          <a:lstStyle/>
          <a:p>
            <a:r>
              <a:rPr lang="en-GB" dirty="0"/>
              <a:t>Combining RBAC and ABAC: </a:t>
            </a:r>
            <a:r>
              <a:rPr lang="en-GB" dirty="0" smtClean="0"/>
              <a:t>Role-centric</a:t>
            </a:r>
            <a:br>
              <a:rPr lang="en-GB" dirty="0" smtClean="0"/>
            </a:br>
            <a:r>
              <a:rPr lang="en-GB" sz="1800" dirty="0"/>
              <a:t>NIST proposes 3 different way to take advantage of both worlds</a:t>
            </a:r>
            <a:endParaRPr lang="en-GB" dirty="0">
              <a:latin typeface="Calibri" panose="020F0502020204030204" pitchFamily="34" charset="0"/>
              <a:cs typeface="Calibri" panose="020F0502020204030204" pitchFamily="34" charset="0"/>
            </a:endParaRPr>
          </a:p>
        </p:txBody>
      </p:sp>
      <p:grpSp>
        <p:nvGrpSpPr>
          <p:cNvPr id="4" name="Gruppieren 3"/>
          <p:cNvGrpSpPr/>
          <p:nvPr/>
        </p:nvGrpSpPr>
        <p:grpSpPr>
          <a:xfrm>
            <a:off x="1775103" y="1458599"/>
            <a:ext cx="5112568" cy="1512168"/>
            <a:chOff x="1956311" y="1612900"/>
            <a:chExt cx="5634476" cy="1672136"/>
          </a:xfrm>
        </p:grpSpPr>
        <p:sp>
          <p:nvSpPr>
            <p:cNvPr id="11" name="Rectangle 10"/>
            <p:cNvSpPr/>
            <p:nvPr/>
          </p:nvSpPr>
          <p:spPr bwMode="auto">
            <a:xfrm>
              <a:off x="1956311"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Dynamic roles</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2" name="Rectangle 11"/>
            <p:cNvSpPr/>
            <p:nvPr/>
          </p:nvSpPr>
          <p:spPr bwMode="auto">
            <a:xfrm>
              <a:off x="4098999"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dirty="0">
                  <a:latin typeface="Calibri" panose="020F0502020204030204" pitchFamily="34" charset="0"/>
                </a:rPr>
                <a:t>Attribute-centric</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3" name="Rectangle 12"/>
            <p:cNvSpPr/>
            <p:nvPr/>
          </p:nvSpPr>
          <p:spPr bwMode="auto">
            <a:xfrm>
              <a:off x="6241687" y="1612900"/>
              <a:ext cx="1349100" cy="1672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38100" cap="flat" cmpd="sng" algn="ctr">
              <a:solidFill>
                <a:srgbClr val="D70032"/>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en-US" b="1" dirty="0">
                  <a:latin typeface="Calibri" panose="020F0502020204030204" pitchFamily="34" charset="0"/>
                </a:rPr>
                <a:t>Role-centric</a:t>
              </a:r>
              <a:endParaRPr lang="en-GB" b="1" dirty="0">
                <a:latin typeface="Calibri" panose="020F0502020204030204" pitchFamily="34" charset="0"/>
              </a:endParaRPr>
            </a:p>
          </p:txBody>
        </p:sp>
        <p:sp>
          <p:nvSpPr>
            <p:cNvPr id="3" name="TextBox 2"/>
            <p:cNvSpPr txBox="1"/>
            <p:nvPr/>
          </p:nvSpPr>
          <p:spPr>
            <a:xfrm>
              <a:off x="3456039"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sp>
          <p:nvSpPr>
            <p:cNvPr id="16" name="TextBox 15"/>
            <p:cNvSpPr txBox="1"/>
            <p:nvPr/>
          </p:nvSpPr>
          <p:spPr>
            <a:xfrm>
              <a:off x="5618236" y="2083050"/>
              <a:ext cx="519747" cy="527520"/>
            </a:xfrm>
            <a:prstGeom prst="rect">
              <a:avLst/>
            </a:prstGeom>
            <a:noFill/>
          </p:spPr>
          <p:txBody>
            <a:bodyPr wrap="none" rtlCol="0">
              <a:spAutoFit/>
            </a:bodyPr>
            <a:lstStyle/>
            <a:p>
              <a:r>
                <a:rPr lang="en-GB" sz="2500" b="1" dirty="0">
                  <a:solidFill>
                    <a:srgbClr val="002060"/>
                  </a:solidFill>
                  <a:latin typeface="Calibri" panose="020F0502020204030204" pitchFamily="34" charset="0"/>
                  <a:cs typeface="Calibri" panose="020F0502020204030204" pitchFamily="34" charset="0"/>
                </a:rPr>
                <a:t>or</a:t>
              </a:r>
            </a:p>
          </p:txBody>
        </p:sp>
      </p:grpSp>
      <p:sp>
        <p:nvSpPr>
          <p:cNvPr id="18" name="TextBox 17"/>
          <p:cNvSpPr txBox="1"/>
          <p:nvPr/>
        </p:nvSpPr>
        <p:spPr>
          <a:xfrm>
            <a:off x="711426" y="3341855"/>
            <a:ext cx="7925534" cy="3014643"/>
          </a:xfrm>
          <a:prstGeom prst="rect">
            <a:avLst/>
          </a:prstGeom>
          <a:noFill/>
        </p:spPr>
        <p:txBody>
          <a:bodyPr wrap="square" lIns="91427" tIns="45714" rIns="91427" bIns="45714" rtlCol="0">
            <a:spAutoFit/>
          </a:bodyPr>
          <a:lstStyle/>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Attributes are added to constrain RBAC.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Constraints can only reduce permissions available to the user not expand them.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Some of ABAC’s flexibility is lost because access is still granted via a (constrained) role,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System retains the RBAC capability to determine the maximum set of user-obtainable permissions.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The RBAC model in 1992 was explicitly designed, to apply additional constraints to roles. </a:t>
            </a:r>
          </a:p>
          <a:p>
            <a:pPr marL="285711" indent="-285711">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This approach is the one envisioned as the natural RBAC approach by </a:t>
            </a:r>
            <a:r>
              <a:rPr lang="en-US" sz="1600" dirty="0" err="1">
                <a:latin typeface="Calibri" panose="020F0502020204030204" pitchFamily="34" charset="0"/>
                <a:cs typeface="Calibri" panose="020F0502020204030204" pitchFamily="34" charset="0"/>
              </a:rPr>
              <a:t>KuppingerCole</a:t>
            </a:r>
            <a:r>
              <a:rPr lang="en-US" sz="1600" dirty="0">
                <a:latin typeface="Calibri" panose="020F0502020204030204" pitchFamily="34" charset="0"/>
                <a:cs typeface="Calibri" panose="020F0502020204030204" pitchFamily="34" charset="0"/>
              </a:rPr>
              <a:t>.</a:t>
            </a:r>
          </a:p>
          <a:p>
            <a:pPr marL="739646" lvl="1" indent="-285711">
              <a:spcBef>
                <a:spcPts val="600"/>
              </a:spcBef>
              <a:spcAft>
                <a:spcPts val="600"/>
              </a:spcAft>
              <a:buFont typeface="Arial" panose="020B0604020202020204" pitchFamily="34" charset="0"/>
              <a:buChar char="•"/>
            </a:pPr>
            <a:r>
              <a:rPr lang="en-US" sz="1300" dirty="0">
                <a:latin typeface="Calibri" panose="020F0502020204030204" pitchFamily="34" charset="0"/>
                <a:cs typeface="Calibri" panose="020F0502020204030204" pitchFamily="34" charset="0"/>
              </a:rPr>
              <a:t>(https://www.kuppingercole.com/report/enterprise_role_management_done_right).</a:t>
            </a:r>
          </a:p>
        </p:txBody>
      </p:sp>
    </p:spTree>
    <p:extLst>
      <p:ext uri="{BB962C8B-B14F-4D97-AF65-F5344CB8AC3E}">
        <p14:creationId xmlns:p14="http://schemas.microsoft.com/office/powerpoint/2010/main" val="405716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Ellipse 69"/>
          <p:cNvSpPr>
            <a:spLocks noChangeArrowheads="1"/>
          </p:cNvSpPr>
          <p:nvPr/>
        </p:nvSpPr>
        <p:spPr bwMode="auto">
          <a:xfrm>
            <a:off x="1536915" y="4849814"/>
            <a:ext cx="3746989" cy="1135062"/>
          </a:xfrm>
          <a:prstGeom prst="ellipse">
            <a:avLst/>
          </a:prstGeom>
          <a:solidFill>
            <a:srgbClr val="EAEAEA">
              <a:alpha val="50195"/>
            </a:srgbClr>
          </a:solidFill>
          <a:ln w="9525" algn="ctr">
            <a:solidFill>
              <a:srgbClr val="000000"/>
            </a:solidFill>
            <a:round/>
            <a:headEnd/>
            <a:tailEnd/>
          </a:ln>
        </p:spPr>
        <p:txBody>
          <a:bodyPr lIns="91427" tIns="45714" rIns="91427" bIns="45714"/>
          <a:lstStyle/>
          <a:p>
            <a:pPr algn="ctr"/>
            <a:r>
              <a:rPr lang="en-GB" sz="1400" dirty="0">
                <a:solidFill>
                  <a:srgbClr val="002060"/>
                </a:solidFill>
                <a:latin typeface="Calibri" panose="020F0502020204030204" pitchFamily="34" charset="0"/>
                <a:cs typeface="Calibri" panose="020F0502020204030204" pitchFamily="34" charset="0"/>
              </a:rPr>
              <a:t>entitlement</a:t>
            </a:r>
          </a:p>
        </p:txBody>
      </p:sp>
      <p:sp>
        <p:nvSpPr>
          <p:cNvPr id="230405" name="Oval 6"/>
          <p:cNvSpPr>
            <a:spLocks noChangeArrowheads="1"/>
          </p:cNvSpPr>
          <p:nvPr/>
        </p:nvSpPr>
        <p:spPr bwMode="auto">
          <a:xfrm>
            <a:off x="558040" y="1866900"/>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identity</a:t>
            </a:r>
          </a:p>
        </p:txBody>
      </p:sp>
      <p:sp>
        <p:nvSpPr>
          <p:cNvPr id="230406" name="Oval 21"/>
          <p:cNvSpPr>
            <a:spLocks noChangeArrowheads="1"/>
          </p:cNvSpPr>
          <p:nvPr/>
        </p:nvSpPr>
        <p:spPr bwMode="auto">
          <a:xfrm>
            <a:off x="3397954" y="3336925"/>
            <a:ext cx="937846" cy="863600"/>
          </a:xfrm>
          <a:prstGeom prst="ellipse">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functional</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role</a:t>
            </a:r>
          </a:p>
        </p:txBody>
      </p:sp>
      <p:sp>
        <p:nvSpPr>
          <p:cNvPr id="230407" name="Text Box 28"/>
          <p:cNvSpPr txBox="1">
            <a:spLocks noChangeArrowheads="1"/>
          </p:cNvSpPr>
          <p:nvPr/>
        </p:nvSpPr>
        <p:spPr bwMode="auto">
          <a:xfrm>
            <a:off x="631309" y="3900489"/>
            <a:ext cx="801636" cy="217401"/>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spAutoFit/>
          </a:bodyPr>
          <a:lstStyle>
            <a:lvl1pPr eaLnBrk="0" hangingPunct="0">
              <a:defRPr>
                <a:solidFill>
                  <a:srgbClr val="000000"/>
                </a:solidFill>
                <a:latin typeface="Trebuchet MS" pitchFamily="34" charset="0"/>
                <a:ea typeface="ヒラギノ角ゴ ProN W3"/>
                <a:cs typeface="ヒラギノ角ゴ ProN W3"/>
                <a:sym typeface="Arial" pitchFamily="34" charset="0"/>
              </a:defRPr>
            </a:lvl1pPr>
            <a:lvl2pPr marL="742950" indent="-285750" eaLnBrk="0" hangingPunct="0">
              <a:defRPr>
                <a:solidFill>
                  <a:srgbClr val="000000"/>
                </a:solidFill>
                <a:latin typeface="Trebuchet MS" pitchFamily="34" charset="0"/>
                <a:ea typeface="ヒラギノ角ゴ ProN W3"/>
                <a:cs typeface="ヒラギノ角ゴ ProN W3"/>
                <a:sym typeface="Arial" pitchFamily="34" charset="0"/>
              </a:defRPr>
            </a:lvl2pPr>
            <a:lvl3pPr marL="1143000" indent="-228600" eaLnBrk="0" hangingPunct="0">
              <a:defRPr>
                <a:solidFill>
                  <a:srgbClr val="000000"/>
                </a:solidFill>
                <a:latin typeface="Trebuchet MS" pitchFamily="34" charset="0"/>
                <a:ea typeface="ヒラギノ角ゴ ProN W3"/>
                <a:cs typeface="ヒラギノ角ゴ ProN W3"/>
                <a:sym typeface="Arial" pitchFamily="34" charset="0"/>
              </a:defRPr>
            </a:lvl3pPr>
            <a:lvl4pPr marL="1600200" indent="-228600" eaLnBrk="0" hangingPunct="0">
              <a:defRPr>
                <a:solidFill>
                  <a:srgbClr val="000000"/>
                </a:solidFill>
                <a:latin typeface="Trebuchet MS" pitchFamily="34" charset="0"/>
                <a:ea typeface="ヒラギノ角ゴ ProN W3"/>
                <a:cs typeface="ヒラギノ角ゴ ProN W3"/>
                <a:sym typeface="Arial" pitchFamily="34" charset="0"/>
              </a:defRPr>
            </a:lvl4pPr>
            <a:lvl5pPr marL="2057400" indent="-228600" eaLnBrk="0" hangingPunct="0">
              <a:defRPr>
                <a:solidFill>
                  <a:srgbClr val="000000"/>
                </a:solidFill>
                <a:latin typeface="Trebuchet MS"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a:solidFill>
                  <a:srgbClr val="000000"/>
                </a:solidFill>
                <a:latin typeface="Trebuchet MS" pitchFamily="34" charset="0"/>
                <a:ea typeface="ヒラギノ角ゴ ProN W3"/>
                <a:cs typeface="ヒラギノ角ゴ ProN W3"/>
                <a:sym typeface="Arial" pitchFamily="34" charset="0"/>
              </a:defRPr>
            </a:lvl9pPr>
          </a:lstStyle>
          <a:p>
            <a:pPr eaLnBrk="1" hangingPunct="1"/>
            <a:r>
              <a:rPr lang="en-GB" sz="800" dirty="0">
                <a:solidFill>
                  <a:schemeClr val="accent2"/>
                </a:solidFill>
                <a:latin typeface="Calibri" panose="020F0502020204030204" pitchFamily="34" charset="0"/>
                <a:cs typeface="Calibri" panose="020F0502020204030204" pitchFamily="34" charset="0"/>
              </a:rPr>
              <a:t>Is assigned 1:n</a:t>
            </a:r>
          </a:p>
        </p:txBody>
      </p:sp>
      <p:sp>
        <p:nvSpPr>
          <p:cNvPr id="230408" name="Oval 39"/>
          <p:cNvSpPr>
            <a:spLocks noChangeArrowheads="1"/>
          </p:cNvSpPr>
          <p:nvPr/>
        </p:nvSpPr>
        <p:spPr bwMode="auto">
          <a:xfrm>
            <a:off x="558040" y="3338513"/>
            <a:ext cx="936381" cy="863600"/>
          </a:xfrm>
          <a:prstGeom prst="ellipse">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authorisation</a:t>
            </a:r>
          </a:p>
        </p:txBody>
      </p:sp>
      <p:sp>
        <p:nvSpPr>
          <p:cNvPr id="230409" name="Oval 40"/>
          <p:cNvSpPr>
            <a:spLocks noChangeArrowheads="1"/>
          </p:cNvSpPr>
          <p:nvPr/>
        </p:nvSpPr>
        <p:spPr bwMode="auto">
          <a:xfrm>
            <a:off x="3926958" y="4986338"/>
            <a:ext cx="933450"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information</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object</a:t>
            </a:r>
          </a:p>
        </p:txBody>
      </p:sp>
      <p:cxnSp>
        <p:nvCxnSpPr>
          <p:cNvPr id="230410" name="AutoShape 41"/>
          <p:cNvCxnSpPr>
            <a:cxnSpLocks noChangeShapeType="1"/>
            <a:stCxn id="230413" idx="6"/>
            <a:endCxn id="230409" idx="2"/>
          </p:cNvCxnSpPr>
          <p:nvPr/>
        </p:nvCxnSpPr>
        <p:spPr bwMode="auto">
          <a:xfrm>
            <a:off x="2907050" y="5418138"/>
            <a:ext cx="1019908" cy="0"/>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1" name="Oval 21"/>
          <p:cNvSpPr>
            <a:spLocks noChangeArrowheads="1"/>
          </p:cNvSpPr>
          <p:nvPr/>
        </p:nvSpPr>
        <p:spPr bwMode="auto">
          <a:xfrm>
            <a:off x="1972135" y="3338513"/>
            <a:ext cx="937846" cy="863600"/>
          </a:xfrm>
          <a:prstGeom prst="ellipse">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business</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role</a:t>
            </a:r>
          </a:p>
        </p:txBody>
      </p:sp>
      <p:cxnSp>
        <p:nvCxnSpPr>
          <p:cNvPr id="230412" name="AutoShape 23"/>
          <p:cNvCxnSpPr>
            <a:cxnSpLocks noChangeShapeType="1"/>
            <a:stCxn id="230406" idx="2"/>
            <a:endCxn id="230411" idx="6"/>
          </p:cNvCxnSpPr>
          <p:nvPr/>
        </p:nvCxnSpPr>
        <p:spPr bwMode="auto">
          <a:xfrm flipH="1">
            <a:off x="2909982" y="3768725"/>
            <a:ext cx="487973" cy="1588"/>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3" name="Oval 38"/>
          <p:cNvSpPr>
            <a:spLocks noChangeArrowheads="1"/>
          </p:cNvSpPr>
          <p:nvPr/>
        </p:nvSpPr>
        <p:spPr bwMode="auto">
          <a:xfrm>
            <a:off x="1970670" y="4986338"/>
            <a:ext cx="936381" cy="863600"/>
          </a:xfrm>
          <a:prstGeom prst="ellipse">
            <a:avLst/>
          </a:prstGeom>
          <a:solidFill>
            <a:srgbClr val="EAEAEA"/>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operation</a:t>
            </a:r>
          </a:p>
        </p:txBody>
      </p:sp>
      <p:cxnSp>
        <p:nvCxnSpPr>
          <p:cNvPr id="230414" name="AutoShape 44"/>
          <p:cNvCxnSpPr>
            <a:cxnSpLocks noChangeShapeType="1"/>
            <a:stCxn id="230411" idx="2"/>
            <a:endCxn id="230408" idx="6"/>
          </p:cNvCxnSpPr>
          <p:nvPr/>
        </p:nvCxnSpPr>
        <p:spPr bwMode="auto">
          <a:xfrm flipH="1">
            <a:off x="1494421" y="3770313"/>
            <a:ext cx="477715" cy="0"/>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5" name="AutoShape 8"/>
          <p:cNvCxnSpPr>
            <a:cxnSpLocks noChangeShapeType="1"/>
            <a:stCxn id="230405" idx="4"/>
            <a:endCxn id="230408" idx="0"/>
          </p:cNvCxnSpPr>
          <p:nvPr/>
        </p:nvCxnSpPr>
        <p:spPr bwMode="auto">
          <a:xfrm>
            <a:off x="1026960" y="2749552"/>
            <a:ext cx="0" cy="588963"/>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416" name="AutoShape 44"/>
          <p:cNvCxnSpPr>
            <a:cxnSpLocks noChangeShapeType="1"/>
            <a:stCxn id="230411" idx="4"/>
            <a:endCxn id="230413" idx="0"/>
          </p:cNvCxnSpPr>
          <p:nvPr/>
        </p:nvCxnSpPr>
        <p:spPr bwMode="auto">
          <a:xfrm flipH="1">
            <a:off x="2439592" y="4202115"/>
            <a:ext cx="1466" cy="784225"/>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0417" name="Oval 21"/>
          <p:cNvSpPr>
            <a:spLocks noChangeArrowheads="1"/>
          </p:cNvSpPr>
          <p:nvPr/>
        </p:nvSpPr>
        <p:spPr bwMode="auto">
          <a:xfrm>
            <a:off x="1972135" y="1866900"/>
            <a:ext cx="937846" cy="863600"/>
          </a:xfrm>
          <a:prstGeom prst="ellipse">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p>
            <a:pPr algn="ctr"/>
            <a:r>
              <a:rPr lang="en-GB" sz="1200" dirty="0">
                <a:latin typeface="Calibri" panose="020F0502020204030204" pitchFamily="34" charset="0"/>
                <a:cs typeface="Calibri" panose="020F0502020204030204" pitchFamily="34" charset="0"/>
              </a:rPr>
              <a:t>constraint</a:t>
            </a:r>
          </a:p>
        </p:txBody>
      </p:sp>
      <p:cxnSp>
        <p:nvCxnSpPr>
          <p:cNvPr id="230418" name="AutoShape 23"/>
          <p:cNvCxnSpPr>
            <a:cxnSpLocks noChangeShapeType="1"/>
            <a:stCxn id="230417" idx="4"/>
            <a:endCxn id="230411" idx="0"/>
          </p:cNvCxnSpPr>
          <p:nvPr/>
        </p:nvCxnSpPr>
        <p:spPr bwMode="auto">
          <a:xfrm>
            <a:off x="2441058" y="2730502"/>
            <a:ext cx="0" cy="608013"/>
          </a:xfrm>
          <a:prstGeom prst="straightConnector1">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a:xfrm>
            <a:off x="679450" y="277812"/>
            <a:ext cx="7702550" cy="558899"/>
          </a:xfrm>
          <a:noFill/>
        </p:spPr>
        <p:txBody>
          <a:bodyPr/>
          <a:lstStyle/>
          <a:p>
            <a:r>
              <a:rPr lang="en-GB" sz="2500" dirty="0" smtClean="0">
                <a:cs typeface="Calibri" panose="020F0502020204030204" pitchFamily="34" charset="0"/>
              </a:rPr>
              <a:t>Agility insertion allows for dynamic authorisation</a:t>
            </a:r>
            <a:r>
              <a:rPr lang="en-GB" sz="2500" dirty="0">
                <a:cs typeface="Calibri" panose="020F0502020204030204" pitchFamily="34" charset="0"/>
              </a:rPr>
              <a:t/>
            </a:r>
            <a:br>
              <a:rPr lang="en-GB" sz="2500" dirty="0">
                <a:cs typeface="Calibri" panose="020F0502020204030204" pitchFamily="34" charset="0"/>
              </a:rPr>
            </a:br>
            <a:r>
              <a:rPr lang="en-GB" sz="1800" dirty="0" smtClean="0">
                <a:cs typeface="Calibri" panose="020F0502020204030204" pitchFamily="34" charset="0"/>
              </a:rPr>
              <a:t>roles and constraints may be created and / or used dynamically</a:t>
            </a:r>
            <a:endParaRPr lang="en-GB" sz="2500" dirty="0">
              <a:cs typeface="Calibri" panose="020F0502020204030204" pitchFamily="34" charset="0"/>
            </a:endParaRPr>
          </a:p>
        </p:txBody>
      </p:sp>
      <p:sp>
        <p:nvSpPr>
          <p:cNvPr id="5" name="Inhaltsplatzhalter 4"/>
          <p:cNvSpPr>
            <a:spLocks noGrp="1"/>
          </p:cNvSpPr>
          <p:nvPr>
            <p:ph idx="1"/>
          </p:nvPr>
        </p:nvSpPr>
        <p:spPr>
          <a:xfrm>
            <a:off x="5436096" y="1143000"/>
            <a:ext cx="3384376" cy="4876800"/>
          </a:xfrm>
          <a:noFill/>
        </p:spPr>
        <p:txBody>
          <a:bodyPr/>
          <a:lstStyle/>
          <a:p>
            <a:pPr marL="0" indent="0">
              <a:buNone/>
            </a:pPr>
            <a:r>
              <a:rPr lang="en-GB" sz="1800" dirty="0">
                <a:cs typeface="Calibri" panose="020F0502020204030204" pitchFamily="34" charset="0"/>
              </a:rPr>
              <a:t>In </a:t>
            </a:r>
            <a:r>
              <a:rPr lang="en-GB" sz="1800" dirty="0" smtClean="0">
                <a:cs typeface="Calibri" panose="020F0502020204030204" pitchFamily="34" charset="0"/>
              </a:rPr>
              <a:t>a dynamic role meta model </a:t>
            </a:r>
            <a:r>
              <a:rPr lang="en-GB" sz="1800" dirty="0">
                <a:cs typeface="Calibri" panose="020F0502020204030204" pitchFamily="34" charset="0"/>
              </a:rPr>
              <a:t>…</a:t>
            </a:r>
          </a:p>
          <a:p>
            <a:pPr marL="310667" indent="-310667">
              <a:spcBef>
                <a:spcPts val="600"/>
              </a:spcBef>
              <a:spcAft>
                <a:spcPts val="600"/>
              </a:spcAft>
            </a:pPr>
            <a:r>
              <a:rPr lang="en-GB" sz="1600" dirty="0">
                <a:cs typeface="Calibri" panose="020F0502020204030204" pitchFamily="34" charset="0"/>
              </a:rPr>
              <a:t>Roles </a:t>
            </a:r>
            <a:r>
              <a:rPr lang="en-GB" sz="1600" dirty="0" smtClean="0">
                <a:cs typeface="Calibri" panose="020F0502020204030204" pitchFamily="34" charset="0"/>
              </a:rPr>
              <a:t>can be created at runtime</a:t>
            </a:r>
          </a:p>
          <a:p>
            <a:pPr marL="310667" indent="-310667">
              <a:spcBef>
                <a:spcPts val="600"/>
              </a:spcBef>
              <a:spcAft>
                <a:spcPts val="600"/>
              </a:spcAft>
            </a:pPr>
            <a:r>
              <a:rPr lang="de-DE" sz="1600" dirty="0" smtClean="0">
                <a:cs typeface="Calibri" panose="020F0502020204030204" pitchFamily="34" charset="0"/>
              </a:rPr>
              <a:t>So </a:t>
            </a:r>
            <a:r>
              <a:rPr lang="de-DE" sz="1600" dirty="0" err="1" smtClean="0">
                <a:cs typeface="Calibri" panose="020F0502020204030204" pitchFamily="34" charset="0"/>
              </a:rPr>
              <a:t>can</a:t>
            </a:r>
            <a:r>
              <a:rPr lang="de-DE" sz="1600" dirty="0" smtClean="0">
                <a:cs typeface="Calibri" panose="020F0502020204030204" pitchFamily="34" charset="0"/>
              </a:rPr>
              <a:t> </a:t>
            </a:r>
            <a:r>
              <a:rPr lang="de-DE" sz="1600" dirty="0" err="1" smtClean="0">
                <a:cs typeface="Calibri" panose="020F0502020204030204" pitchFamily="34" charset="0"/>
              </a:rPr>
              <a:t>constraints</a:t>
            </a:r>
            <a:endParaRPr lang="de-DE" sz="1600" dirty="0" smtClean="0">
              <a:cs typeface="Calibri" panose="020F0502020204030204" pitchFamily="34" charset="0"/>
            </a:endParaRPr>
          </a:p>
          <a:p>
            <a:pPr marL="310667" indent="-310667">
              <a:spcBef>
                <a:spcPts val="600"/>
              </a:spcBef>
              <a:spcAft>
                <a:spcPts val="600"/>
              </a:spcAft>
            </a:pPr>
            <a:r>
              <a:rPr lang="de-DE" sz="1600" dirty="0" err="1" smtClean="0">
                <a:cs typeface="Calibri" panose="020F0502020204030204" pitchFamily="34" charset="0"/>
              </a:rPr>
              <a:t>They</a:t>
            </a:r>
            <a:r>
              <a:rPr lang="de-DE" sz="1600" dirty="0" smtClean="0">
                <a:cs typeface="Calibri" panose="020F0502020204030204" pitchFamily="34" charset="0"/>
              </a:rPr>
              <a:t> </a:t>
            </a:r>
            <a:r>
              <a:rPr lang="de-DE" sz="1600" dirty="0" err="1" smtClean="0">
                <a:cs typeface="Calibri" panose="020F0502020204030204" pitchFamily="34" charset="0"/>
              </a:rPr>
              <a:t>are</a:t>
            </a:r>
            <a:r>
              <a:rPr lang="de-DE" sz="1600" dirty="0" smtClean="0">
                <a:cs typeface="Calibri" panose="020F0502020204030204" pitchFamily="34" charset="0"/>
              </a:rPr>
              <a:t> </a:t>
            </a:r>
            <a:r>
              <a:rPr lang="de-DE" sz="1600" dirty="0" err="1" smtClean="0">
                <a:cs typeface="Calibri" panose="020F0502020204030204" pitchFamily="34" charset="0"/>
              </a:rPr>
              <a:t>rule</a:t>
            </a:r>
            <a:r>
              <a:rPr lang="de-DE" sz="1600" dirty="0" smtClean="0">
                <a:cs typeface="Calibri" panose="020F0502020204030204" pitchFamily="34" charset="0"/>
              </a:rPr>
              <a:t> / </a:t>
            </a:r>
            <a:r>
              <a:rPr lang="de-DE" sz="1600" dirty="0" err="1" smtClean="0">
                <a:cs typeface="Calibri" panose="020F0502020204030204" pitchFamily="34" charset="0"/>
              </a:rPr>
              <a:t>attribute</a:t>
            </a:r>
            <a:r>
              <a:rPr lang="de-DE" sz="1600" dirty="0" smtClean="0">
                <a:cs typeface="Calibri" panose="020F0502020204030204" pitchFamily="34" charset="0"/>
              </a:rPr>
              <a:t> </a:t>
            </a:r>
            <a:r>
              <a:rPr lang="de-DE" sz="1600" dirty="0" err="1" smtClean="0">
                <a:cs typeface="Calibri" panose="020F0502020204030204" pitchFamily="34" charset="0"/>
              </a:rPr>
              <a:t>pairs</a:t>
            </a:r>
            <a:endParaRPr lang="en-GB" sz="1600" dirty="0" smtClean="0">
              <a:cs typeface="Calibri" panose="020F0502020204030204" pitchFamily="34" charset="0"/>
            </a:endParaRPr>
          </a:p>
          <a:p>
            <a:pPr marL="310667" indent="-310667">
              <a:spcBef>
                <a:spcPts val="600"/>
              </a:spcBef>
              <a:spcAft>
                <a:spcPts val="600"/>
              </a:spcAft>
            </a:pPr>
            <a:r>
              <a:rPr lang="en-GB" sz="1600" dirty="0">
                <a:cs typeface="Calibri" panose="020F0502020204030204" pitchFamily="34" charset="0"/>
              </a:rPr>
              <a:t>Roles &amp; constraints can be deployed dynamically too.</a:t>
            </a:r>
          </a:p>
          <a:p>
            <a:pPr marL="310667" indent="-310667">
              <a:spcBef>
                <a:spcPts val="600"/>
              </a:spcBef>
              <a:spcAft>
                <a:spcPts val="600"/>
              </a:spcAft>
            </a:pPr>
            <a:r>
              <a:rPr lang="en-GB" sz="1600" dirty="0">
                <a:cs typeface="Calibri" panose="020F0502020204030204" pitchFamily="34" charset="0"/>
              </a:rPr>
              <a:t>Dynamicity is propagated from constraints an/or from functional roles to business roles and authorisations</a:t>
            </a:r>
          </a:p>
          <a:p>
            <a:pPr marL="310667" indent="-310667">
              <a:spcBef>
                <a:spcPts val="600"/>
              </a:spcBef>
              <a:spcAft>
                <a:spcPts val="600"/>
              </a:spcAft>
            </a:pPr>
            <a:r>
              <a:rPr lang="en-GB" sz="1600" dirty="0">
                <a:cs typeface="Calibri" panose="020F0502020204030204" pitchFamily="34" charset="0"/>
              </a:rPr>
              <a:t>Entitlements and identities remain static at the same time.</a:t>
            </a:r>
          </a:p>
        </p:txBody>
      </p:sp>
      <p:sp>
        <p:nvSpPr>
          <p:cNvPr id="3" name="TextBox 2"/>
          <p:cNvSpPr txBox="1"/>
          <p:nvPr/>
        </p:nvSpPr>
        <p:spPr>
          <a:xfrm>
            <a:off x="2221493" y="2896008"/>
            <a:ext cx="434734" cy="276999"/>
          </a:xfrm>
          <a:prstGeom prst="rect">
            <a:avLst/>
          </a:prstGeom>
          <a:noFill/>
        </p:spPr>
        <p:txBody>
          <a:bodyPr wrap="none" rtlCol="0">
            <a:spAutoFit/>
          </a:bodyPr>
          <a:lstStyle/>
          <a:p>
            <a:r>
              <a:rPr lang="de-DE" sz="1200" b="1" i="1" dirty="0" err="1" smtClean="0">
                <a:solidFill>
                  <a:srgbClr val="FF0000"/>
                </a:solidFill>
                <a:latin typeface="Calibri" panose="020F0502020204030204" pitchFamily="34" charset="0"/>
                <a:cs typeface="Calibri" panose="020F0502020204030204" pitchFamily="34" charset="0"/>
              </a:rPr>
              <a:t>rule</a:t>
            </a:r>
            <a:endParaRPr lang="en-GB" sz="1200" b="1" i="1" dirty="0">
              <a:solidFill>
                <a:srgbClr val="FF0000"/>
              </a:solidFill>
              <a:latin typeface="Calibri" panose="020F0502020204030204" pitchFamily="34" charset="0"/>
              <a:cs typeface="Calibri" panose="020F0502020204030204" pitchFamily="34" charset="0"/>
            </a:endParaRPr>
          </a:p>
        </p:txBody>
      </p:sp>
      <p:sp>
        <p:nvSpPr>
          <p:cNvPr id="20" name="TextBox 19"/>
          <p:cNvSpPr txBox="1"/>
          <p:nvPr/>
        </p:nvSpPr>
        <p:spPr>
          <a:xfrm rot="16200000">
            <a:off x="2936600" y="3630225"/>
            <a:ext cx="434734" cy="276999"/>
          </a:xfrm>
          <a:prstGeom prst="rect">
            <a:avLst/>
          </a:prstGeom>
          <a:noFill/>
        </p:spPr>
        <p:txBody>
          <a:bodyPr wrap="none" rtlCol="0">
            <a:spAutoFit/>
          </a:bodyPr>
          <a:lstStyle/>
          <a:p>
            <a:r>
              <a:rPr lang="de-DE" sz="1200" b="1" i="1" dirty="0" err="1" smtClean="0">
                <a:solidFill>
                  <a:srgbClr val="FF0000"/>
                </a:solidFill>
                <a:latin typeface="Calibri" panose="020F0502020204030204" pitchFamily="34" charset="0"/>
                <a:cs typeface="Calibri" panose="020F0502020204030204" pitchFamily="34" charset="0"/>
              </a:rPr>
              <a:t>rule</a:t>
            </a:r>
            <a:endParaRPr lang="en-GB" sz="1200" b="1" i="1" dirty="0">
              <a:solidFill>
                <a:srgbClr val="FF0000"/>
              </a:solidFill>
              <a:latin typeface="Calibri" panose="020F0502020204030204" pitchFamily="34" charset="0"/>
              <a:cs typeface="Calibri" panose="020F0502020204030204" pitchFamily="34" charset="0"/>
            </a:endParaRPr>
          </a:p>
        </p:txBody>
      </p:sp>
      <p:sp>
        <p:nvSpPr>
          <p:cNvPr id="21" name="TextBox 20"/>
          <p:cNvSpPr txBox="1"/>
          <p:nvPr/>
        </p:nvSpPr>
        <p:spPr>
          <a:xfrm>
            <a:off x="3043874" y="2332853"/>
            <a:ext cx="754758" cy="276999"/>
          </a:xfrm>
          <a:prstGeom prst="rect">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defPPr>
              <a:defRPr lang="en-US"/>
            </a:defPPr>
            <a:lvl1pPr algn="ctr">
              <a:defRPr sz="1200" b="1" i="1">
                <a:solidFill>
                  <a:srgbClr val="FF0000"/>
                </a:solidFill>
                <a:latin typeface="Calibri" panose="020F0502020204030204" pitchFamily="34" charset="0"/>
                <a:cs typeface="Calibri" panose="020F0502020204030204" pitchFamily="34" charset="0"/>
              </a:defRPr>
            </a:lvl1pPr>
          </a:lstStyle>
          <a:p>
            <a:r>
              <a:rPr lang="de-DE" dirty="0" err="1"/>
              <a:t>rule</a:t>
            </a:r>
            <a:endParaRPr lang="en-GB" dirty="0"/>
          </a:p>
        </p:txBody>
      </p:sp>
      <p:sp>
        <p:nvSpPr>
          <p:cNvPr id="22" name="TextBox 21"/>
          <p:cNvSpPr txBox="1"/>
          <p:nvPr/>
        </p:nvSpPr>
        <p:spPr>
          <a:xfrm>
            <a:off x="3043874" y="2058298"/>
            <a:ext cx="754758" cy="276999"/>
          </a:xfrm>
          <a:prstGeom prst="rect">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defPPr>
              <a:defRPr lang="en-US"/>
            </a:defPPr>
            <a:lvl1pPr algn="ctr">
              <a:defRPr sz="1200">
                <a:latin typeface="Calibri" panose="020F0502020204030204" pitchFamily="34" charset="0"/>
                <a:cs typeface="Calibri" panose="020F0502020204030204" pitchFamily="34" charset="0"/>
              </a:defRPr>
            </a:lvl1pPr>
          </a:lstStyle>
          <a:p>
            <a:r>
              <a:rPr lang="de-DE" b="1" i="1" dirty="0" err="1">
                <a:solidFill>
                  <a:srgbClr val="FF0000"/>
                </a:solidFill>
              </a:rPr>
              <a:t>attribute</a:t>
            </a:r>
            <a:endParaRPr lang="en-GB" b="1" i="1" dirty="0">
              <a:solidFill>
                <a:srgbClr val="FF0000"/>
              </a:solidFill>
            </a:endParaRPr>
          </a:p>
        </p:txBody>
      </p:sp>
      <p:sp>
        <p:nvSpPr>
          <p:cNvPr id="4" name="TextBox 3"/>
          <p:cNvSpPr txBox="1"/>
          <p:nvPr/>
        </p:nvSpPr>
        <p:spPr>
          <a:xfrm>
            <a:off x="2843808" y="2025680"/>
            <a:ext cx="304892" cy="523220"/>
          </a:xfrm>
          <a:prstGeom prst="rect">
            <a:avLst/>
          </a:prstGeom>
          <a:noFill/>
        </p:spPr>
        <p:txBody>
          <a:bodyPr wrap="none" rtlCol="0">
            <a:spAutoFit/>
          </a:bodyPr>
          <a:lstStyle/>
          <a:p>
            <a:r>
              <a:rPr lang="de-DE" sz="2800" dirty="0" smtClean="0">
                <a:solidFill>
                  <a:srgbClr val="0070C0"/>
                </a:solidFill>
              </a:rPr>
              <a:t>{</a:t>
            </a:r>
            <a:endParaRPr lang="en-GB" sz="2800" dirty="0">
              <a:solidFill>
                <a:srgbClr val="0070C0"/>
              </a:solidFill>
            </a:endParaRPr>
          </a:p>
        </p:txBody>
      </p:sp>
      <p:sp>
        <p:nvSpPr>
          <p:cNvPr id="24" name="TextBox 23"/>
          <p:cNvSpPr txBox="1"/>
          <p:nvPr/>
        </p:nvSpPr>
        <p:spPr>
          <a:xfrm>
            <a:off x="4456653" y="3766649"/>
            <a:ext cx="754758" cy="276999"/>
          </a:xfrm>
          <a:prstGeom prst="rect">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defPPr>
              <a:defRPr lang="en-US"/>
            </a:defPPr>
            <a:lvl1pPr algn="ctr">
              <a:defRPr sz="1200" b="1" i="1">
                <a:solidFill>
                  <a:srgbClr val="FF0000"/>
                </a:solidFill>
                <a:latin typeface="Calibri" panose="020F0502020204030204" pitchFamily="34" charset="0"/>
                <a:cs typeface="Calibri" panose="020F0502020204030204" pitchFamily="34" charset="0"/>
              </a:defRPr>
            </a:lvl1pPr>
          </a:lstStyle>
          <a:p>
            <a:r>
              <a:rPr lang="de-DE" dirty="0" err="1"/>
              <a:t>rule</a:t>
            </a:r>
            <a:endParaRPr lang="en-GB" dirty="0"/>
          </a:p>
        </p:txBody>
      </p:sp>
      <p:sp>
        <p:nvSpPr>
          <p:cNvPr id="25" name="TextBox 24"/>
          <p:cNvSpPr txBox="1"/>
          <p:nvPr/>
        </p:nvSpPr>
        <p:spPr>
          <a:xfrm>
            <a:off x="4456653" y="3492094"/>
            <a:ext cx="754758" cy="276999"/>
          </a:xfrm>
          <a:prstGeom prst="rect">
            <a:avLst/>
          </a:prstGeom>
          <a:solidFill>
            <a:srgbClr val="EAEAEA"/>
          </a:solidFill>
          <a:ln w="9525">
            <a:solidFill>
              <a:srgbClr val="FF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nchor="ctr"/>
          <a:lstStyle>
            <a:defPPr>
              <a:defRPr lang="en-US"/>
            </a:defPPr>
            <a:lvl1pPr algn="ctr">
              <a:defRPr sz="1200">
                <a:latin typeface="Calibri" panose="020F0502020204030204" pitchFamily="34" charset="0"/>
                <a:cs typeface="Calibri" panose="020F0502020204030204" pitchFamily="34" charset="0"/>
              </a:defRPr>
            </a:lvl1pPr>
          </a:lstStyle>
          <a:p>
            <a:r>
              <a:rPr lang="de-DE" b="1" i="1" dirty="0" err="1">
                <a:solidFill>
                  <a:srgbClr val="FF0000"/>
                </a:solidFill>
              </a:rPr>
              <a:t>attribute</a:t>
            </a:r>
            <a:endParaRPr lang="en-GB" b="1" i="1" dirty="0">
              <a:solidFill>
                <a:srgbClr val="FF0000"/>
              </a:solidFill>
            </a:endParaRPr>
          </a:p>
        </p:txBody>
      </p:sp>
      <p:sp>
        <p:nvSpPr>
          <p:cNvPr id="26" name="TextBox 25"/>
          <p:cNvSpPr txBox="1"/>
          <p:nvPr/>
        </p:nvSpPr>
        <p:spPr>
          <a:xfrm>
            <a:off x="4256587" y="3459476"/>
            <a:ext cx="304892" cy="523220"/>
          </a:xfrm>
          <a:prstGeom prst="rect">
            <a:avLst/>
          </a:prstGeom>
          <a:noFill/>
        </p:spPr>
        <p:txBody>
          <a:bodyPr wrap="none" rtlCol="0">
            <a:spAutoFit/>
          </a:bodyPr>
          <a:lstStyle/>
          <a:p>
            <a:r>
              <a:rPr lang="de-DE" sz="2800" dirty="0" smtClean="0">
                <a:solidFill>
                  <a:srgbClr val="0070C0"/>
                </a:solidFill>
              </a:rPr>
              <a:t>{</a:t>
            </a:r>
            <a:endParaRPr lang="en-GB" sz="2800" dirty="0">
              <a:solidFill>
                <a:srgbClr val="0070C0"/>
              </a:solidFill>
            </a:endParaRPr>
          </a:p>
        </p:txBody>
      </p:sp>
      <p:sp>
        <p:nvSpPr>
          <p:cNvPr id="35" name="Datumsplatzhalter 1"/>
          <p:cNvSpPr>
            <a:spLocks noGrp="1"/>
          </p:cNvSpPr>
          <p:nvPr>
            <p:ph type="dt" sz="quarter" idx="11"/>
          </p:nvPr>
        </p:nvSpPr>
        <p:spPr>
          <a:xfrm>
            <a:off x="762000" y="6327775"/>
            <a:ext cx="2362200" cy="373063"/>
          </a:xfrm>
        </p:spPr>
        <p:txBody>
          <a:bodyPr/>
          <a:lstStyle/>
          <a:p>
            <a:r>
              <a:rPr lang="en-GB" dirty="0" smtClean="0"/>
              <a:t>2015-09-22</a:t>
            </a:r>
            <a:endParaRPr lang="en-GB" dirty="0"/>
          </a:p>
        </p:txBody>
      </p:sp>
      <p:sp>
        <p:nvSpPr>
          <p:cNvPr id="36" name="Foliennummernplatzhalter 3"/>
          <p:cNvSpPr>
            <a:spLocks noGrp="1"/>
          </p:cNvSpPr>
          <p:nvPr>
            <p:ph type="sldNum" sz="quarter" idx="12"/>
          </p:nvPr>
        </p:nvSpPr>
        <p:spPr>
          <a:xfrm>
            <a:off x="6019800" y="6324600"/>
            <a:ext cx="2438400" cy="381000"/>
          </a:xfrm>
        </p:spPr>
        <p:txBody>
          <a:bodyPr/>
          <a:lstStyle/>
          <a:p>
            <a:fld id="{4F3735C1-7677-4E34-951E-E4EF8A7E1948}" type="slidenum">
              <a:rPr lang="en-GB" smtClean="0"/>
              <a:pPr/>
              <a:t>29</a:t>
            </a:fld>
            <a:endParaRPr lang="en-GB" dirty="0"/>
          </a:p>
        </p:txBody>
      </p:sp>
    </p:spTree>
    <p:extLst>
      <p:ext uri="{BB962C8B-B14F-4D97-AF65-F5344CB8AC3E}">
        <p14:creationId xmlns:p14="http://schemas.microsoft.com/office/powerpoint/2010/main" val="23425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GB" altLang="en-US" dirty="0">
                <a:latin typeface="Calibri" panose="020F0502020204030204" pitchFamily="34" charset="0"/>
              </a:rPr>
              <a:t>SiG Software Integration GmbH</a:t>
            </a:r>
            <a:endParaRPr lang="de-DE" altLang="en-US" dirty="0" smtClean="0">
              <a:latin typeface="Calibri" panose="020F0502020204030204" pitchFamily="34" charset="0"/>
            </a:endParaRPr>
          </a:p>
        </p:txBody>
      </p:sp>
      <p:sp>
        <p:nvSpPr>
          <p:cNvPr id="4100" name="Rectangle 3"/>
          <p:cNvSpPr>
            <a:spLocks noGrp="1" noChangeArrowheads="1"/>
          </p:cNvSpPr>
          <p:nvPr>
            <p:ph idx="1"/>
          </p:nvPr>
        </p:nvSpPr>
        <p:spPr>
          <a:xfrm>
            <a:off x="3347864" y="886416"/>
            <a:ext cx="5034136" cy="5566920"/>
          </a:xfrm>
        </p:spPr>
        <p:txBody>
          <a:bodyPr/>
          <a:lstStyle/>
          <a:p>
            <a:pPr marL="0" indent="0">
              <a:buNone/>
            </a:pPr>
            <a:r>
              <a:rPr lang="en-GB" altLang="en-US" sz="1600" b="1" dirty="0" smtClean="0">
                <a:latin typeface="Calibri" panose="020F0502020204030204" pitchFamily="34" charset="0"/>
              </a:rPr>
              <a:t>Founded</a:t>
            </a:r>
            <a:r>
              <a:rPr lang="en-GB" altLang="en-US" sz="1600" dirty="0" smtClean="0">
                <a:latin typeface="Calibri" panose="020F0502020204030204" pitchFamily="34" charset="0"/>
              </a:rPr>
              <a:t>  </a:t>
            </a:r>
            <a:r>
              <a:rPr lang="en-GB" altLang="en-US" sz="1600" dirty="0">
                <a:latin typeface="Calibri" panose="020F0502020204030204" pitchFamily="34" charset="0"/>
              </a:rPr>
              <a:t>	</a:t>
            </a:r>
            <a:r>
              <a:rPr lang="en-GB" altLang="en-US" sz="1600" dirty="0" smtClean="0">
                <a:latin typeface="Calibri" panose="020F0502020204030204" pitchFamily="34" charset="0"/>
              </a:rPr>
              <a:t>	1997</a:t>
            </a:r>
            <a:endParaRPr lang="en-GB" altLang="en-US" sz="1600" dirty="0">
              <a:latin typeface="Calibri" panose="020F0502020204030204" pitchFamily="34" charset="0"/>
            </a:endParaRPr>
          </a:p>
          <a:p>
            <a:pPr marL="0" indent="0">
              <a:buNone/>
            </a:pPr>
            <a:r>
              <a:rPr lang="en-GB" altLang="en-US" sz="1600" b="1" dirty="0" smtClean="0">
                <a:latin typeface="Calibri" panose="020F0502020204030204" pitchFamily="34" charset="0"/>
              </a:rPr>
              <a:t>Managing Director </a:t>
            </a:r>
            <a:r>
              <a:rPr lang="en-GB" altLang="en-US" sz="1600" dirty="0">
                <a:latin typeface="Calibri" panose="020F0502020204030204" pitchFamily="34" charset="0"/>
              </a:rPr>
              <a:t>	</a:t>
            </a:r>
            <a:r>
              <a:rPr lang="en-GB" altLang="en-US" sz="1600" dirty="0" err="1">
                <a:latin typeface="Calibri" panose="020F0502020204030204" pitchFamily="34" charset="0"/>
              </a:rPr>
              <a:t>Dr.</a:t>
            </a:r>
            <a:r>
              <a:rPr lang="en-GB" altLang="en-US" sz="1600" dirty="0">
                <a:latin typeface="Calibri" panose="020F0502020204030204" pitchFamily="34" charset="0"/>
              </a:rPr>
              <a:t> Horst Walther</a:t>
            </a:r>
          </a:p>
          <a:p>
            <a:pPr marL="0" indent="0">
              <a:buNone/>
            </a:pPr>
            <a:r>
              <a:rPr lang="en-GB" altLang="en-US" sz="1600" b="1" dirty="0" smtClean="0">
                <a:latin typeface="Calibri" panose="020F0502020204030204" pitchFamily="34" charset="0"/>
              </a:rPr>
              <a:t>HQ</a:t>
            </a:r>
            <a:r>
              <a:rPr lang="en-GB" altLang="en-US" sz="1600" dirty="0">
                <a:latin typeface="Calibri" panose="020F0502020204030204" pitchFamily="34" charset="0"/>
              </a:rPr>
              <a:t>	</a:t>
            </a:r>
            <a:r>
              <a:rPr lang="en-GB" altLang="en-US" sz="1600" dirty="0" smtClean="0">
                <a:latin typeface="Calibri" panose="020F0502020204030204" pitchFamily="34" charset="0"/>
              </a:rPr>
              <a:t>	</a:t>
            </a:r>
            <a:r>
              <a:rPr lang="en-GB" altLang="en-US" sz="1600" dirty="0" err="1" smtClean="0">
                <a:latin typeface="Calibri" panose="020F0502020204030204" pitchFamily="34" charset="0"/>
              </a:rPr>
              <a:t>Chilehaus</a:t>
            </a:r>
            <a:r>
              <a:rPr lang="en-GB" altLang="en-US" sz="1600" dirty="0" smtClean="0">
                <a:latin typeface="Calibri" panose="020F0502020204030204" pitchFamily="34" charset="0"/>
              </a:rPr>
              <a:t> </a:t>
            </a:r>
            <a:r>
              <a:rPr lang="en-GB" altLang="en-US" sz="1600" dirty="0">
                <a:latin typeface="Calibri" panose="020F0502020204030204" pitchFamily="34" charset="0"/>
              </a:rPr>
              <a:t>A, </a:t>
            </a:r>
            <a:r>
              <a:rPr lang="en-GB" altLang="en-US" sz="1600" dirty="0" err="1">
                <a:latin typeface="Calibri" panose="020F0502020204030204" pitchFamily="34" charset="0"/>
              </a:rPr>
              <a:t>Fischertwiete</a:t>
            </a:r>
            <a:r>
              <a:rPr lang="en-GB" altLang="en-US" sz="1600" dirty="0">
                <a:latin typeface="Calibri" panose="020F0502020204030204" pitchFamily="34" charset="0"/>
              </a:rPr>
              <a:t> 2, </a:t>
            </a:r>
            <a:r>
              <a:rPr lang="en-GB" altLang="en-US" sz="1600" dirty="0" smtClean="0">
                <a:latin typeface="Calibri" panose="020F0502020204030204" pitchFamily="34" charset="0"/>
              </a:rPr>
              <a:t>			20095 </a:t>
            </a:r>
            <a:r>
              <a:rPr lang="en-GB" altLang="en-US" sz="1600" dirty="0">
                <a:latin typeface="Calibri" panose="020F0502020204030204" pitchFamily="34" charset="0"/>
              </a:rPr>
              <a:t>Hamburg</a:t>
            </a:r>
          </a:p>
          <a:p>
            <a:pPr marL="0" indent="0">
              <a:buNone/>
            </a:pPr>
            <a:r>
              <a:rPr lang="en-GB" altLang="en-US" sz="1600" b="1" dirty="0" smtClean="0">
                <a:latin typeface="Calibri" panose="020F0502020204030204" pitchFamily="34" charset="0"/>
              </a:rPr>
              <a:t>Contact</a:t>
            </a:r>
            <a:r>
              <a:rPr lang="en-GB" altLang="en-US" sz="1600" dirty="0" smtClean="0">
                <a:latin typeface="Calibri" panose="020F0502020204030204" pitchFamily="34" charset="0"/>
              </a:rPr>
              <a:t> </a:t>
            </a:r>
            <a:r>
              <a:rPr lang="en-GB" altLang="en-US" sz="1600" dirty="0">
                <a:latin typeface="Calibri" panose="020F0502020204030204" pitchFamily="34" charset="0"/>
              </a:rPr>
              <a:t>	</a:t>
            </a:r>
            <a:r>
              <a:rPr lang="en-GB" altLang="en-US" sz="1600" dirty="0" smtClean="0">
                <a:latin typeface="Calibri" panose="020F0502020204030204" pitchFamily="34" charset="0"/>
              </a:rPr>
              <a:t>	phone</a:t>
            </a:r>
            <a:r>
              <a:rPr lang="en-GB" altLang="en-US" sz="1600" dirty="0">
                <a:latin typeface="Calibri" panose="020F0502020204030204" pitchFamily="34" charset="0"/>
              </a:rPr>
              <a:t>: +49 40 32005 439, </a:t>
            </a:r>
            <a:r>
              <a:rPr lang="en-GB" altLang="en-US" sz="1600" dirty="0" smtClean="0">
                <a:latin typeface="Calibri" panose="020F0502020204030204" pitchFamily="34" charset="0"/>
              </a:rPr>
              <a:t/>
            </a:r>
            <a:br>
              <a:rPr lang="en-GB" altLang="en-US" sz="1600" dirty="0" smtClean="0">
                <a:latin typeface="Calibri" panose="020F0502020204030204" pitchFamily="34" charset="0"/>
              </a:rPr>
            </a:br>
            <a:r>
              <a:rPr lang="en-GB" altLang="en-US" sz="1600" dirty="0" smtClean="0">
                <a:latin typeface="Calibri" panose="020F0502020204030204" pitchFamily="34" charset="0"/>
              </a:rPr>
              <a:t>		fax</a:t>
            </a:r>
            <a:r>
              <a:rPr lang="en-GB" altLang="en-US" sz="1600" dirty="0">
                <a:latin typeface="Calibri" panose="020F0502020204030204" pitchFamily="34" charset="0"/>
              </a:rPr>
              <a:t>: +49 40 32005 </a:t>
            </a:r>
            <a:r>
              <a:rPr lang="en-GB" altLang="en-US" sz="1600" dirty="0" smtClean="0">
                <a:latin typeface="Calibri" panose="020F0502020204030204" pitchFamily="34" charset="0"/>
              </a:rPr>
              <a:t>200,</a:t>
            </a:r>
            <a:br>
              <a:rPr lang="en-GB" altLang="en-US" sz="1600" dirty="0" smtClean="0">
                <a:latin typeface="Calibri" panose="020F0502020204030204" pitchFamily="34" charset="0"/>
              </a:rPr>
            </a:br>
            <a:r>
              <a:rPr lang="en-GB" altLang="en-US" sz="1600" dirty="0" smtClean="0">
                <a:latin typeface="Calibri" panose="020F0502020204030204" pitchFamily="34" charset="0"/>
              </a:rPr>
              <a:t>		email</a:t>
            </a:r>
            <a:r>
              <a:rPr lang="en-GB" altLang="en-US" sz="1600" dirty="0">
                <a:latin typeface="Calibri" panose="020F0502020204030204" pitchFamily="34" charset="0"/>
              </a:rPr>
              <a:t>: </a:t>
            </a:r>
            <a:r>
              <a:rPr lang="en-GB" altLang="en-US" sz="1600" dirty="0" smtClean="0">
                <a:latin typeface="Calibri" panose="020F0502020204030204" pitchFamily="34" charset="0"/>
              </a:rPr>
              <a:t>horst.walther@si-g.com </a:t>
            </a:r>
            <a:r>
              <a:rPr lang="en-GB" altLang="en-US" sz="1800" dirty="0" smtClean="0">
                <a:latin typeface="Calibri" panose="020F0502020204030204" pitchFamily="34" charset="0"/>
              </a:rPr>
              <a:t>Focus areas …</a:t>
            </a:r>
            <a:endParaRPr lang="en-GB" altLang="en-US" sz="1800" dirty="0">
              <a:latin typeface="Calibri" panose="020F0502020204030204" pitchFamily="34" charset="0"/>
            </a:endParaRPr>
          </a:p>
          <a:p>
            <a:pPr lvl="1"/>
            <a:r>
              <a:rPr lang="en-GB" altLang="en-US" sz="1600" dirty="0" smtClean="0">
                <a:latin typeface="Calibri" panose="020F0502020204030204" pitchFamily="34" charset="0"/>
              </a:rPr>
              <a:t>Due diligence: audits </a:t>
            </a:r>
            <a:r>
              <a:rPr lang="en-GB" altLang="en-US" sz="1600" dirty="0">
                <a:latin typeface="Calibri" panose="020F0502020204030204" pitchFamily="34" charset="0"/>
              </a:rPr>
              <a:t>and assessments to uncover the potential of </a:t>
            </a:r>
            <a:r>
              <a:rPr lang="en-GB" altLang="en-US" sz="1600" dirty="0" smtClean="0">
                <a:latin typeface="Calibri" panose="020F0502020204030204" pitchFamily="34" charset="0"/>
              </a:rPr>
              <a:t>IT-shops</a:t>
            </a:r>
            <a:endParaRPr lang="en-GB" altLang="en-US" sz="1600" dirty="0">
              <a:latin typeface="Calibri" panose="020F0502020204030204" pitchFamily="34" charset="0"/>
            </a:endParaRPr>
          </a:p>
          <a:p>
            <a:pPr lvl="1"/>
            <a:r>
              <a:rPr lang="en-GB" altLang="en-US" sz="1600" dirty="0" smtClean="0">
                <a:latin typeface="Calibri" panose="020F0502020204030204" pitchFamily="34" charset="0"/>
              </a:rPr>
              <a:t>Strategy: Assessment &amp; creation of Business- &amp; IT-strategies</a:t>
            </a:r>
            <a:endParaRPr lang="en-GB" altLang="en-US" sz="1600" dirty="0">
              <a:latin typeface="Calibri" panose="020F0502020204030204" pitchFamily="34" charset="0"/>
            </a:endParaRPr>
          </a:p>
          <a:p>
            <a:pPr lvl="1"/>
            <a:r>
              <a:rPr lang="en-GB" altLang="en-US" sz="1600" dirty="0" smtClean="0">
                <a:latin typeface="Calibri" panose="020F0502020204030204" pitchFamily="34" charset="0"/>
              </a:rPr>
              <a:t>Implementation: </a:t>
            </a:r>
          </a:p>
          <a:p>
            <a:pPr lvl="2"/>
            <a:r>
              <a:rPr lang="en-GB" altLang="en-US" sz="1400" dirty="0" smtClean="0">
                <a:latin typeface="Calibri" panose="020F0502020204030204" pitchFamily="34" charset="0"/>
              </a:rPr>
              <a:t>Interim- &amp; Turnaround Management, </a:t>
            </a:r>
          </a:p>
          <a:p>
            <a:pPr lvl="2"/>
            <a:r>
              <a:rPr lang="en-GB" altLang="en-US" sz="1400" dirty="0" smtClean="0">
                <a:latin typeface="Calibri" panose="020F0502020204030204" pitchFamily="34" charset="0"/>
              </a:rPr>
              <a:t>Identity &amp; Access Management and Governance.</a:t>
            </a:r>
            <a:endParaRPr lang="en-GB" altLang="en-US" sz="1400" dirty="0">
              <a:latin typeface="Calibri" panose="020F0502020204030204" pitchFamily="34" charset="0"/>
            </a:endParaRPr>
          </a:p>
          <a:p>
            <a:pPr marL="0" indent="0">
              <a:buNone/>
            </a:pPr>
            <a:r>
              <a:rPr lang="en-GB" altLang="en-US" sz="1800" dirty="0" smtClean="0">
                <a:latin typeface="Calibri" panose="020F0502020204030204" pitchFamily="34" charset="0"/>
              </a:rPr>
              <a:t>Industry sectors</a:t>
            </a:r>
            <a:endParaRPr lang="en-GB" altLang="en-US" sz="1800" dirty="0">
              <a:latin typeface="Calibri" panose="020F0502020204030204" pitchFamily="34" charset="0"/>
            </a:endParaRPr>
          </a:p>
          <a:p>
            <a:pPr lvl="1"/>
            <a:r>
              <a:rPr lang="en-GB" altLang="en-US" sz="1600" dirty="0" smtClean="0"/>
              <a:t>Banks</a:t>
            </a:r>
            <a:r>
              <a:rPr lang="en-GB" altLang="en-US" sz="1600" dirty="0"/>
              <a:t>, insurances and other financial </a:t>
            </a:r>
            <a:r>
              <a:rPr lang="en-GB" altLang="en-US" sz="1600" dirty="0" smtClean="0"/>
              <a:t>institutions, Automotive</a:t>
            </a:r>
            <a:r>
              <a:rPr lang="en-GB" altLang="en-US" sz="1600" dirty="0">
                <a:latin typeface="Calibri" panose="020F0502020204030204" pitchFamily="34" charset="0"/>
              </a:rPr>
              <a:t>, chemistry, pharmaceutics, </a:t>
            </a:r>
            <a:r>
              <a:rPr lang="en-GB" altLang="en-US" sz="1600" dirty="0" smtClean="0">
                <a:latin typeface="Calibri" panose="020F0502020204030204" pitchFamily="34" charset="0"/>
              </a:rPr>
              <a:t>shipping </a:t>
            </a:r>
            <a:endParaRPr lang="de-DE" altLang="en-US" sz="1600" dirty="0" smtClean="0">
              <a:latin typeface="Calibri" panose="020F0502020204030204" pitchFamily="34" charset="0"/>
            </a:endParaRPr>
          </a:p>
        </p:txBody>
      </p:sp>
      <p:sp>
        <p:nvSpPr>
          <p:cNvPr id="4098" name="Foliennummernplatzhalter 5"/>
          <p:cNvSpPr>
            <a:spLocks noGrp="1"/>
          </p:cNvSpPr>
          <p:nvPr>
            <p:ph type="sldNum" sz="quarter" idx="12"/>
          </p:nvPr>
        </p:nvSpPr>
        <p:spPr>
          <a:noFill/>
        </p:spPr>
        <p:txBody>
          <a:bodyPr/>
          <a:lstStyle>
            <a:lvl1pPr>
              <a:defRPr sz="1300">
                <a:solidFill>
                  <a:schemeClr val="tx1"/>
                </a:solidFill>
                <a:latin typeface="Ottawa" pitchFamily="34" charset="0"/>
              </a:defRPr>
            </a:lvl1pPr>
            <a:lvl2pPr marL="742950" indent="-285750">
              <a:defRPr sz="1300">
                <a:solidFill>
                  <a:schemeClr val="tx1"/>
                </a:solidFill>
                <a:latin typeface="Ottawa" pitchFamily="34" charset="0"/>
              </a:defRPr>
            </a:lvl2pPr>
            <a:lvl3pPr marL="1143000" indent="-228600">
              <a:defRPr sz="1300">
                <a:solidFill>
                  <a:schemeClr val="tx1"/>
                </a:solidFill>
                <a:latin typeface="Ottawa" pitchFamily="34" charset="0"/>
              </a:defRPr>
            </a:lvl3pPr>
            <a:lvl4pPr marL="1600200" indent="-228600">
              <a:defRPr sz="1300">
                <a:solidFill>
                  <a:schemeClr val="tx1"/>
                </a:solidFill>
                <a:latin typeface="Ottawa" pitchFamily="34" charset="0"/>
              </a:defRPr>
            </a:lvl4pPr>
            <a:lvl5pPr marL="2057400" indent="-228600">
              <a:defRPr sz="1300">
                <a:solidFill>
                  <a:schemeClr val="tx1"/>
                </a:solidFill>
                <a:latin typeface="Ottawa" pitchFamily="34" charset="0"/>
              </a:defRPr>
            </a:lvl5pPr>
            <a:lvl6pPr marL="2514600" indent="-228600" eaLnBrk="0" fontAlgn="base" hangingPunct="0">
              <a:spcBef>
                <a:spcPct val="0"/>
              </a:spcBef>
              <a:spcAft>
                <a:spcPct val="0"/>
              </a:spcAft>
              <a:buClr>
                <a:srgbClr val="6699FF"/>
              </a:buClr>
              <a:buSzPct val="80000"/>
              <a:buFont typeface="Wingdings" pitchFamily="2" charset="2"/>
              <a:defRPr sz="1300">
                <a:solidFill>
                  <a:schemeClr val="tx1"/>
                </a:solidFill>
                <a:latin typeface="Ottawa" pitchFamily="34" charset="0"/>
              </a:defRPr>
            </a:lvl6pPr>
            <a:lvl7pPr marL="2971800" indent="-228600" eaLnBrk="0" fontAlgn="base" hangingPunct="0">
              <a:spcBef>
                <a:spcPct val="0"/>
              </a:spcBef>
              <a:spcAft>
                <a:spcPct val="0"/>
              </a:spcAft>
              <a:buClr>
                <a:srgbClr val="6699FF"/>
              </a:buClr>
              <a:buSzPct val="80000"/>
              <a:buFont typeface="Wingdings" pitchFamily="2" charset="2"/>
              <a:defRPr sz="1300">
                <a:solidFill>
                  <a:schemeClr val="tx1"/>
                </a:solidFill>
                <a:latin typeface="Ottawa" pitchFamily="34" charset="0"/>
              </a:defRPr>
            </a:lvl7pPr>
            <a:lvl8pPr marL="3429000" indent="-228600" eaLnBrk="0" fontAlgn="base" hangingPunct="0">
              <a:spcBef>
                <a:spcPct val="0"/>
              </a:spcBef>
              <a:spcAft>
                <a:spcPct val="0"/>
              </a:spcAft>
              <a:buClr>
                <a:srgbClr val="6699FF"/>
              </a:buClr>
              <a:buSzPct val="80000"/>
              <a:buFont typeface="Wingdings" pitchFamily="2" charset="2"/>
              <a:defRPr sz="1300">
                <a:solidFill>
                  <a:schemeClr val="tx1"/>
                </a:solidFill>
                <a:latin typeface="Ottawa" pitchFamily="34" charset="0"/>
              </a:defRPr>
            </a:lvl8pPr>
            <a:lvl9pPr marL="3886200" indent="-228600" eaLnBrk="0" fontAlgn="base" hangingPunct="0">
              <a:spcBef>
                <a:spcPct val="0"/>
              </a:spcBef>
              <a:spcAft>
                <a:spcPct val="0"/>
              </a:spcAft>
              <a:buClr>
                <a:srgbClr val="6699FF"/>
              </a:buClr>
              <a:buSzPct val="80000"/>
              <a:buFont typeface="Wingdings" pitchFamily="2" charset="2"/>
              <a:defRPr sz="1300">
                <a:solidFill>
                  <a:schemeClr val="tx1"/>
                </a:solidFill>
                <a:latin typeface="Ottawa" pitchFamily="34" charset="0"/>
              </a:defRPr>
            </a:lvl9pPr>
          </a:lstStyle>
          <a:p>
            <a:fld id="{5466DD3E-C9FA-4C73-BB03-04E2FBB35549}" type="slidenum">
              <a:rPr lang="de-DE" altLang="en-US" sz="1200">
                <a:latin typeface="Calibri" panose="020F0502020204030204" pitchFamily="34" charset="0"/>
              </a:rPr>
              <a:pPr/>
              <a:t>3</a:t>
            </a:fld>
            <a:endParaRPr lang="de-DE" altLang="en-US" sz="120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4018156"/>
            <a:ext cx="2232248" cy="2435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9" y="886416"/>
            <a:ext cx="2232248" cy="2983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37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Was sagt die Gartner Group dazu?</a:t>
            </a:r>
            <a:endParaRPr lang="en-GB" dirty="0"/>
          </a:p>
        </p:txBody>
      </p:sp>
      <p:sp>
        <p:nvSpPr>
          <p:cNvPr id="5" name="Datumsplatzhalter 4"/>
          <p:cNvSpPr>
            <a:spLocks noGrp="1"/>
          </p:cNvSpPr>
          <p:nvPr>
            <p:ph type="dt" sz="quarter" idx="11"/>
          </p:nvPr>
        </p:nvSpPr>
        <p:spPr/>
        <p:txBody>
          <a:bodyPr/>
          <a:lstStyle/>
          <a:p>
            <a:fld id="{C3FF28A5-3112-4CB7-96CF-097D1CEE49B5}" type="datetime1">
              <a:rPr lang="en-GB" smtClean="0"/>
              <a:t>2016-02-19</a:t>
            </a:fld>
            <a:endParaRPr lang="en-US" dirty="0"/>
          </a:p>
        </p:txBody>
      </p:sp>
      <p:sp>
        <p:nvSpPr>
          <p:cNvPr id="6" name="Foliennummernplatzhalter 5"/>
          <p:cNvSpPr>
            <a:spLocks noGrp="1"/>
          </p:cNvSpPr>
          <p:nvPr>
            <p:ph type="sldNum" sz="quarter" idx="12"/>
          </p:nvPr>
        </p:nvSpPr>
        <p:spPr/>
        <p:txBody>
          <a:bodyPr/>
          <a:lstStyle/>
          <a:p>
            <a:fld id="{4F3735C1-7677-4E34-951E-E4EF8A7E1948}" type="slidenum">
              <a:rPr lang="en-US" smtClean="0"/>
              <a:pPr/>
              <a:t>30</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996950"/>
            <a:ext cx="9172576"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ußzeilenplatzhalter 4"/>
          <p:cNvSpPr>
            <a:spLocks noGrp="1"/>
          </p:cNvSpPr>
          <p:nvPr>
            <p:ph type="ftr" sz="quarter" idx="10"/>
          </p:nvPr>
        </p:nvSpPr>
        <p:spPr/>
        <p:txBody>
          <a:bodyPr/>
          <a:lstStyle/>
          <a:p>
            <a:r>
              <a:rPr lang="de-DE" altLang="en-US" dirty="0">
                <a:cs typeface="Calibri" panose="020F0502020204030204" pitchFamily="34" charset="0"/>
              </a:rPr>
              <a:t>www.si-g.com</a:t>
            </a:r>
            <a:endParaRPr lang="en-US" dirty="0"/>
          </a:p>
        </p:txBody>
      </p:sp>
    </p:spTree>
    <p:extLst>
      <p:ext uri="{BB962C8B-B14F-4D97-AF65-F5344CB8AC3E}">
        <p14:creationId xmlns:p14="http://schemas.microsoft.com/office/powerpoint/2010/main" val="1796855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31</a:t>
            </a:fld>
            <a:endParaRPr lang="en-GB" dirty="0"/>
          </a:p>
        </p:txBody>
      </p:sp>
      <p:sp>
        <p:nvSpPr>
          <p:cNvPr id="7" name="Rechteck 6"/>
          <p:cNvSpPr/>
          <p:nvPr/>
        </p:nvSpPr>
        <p:spPr bwMode="auto">
          <a:xfrm>
            <a:off x="611560" y="3741980"/>
            <a:ext cx="7272808" cy="792088"/>
          </a:xfrm>
          <a:prstGeom prst="rect">
            <a:avLst/>
          </a:prstGeom>
          <a:gradFill flip="none" rotWithShape="1">
            <a:gsLst>
              <a:gs pos="0">
                <a:srgbClr val="FF0000">
                  <a:tint val="66000"/>
                  <a:satMod val="160000"/>
                </a:srgbClr>
              </a:gs>
              <a:gs pos="54000">
                <a:srgbClr val="FF0000">
                  <a:tint val="44500"/>
                  <a:satMod val="160000"/>
                </a:srgbClr>
              </a:gs>
              <a:gs pos="0">
                <a:srgbClr val="FF0000">
                  <a:tint val="23500"/>
                  <a:satMod val="160000"/>
                </a:srgbClr>
              </a:gs>
            </a:gsLst>
            <a:path path="circle">
              <a:fillToRect l="50000" t="50000" r="50000" b="50000"/>
            </a:path>
            <a:tileRect/>
          </a:gra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smtClean="0">
              <a:ln>
                <a:noFill/>
              </a:ln>
              <a:solidFill>
                <a:schemeClr val="tx1"/>
              </a:solidFill>
              <a:effectLst/>
              <a:latin typeface="Ottawa"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12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12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12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Tree>
    <p:extLst>
      <p:ext uri="{BB962C8B-B14F-4D97-AF65-F5344CB8AC3E}">
        <p14:creationId xmlns:p14="http://schemas.microsoft.com/office/powerpoint/2010/main" val="4146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79450" y="277812"/>
            <a:ext cx="7702550" cy="702915"/>
          </a:xfrm>
        </p:spPr>
        <p:txBody>
          <a:bodyPr/>
          <a:lstStyle/>
          <a:p>
            <a:r>
              <a:rPr lang="en-GB" dirty="0"/>
              <a:t>Governance in a flexible RBAC &amp; ABAC </a:t>
            </a:r>
            <a:r>
              <a:rPr lang="en-GB" dirty="0" smtClean="0"/>
              <a:t>world I</a:t>
            </a:r>
            <a:br>
              <a:rPr lang="en-GB" dirty="0" smtClean="0"/>
            </a:br>
            <a:r>
              <a:rPr lang="en-GB" sz="2000" dirty="0" smtClean="0"/>
              <a:t>How to do recertification if there are no static entitlements?</a:t>
            </a:r>
            <a:endParaRPr lang="en-GB" sz="2000" dirty="0"/>
          </a:p>
        </p:txBody>
      </p:sp>
      <p:sp>
        <p:nvSpPr>
          <p:cNvPr id="6" name="Inhaltsplatzhalter 5"/>
          <p:cNvSpPr>
            <a:spLocks noGrp="1"/>
          </p:cNvSpPr>
          <p:nvPr>
            <p:ph idx="1"/>
          </p:nvPr>
        </p:nvSpPr>
        <p:spPr>
          <a:xfrm>
            <a:off x="685800" y="1133128"/>
            <a:ext cx="3886200" cy="4886672"/>
          </a:xfrm>
        </p:spPr>
        <p:txBody>
          <a:bodyPr/>
          <a:lstStyle/>
          <a:p>
            <a:r>
              <a:rPr lang="en-GB" sz="1800" dirty="0" smtClean="0"/>
              <a:t>Don’t leave rules unrelated</a:t>
            </a:r>
          </a:p>
          <a:p>
            <a:r>
              <a:rPr lang="en-GB" sz="1800" dirty="0" smtClean="0"/>
              <a:t>Provide a traceable deduction from business- or regulatory requirements:</a:t>
            </a:r>
          </a:p>
          <a:p>
            <a:pPr lvl="1"/>
            <a:r>
              <a:rPr lang="en-GB" sz="1600" dirty="0" smtClean="0"/>
              <a:t>e.g. Regulations (external) </a:t>
            </a:r>
            <a:r>
              <a:rPr lang="en-GB" sz="1600" dirty="0" smtClean="0">
                <a:sym typeface="Wingdings" panose="05000000000000000000" pitchFamily="2" charset="2"/>
              </a:rPr>
              <a:t> </a:t>
            </a:r>
            <a:r>
              <a:rPr lang="en-GB" sz="1600" dirty="0" smtClean="0"/>
              <a:t>Policies (internal) </a:t>
            </a:r>
            <a:r>
              <a:rPr lang="en-GB" sz="1600" dirty="0" smtClean="0">
                <a:sym typeface="Wingdings" panose="05000000000000000000" pitchFamily="2" charset="2"/>
              </a:rPr>
              <a:t> </a:t>
            </a:r>
            <a:br>
              <a:rPr lang="en-GB" sz="1600" dirty="0" smtClean="0">
                <a:sym typeface="Wingdings" panose="05000000000000000000" pitchFamily="2" charset="2"/>
              </a:rPr>
            </a:br>
            <a:r>
              <a:rPr lang="en-GB" sz="1600" dirty="0" smtClean="0"/>
              <a:t>Rules (executable, atomic) </a:t>
            </a:r>
            <a:r>
              <a:rPr lang="en-GB" sz="1600" dirty="0" smtClean="0">
                <a:sym typeface="Wingdings" panose="05000000000000000000" pitchFamily="2" charset="2"/>
              </a:rPr>
              <a:t> </a:t>
            </a:r>
            <a:r>
              <a:rPr lang="en-GB" sz="1600" dirty="0" smtClean="0"/>
              <a:t>Authorisations (operational) </a:t>
            </a:r>
          </a:p>
          <a:p>
            <a:r>
              <a:rPr lang="en-GB" sz="1800" dirty="0" smtClean="0"/>
              <a:t>Attributes must be provided </a:t>
            </a:r>
          </a:p>
          <a:p>
            <a:pPr lvl="1"/>
            <a:r>
              <a:rPr lang="en-GB" sz="1600" dirty="0" smtClean="0"/>
              <a:t>On demand during call (of authorization sub system)</a:t>
            </a:r>
          </a:p>
          <a:p>
            <a:pPr lvl="1"/>
            <a:r>
              <a:rPr lang="en-GB" sz="1600" dirty="0" smtClean="0"/>
              <a:t>Centrally by an attribute server (which in turn collects them form various corporate or external sources)</a:t>
            </a:r>
            <a:endParaRPr lang="en-GB" sz="1600" dirty="0"/>
          </a:p>
        </p:txBody>
      </p:sp>
      <p:sp>
        <p:nvSpPr>
          <p:cNvPr id="3" name="Fußzeilenplatzhalter 2"/>
          <p:cNvSpPr>
            <a:spLocks noGrp="1"/>
          </p:cNvSpPr>
          <p:nvPr>
            <p:ph type="ftr" sz="quarter" idx="10"/>
          </p:nvPr>
        </p:nvSpPr>
        <p:spPr/>
        <p:txBody>
          <a:bodyPr/>
          <a:lstStyle/>
          <a:p>
            <a:endParaRPr lang="en-GB" dirty="0"/>
          </a:p>
        </p:txBody>
      </p:sp>
      <p:sp>
        <p:nvSpPr>
          <p:cNvPr id="2" name="Datumsplatzhalter 1"/>
          <p:cNvSpPr>
            <a:spLocks noGrp="1"/>
          </p:cNvSpPr>
          <p:nvPr>
            <p:ph type="dt" sz="quarter" idx="11"/>
          </p:nvPr>
        </p:nvSpPr>
        <p:spPr/>
        <p:txBody>
          <a:bodyPr/>
          <a:lstStyle/>
          <a:p>
            <a:r>
              <a:rPr lang="en-GB" dirty="0" smtClean="0"/>
              <a:t>2015-09-22</a:t>
            </a:r>
            <a:endParaRPr lang="en-GB" dirty="0"/>
          </a:p>
        </p:txBody>
      </p:sp>
      <p:sp>
        <p:nvSpPr>
          <p:cNvPr id="4" name="Foliennummernplatzhalter 3"/>
          <p:cNvSpPr>
            <a:spLocks noGrp="1"/>
          </p:cNvSpPr>
          <p:nvPr>
            <p:ph type="sldNum" sz="quarter" idx="12"/>
          </p:nvPr>
        </p:nvSpPr>
        <p:spPr/>
        <p:txBody>
          <a:bodyPr/>
          <a:lstStyle/>
          <a:p>
            <a:fld id="{4F3735C1-7677-4E34-951E-E4EF8A7E1948}" type="slidenum">
              <a:rPr lang="en-GB" smtClean="0"/>
              <a:pPr/>
              <a:t>32</a:t>
            </a:fld>
            <a:endParaRPr lang="en-GB" dirty="0"/>
          </a:p>
        </p:txBody>
      </p:sp>
      <p:sp>
        <p:nvSpPr>
          <p:cNvPr id="7" name="Inhaltsplatzhalter 5"/>
          <p:cNvSpPr txBox="1">
            <a:spLocks/>
          </p:cNvSpPr>
          <p:nvPr/>
        </p:nvSpPr>
        <p:spPr bwMode="auto">
          <a:xfrm>
            <a:off x="4860032" y="1133128"/>
            <a:ext cx="3886200" cy="2655912"/>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A vendor implementation:</a:t>
            </a:r>
          </a:p>
          <a:p>
            <a:r>
              <a:rPr lang="en-GB" sz="1800" kern="0" dirty="0" smtClean="0"/>
              <a:t>Pre-calculation </a:t>
            </a:r>
            <a:r>
              <a:rPr lang="en-GB" sz="1800" kern="0" dirty="0"/>
              <a:t>of </a:t>
            </a:r>
            <a:r>
              <a:rPr lang="en-GB" sz="1800" kern="0" dirty="0" smtClean="0"/>
              <a:t>authorisations for historical records every 10 minutes </a:t>
            </a:r>
          </a:p>
          <a:p>
            <a:r>
              <a:rPr lang="en-GB" sz="1800" kern="0" dirty="0" smtClean="0"/>
              <a:t>Reporting </a:t>
            </a:r>
            <a:r>
              <a:rPr lang="en-GB" sz="1800" dirty="0" smtClean="0"/>
              <a:t>authorisations  in </a:t>
            </a:r>
            <a:r>
              <a:rPr lang="en-GB" sz="1800" kern="0" dirty="0" smtClean="0"/>
              <a:t>3 views:</a:t>
            </a:r>
          </a:p>
          <a:p>
            <a:pPr lvl="1"/>
            <a:r>
              <a:rPr lang="en-GB" sz="1600" kern="0" dirty="0" smtClean="0"/>
              <a:t> the asset</a:t>
            </a:r>
          </a:p>
          <a:p>
            <a:pPr lvl="1"/>
            <a:r>
              <a:rPr lang="en-GB" sz="1600" kern="0" dirty="0" smtClean="0"/>
              <a:t> the individual</a:t>
            </a:r>
          </a:p>
          <a:p>
            <a:pPr lvl="1"/>
            <a:r>
              <a:rPr lang="en-GB" sz="1600" kern="0" dirty="0" smtClean="0"/>
              <a:t> the role</a:t>
            </a:r>
          </a:p>
        </p:txBody>
      </p:sp>
      <p:sp>
        <p:nvSpPr>
          <p:cNvPr id="8" name="Inhaltsplatzhalter 5"/>
          <p:cNvSpPr txBox="1">
            <a:spLocks/>
          </p:cNvSpPr>
          <p:nvPr/>
        </p:nvSpPr>
        <p:spPr bwMode="auto">
          <a:xfrm>
            <a:off x="4860032" y="3933056"/>
            <a:ext cx="3886200" cy="2016224"/>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Suggested improvements:</a:t>
            </a:r>
          </a:p>
          <a:p>
            <a:r>
              <a:rPr lang="en-GB" sz="1800" kern="0" dirty="0" smtClean="0"/>
              <a:t>Calculation of authorisations on each attribute change event.</a:t>
            </a:r>
          </a:p>
          <a:p>
            <a:r>
              <a:rPr lang="en-GB" sz="1800" kern="0" dirty="0" smtClean="0"/>
              <a:t>The resulting amount of data requires an data oriented architecture.</a:t>
            </a:r>
          </a:p>
        </p:txBody>
      </p:sp>
    </p:spTree>
    <p:extLst>
      <p:ext uri="{BB962C8B-B14F-4D97-AF65-F5344CB8AC3E}">
        <p14:creationId xmlns:p14="http://schemas.microsoft.com/office/powerpoint/2010/main" val="264365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9450" y="277813"/>
            <a:ext cx="7924998" cy="381000"/>
          </a:xfrm>
        </p:spPr>
        <p:txBody>
          <a:bodyPr/>
          <a:lstStyle/>
          <a:p>
            <a:r>
              <a:rPr lang="en-GB" dirty="0" smtClean="0"/>
              <a:t>Governance while </a:t>
            </a:r>
            <a:r>
              <a:rPr lang="en-GB" dirty="0" smtClean="0"/>
              <a:t>granting access dynamically </a:t>
            </a:r>
            <a:r>
              <a:rPr lang="en-GB" dirty="0" smtClean="0"/>
              <a:t/>
            </a:r>
            <a:br>
              <a:rPr lang="en-GB" dirty="0" smtClean="0"/>
            </a:br>
            <a:r>
              <a:rPr lang="en-GB" sz="2000" dirty="0"/>
              <a:t>The </a:t>
            </a:r>
            <a:r>
              <a:rPr lang="en-GB" sz="2000" dirty="0" smtClean="0"/>
              <a:t>increased dynamic </a:t>
            </a:r>
            <a:r>
              <a:rPr lang="en-GB" sz="2000" dirty="0"/>
              <a:t>complicates traditional audit </a:t>
            </a:r>
            <a:r>
              <a:rPr lang="en-GB" sz="2000" dirty="0" smtClean="0"/>
              <a:t>approaches</a:t>
            </a:r>
            <a:endParaRPr lang="en-GB" sz="2000" dirty="0"/>
          </a:p>
        </p:txBody>
      </p:sp>
      <p:sp>
        <p:nvSpPr>
          <p:cNvPr id="4" name="Fußzeilenplatzhalter 3"/>
          <p:cNvSpPr>
            <a:spLocks noGrp="1"/>
          </p:cNvSpPr>
          <p:nvPr>
            <p:ph type="ftr" sz="quarter" idx="10"/>
          </p:nvPr>
        </p:nvSpPr>
        <p:spPr/>
        <p:txBody>
          <a:bodyPr/>
          <a:lstStyle/>
          <a:p>
            <a:r>
              <a:rPr lang="en-GB" altLang="en-US" dirty="0" smtClean="0">
                <a:cs typeface="Calibri" panose="020F0502020204030204" pitchFamily="34" charset="0"/>
              </a:rPr>
              <a:t>www.si-g.com</a:t>
            </a:r>
            <a:endParaRPr lang="en-GB" dirty="0" smtClean="0"/>
          </a:p>
          <a:p>
            <a:endParaRPr lang="en-GB" dirty="0"/>
          </a:p>
        </p:txBody>
      </p:sp>
      <p:sp>
        <p:nvSpPr>
          <p:cNvPr id="5" name="Datumsplatzhalter 4"/>
          <p:cNvSpPr>
            <a:spLocks noGrp="1"/>
          </p:cNvSpPr>
          <p:nvPr>
            <p:ph type="dt" sz="quarter" idx="11"/>
          </p:nvPr>
        </p:nvSpPr>
        <p:spPr/>
        <p:txBody>
          <a:bodyPr/>
          <a:lstStyle/>
          <a:p>
            <a:fld id="{C3FF28A5-3112-4CB7-96CF-097D1CEE49B5}" type="datetime1">
              <a:rPr lang="en-GB" smtClean="0"/>
              <a:t>2016-02-19</a:t>
            </a:fld>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33</a:t>
            </a:fld>
            <a:endParaRPr lang="en-GB" dirty="0"/>
          </a:p>
        </p:txBody>
      </p:sp>
      <p:sp>
        <p:nvSpPr>
          <p:cNvPr id="8" name="Inhaltsplatzhalter 5"/>
          <p:cNvSpPr txBox="1">
            <a:spLocks/>
          </p:cNvSpPr>
          <p:nvPr/>
        </p:nvSpPr>
        <p:spPr bwMode="auto">
          <a:xfrm>
            <a:off x="4860032" y="4077072"/>
            <a:ext cx="3886200" cy="2016224"/>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Who did access when?</a:t>
            </a:r>
          </a:p>
          <a:p>
            <a:r>
              <a:rPr lang="en-GB" sz="1800" kern="0" dirty="0" smtClean="0"/>
              <a:t>Data </a:t>
            </a:r>
            <a:r>
              <a:rPr lang="en-GB" sz="1800" kern="0" dirty="0"/>
              <a:t>a</a:t>
            </a:r>
            <a:r>
              <a:rPr lang="en-GB" sz="1800" kern="0" dirty="0" smtClean="0"/>
              <a:t>mounts require </a:t>
            </a:r>
            <a:r>
              <a:rPr lang="en-GB" sz="1800" kern="0" dirty="0"/>
              <a:t>data warehouse </a:t>
            </a:r>
            <a:r>
              <a:rPr lang="en-GB" sz="1800" kern="0" dirty="0" smtClean="0"/>
              <a:t>/ Big </a:t>
            </a:r>
            <a:r>
              <a:rPr lang="en-GB" sz="1800" kern="0" dirty="0"/>
              <a:t>Data technology</a:t>
            </a:r>
          </a:p>
          <a:p>
            <a:r>
              <a:rPr lang="en-GB" sz="1800" kern="0" dirty="0" smtClean="0"/>
              <a:t>Near-real-time analyses become possible through the use of advanced </a:t>
            </a:r>
            <a:r>
              <a:rPr lang="en-GB" sz="1800" kern="0" dirty="0"/>
              <a:t>analytics </a:t>
            </a:r>
            <a:r>
              <a:rPr lang="en-GB" sz="1800" kern="0" dirty="0" smtClean="0"/>
              <a:t>operational.</a:t>
            </a:r>
            <a:endParaRPr lang="en-GB" sz="1800" kern="0" dirty="0" smtClean="0"/>
          </a:p>
        </p:txBody>
      </p:sp>
      <p:sp>
        <p:nvSpPr>
          <p:cNvPr id="9" name="Inhaltsplatzhalter 5"/>
          <p:cNvSpPr txBox="1">
            <a:spLocks/>
          </p:cNvSpPr>
          <p:nvPr/>
        </p:nvSpPr>
        <p:spPr bwMode="auto">
          <a:xfrm>
            <a:off x="4860032" y="1196752"/>
            <a:ext cx="3886200" cy="2016224"/>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Who had access to what?</a:t>
            </a:r>
          </a:p>
          <a:p>
            <a:r>
              <a:rPr lang="en-GB" sz="1800" kern="0" dirty="0"/>
              <a:t>Authorization situation traceable</a:t>
            </a:r>
          </a:p>
          <a:p>
            <a:r>
              <a:rPr lang="en-GB" sz="1800" kern="0" dirty="0"/>
              <a:t>Novel simulation and visualization tools required for auditors.</a:t>
            </a:r>
            <a:endParaRPr lang="en-GB" sz="1800" kern="0" dirty="0" smtClean="0"/>
          </a:p>
        </p:txBody>
      </p:sp>
      <p:sp>
        <p:nvSpPr>
          <p:cNvPr id="10" name="Inhaltsplatzhalter 5"/>
          <p:cNvSpPr txBox="1">
            <a:spLocks/>
          </p:cNvSpPr>
          <p:nvPr/>
        </p:nvSpPr>
        <p:spPr bwMode="auto">
          <a:xfrm>
            <a:off x="395536" y="1196752"/>
            <a:ext cx="3886200" cy="2016224"/>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Policy change log</a:t>
            </a:r>
          </a:p>
          <a:p>
            <a:r>
              <a:rPr lang="en-GB" sz="1800" b="1" kern="0" dirty="0" smtClean="0"/>
              <a:t>Machine readable p</a:t>
            </a:r>
            <a:r>
              <a:rPr lang="en-GB" sz="1800" kern="0" dirty="0" smtClean="0"/>
              <a:t>olicies </a:t>
            </a:r>
            <a:endParaRPr lang="en-GB" sz="1800" kern="0" dirty="0" smtClean="0"/>
          </a:p>
          <a:p>
            <a:r>
              <a:rPr lang="en-GB" sz="1800" b="1" kern="0" dirty="0"/>
              <a:t>A</a:t>
            </a:r>
            <a:r>
              <a:rPr lang="en-GB" sz="1800" b="1" kern="0" dirty="0" smtClean="0"/>
              <a:t>utomated </a:t>
            </a:r>
            <a:r>
              <a:rPr lang="en-GB" sz="1800" kern="0" dirty="0"/>
              <a:t>Policies </a:t>
            </a:r>
            <a:r>
              <a:rPr lang="en-GB" sz="1800" kern="0" dirty="0" smtClean="0"/>
              <a:t>execution</a:t>
            </a:r>
            <a:r>
              <a:rPr lang="en-GB" sz="1800" kern="0" dirty="0" smtClean="0"/>
              <a:t>.</a:t>
            </a:r>
          </a:p>
          <a:p>
            <a:r>
              <a:rPr lang="en-GB" sz="1800" kern="0" dirty="0" smtClean="0"/>
              <a:t>Policy-</a:t>
            </a:r>
            <a:r>
              <a:rPr lang="en-GB" sz="1800" b="1" kern="0" dirty="0" smtClean="0"/>
              <a:t>changes</a:t>
            </a:r>
            <a:r>
              <a:rPr lang="en-GB" sz="1800" kern="0" dirty="0" smtClean="0"/>
              <a:t> documented in Change-Logs.</a:t>
            </a:r>
            <a:endParaRPr lang="en-GB" sz="1800" kern="0" dirty="0" smtClean="0"/>
          </a:p>
        </p:txBody>
      </p:sp>
      <p:sp>
        <p:nvSpPr>
          <p:cNvPr id="11" name="Inhaltsplatzhalter 5"/>
          <p:cNvSpPr txBox="1">
            <a:spLocks/>
          </p:cNvSpPr>
          <p:nvPr/>
        </p:nvSpPr>
        <p:spPr bwMode="auto">
          <a:xfrm>
            <a:off x="395536" y="4077072"/>
            <a:ext cx="3886200" cy="2016224"/>
          </a:xfrm>
          <a:prstGeom prst="rect">
            <a:avLst/>
          </a:prstGeom>
          <a:solidFill>
            <a:srgbClr val="D9D9D9">
              <a:alpha val="50196"/>
            </a:srgbClr>
          </a:solidFill>
          <a:ln>
            <a:solidFill>
              <a:srgbClr val="002060"/>
            </a:solidFill>
            <a:prstDash val="dash"/>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n"/>
              <a:defRPr sz="20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6699FF"/>
              </a:buClr>
              <a:buSzPct val="80000"/>
              <a:buFont typeface="Webdings" pitchFamily="18" charset="2"/>
              <a:buChar char="4"/>
              <a:defRPr>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rgbClr val="6699FF"/>
              </a:buClr>
              <a:buSzPct val="80000"/>
              <a:buFont typeface="Webdings" pitchFamily="18" charset="2"/>
              <a:buChar char="8"/>
              <a:defRPr sz="1600">
                <a:solidFill>
                  <a:schemeClr val="tx1"/>
                </a:solidFill>
                <a:latin typeface="Calibri" panose="020F0502020204030204" pitchFamily="34" charset="0"/>
              </a:defRPr>
            </a:lvl3pPr>
            <a:lvl4pPr marL="1562100" indent="-228600" algn="l" rtl="0" eaLnBrk="1" fontAlgn="base" hangingPunct="1">
              <a:spcBef>
                <a:spcPct val="20000"/>
              </a:spcBef>
              <a:spcAft>
                <a:spcPct val="0"/>
              </a:spcAft>
              <a:buClr>
                <a:srgbClr val="6699FF"/>
              </a:buClr>
              <a:buSzPct val="80000"/>
              <a:buChar char="•"/>
              <a:defRPr sz="1400">
                <a:solidFill>
                  <a:schemeClr val="tx1"/>
                </a:solidFill>
                <a:latin typeface="Calibri" panose="020F0502020204030204" pitchFamily="34" charset="0"/>
              </a:defRPr>
            </a:lvl4pPr>
            <a:lvl5pPr marL="1981200" indent="-228600" algn="l" rtl="0" eaLnBrk="1" fontAlgn="base" hangingPunct="1">
              <a:spcBef>
                <a:spcPct val="20000"/>
              </a:spcBef>
              <a:spcAft>
                <a:spcPct val="0"/>
              </a:spcAft>
              <a:buClr>
                <a:srgbClr val="6699FF"/>
              </a:buClr>
              <a:buSzPct val="80000"/>
              <a:buChar char="-"/>
              <a:defRPr sz="1200">
                <a:solidFill>
                  <a:schemeClr val="tx1"/>
                </a:solidFill>
                <a:latin typeface="Calibri" panose="020F0502020204030204" pitchFamily="34" charset="0"/>
              </a:defRPr>
            </a:lvl5pPr>
            <a:lvl6pPr marL="2438400" indent="-228600" algn="l" rtl="0" eaLnBrk="1" fontAlgn="base" hangingPunct="1">
              <a:spcBef>
                <a:spcPct val="20000"/>
              </a:spcBef>
              <a:spcAft>
                <a:spcPct val="0"/>
              </a:spcAft>
              <a:buClr>
                <a:srgbClr val="6699FF"/>
              </a:buClr>
              <a:buSzPct val="80000"/>
              <a:buChar char="-"/>
              <a:defRPr sz="1200">
                <a:solidFill>
                  <a:schemeClr val="tx1"/>
                </a:solidFill>
                <a:latin typeface="+mn-lt"/>
              </a:defRPr>
            </a:lvl6pPr>
            <a:lvl7pPr marL="2895600" indent="-228600" algn="l" rtl="0" eaLnBrk="1" fontAlgn="base" hangingPunct="1">
              <a:spcBef>
                <a:spcPct val="20000"/>
              </a:spcBef>
              <a:spcAft>
                <a:spcPct val="0"/>
              </a:spcAft>
              <a:buClr>
                <a:srgbClr val="6699FF"/>
              </a:buClr>
              <a:buSzPct val="80000"/>
              <a:buChar char="-"/>
              <a:defRPr sz="1200">
                <a:solidFill>
                  <a:schemeClr val="tx1"/>
                </a:solidFill>
                <a:latin typeface="+mn-lt"/>
              </a:defRPr>
            </a:lvl7pPr>
            <a:lvl8pPr marL="3352800" indent="-228600" algn="l" rtl="0" eaLnBrk="1" fontAlgn="base" hangingPunct="1">
              <a:spcBef>
                <a:spcPct val="20000"/>
              </a:spcBef>
              <a:spcAft>
                <a:spcPct val="0"/>
              </a:spcAft>
              <a:buClr>
                <a:srgbClr val="6699FF"/>
              </a:buClr>
              <a:buSzPct val="80000"/>
              <a:buChar char="-"/>
              <a:defRPr sz="1200">
                <a:solidFill>
                  <a:schemeClr val="tx1"/>
                </a:solidFill>
                <a:latin typeface="+mn-lt"/>
              </a:defRPr>
            </a:lvl8pPr>
            <a:lvl9pPr marL="3810000" indent="-228600" algn="l" rtl="0" eaLnBrk="1" fontAlgn="base" hangingPunct="1">
              <a:spcBef>
                <a:spcPct val="20000"/>
              </a:spcBef>
              <a:spcAft>
                <a:spcPct val="0"/>
              </a:spcAft>
              <a:buClr>
                <a:srgbClr val="6699FF"/>
              </a:buClr>
              <a:buSzPct val="80000"/>
              <a:buChar char="-"/>
              <a:defRPr sz="1200">
                <a:solidFill>
                  <a:schemeClr val="tx1"/>
                </a:solidFill>
                <a:latin typeface="+mn-lt"/>
              </a:defRPr>
            </a:lvl9pPr>
          </a:lstStyle>
          <a:p>
            <a:pPr marL="0" indent="0" algn="ctr">
              <a:buNone/>
            </a:pPr>
            <a:r>
              <a:rPr lang="en-GB" b="1" kern="0" dirty="0" smtClean="0"/>
              <a:t>Access Audit Trail</a:t>
            </a:r>
          </a:p>
          <a:p>
            <a:r>
              <a:rPr lang="en-GB" sz="1800" kern="0" dirty="0"/>
              <a:t>Every </a:t>
            </a:r>
            <a:r>
              <a:rPr lang="en-GB" sz="1800" b="1" kern="0" dirty="0"/>
              <a:t>access</a:t>
            </a:r>
            <a:r>
              <a:rPr lang="en-GB" sz="1800" kern="0" dirty="0"/>
              <a:t> with its qualifying attributes is recorded</a:t>
            </a:r>
          </a:p>
          <a:p>
            <a:r>
              <a:rPr lang="en-GB" sz="1800" kern="0" dirty="0"/>
              <a:t>Unsuccessful access </a:t>
            </a:r>
            <a:r>
              <a:rPr lang="en-GB" sz="1800" b="1" kern="0" dirty="0"/>
              <a:t>attempts</a:t>
            </a:r>
            <a:r>
              <a:rPr lang="en-GB" sz="1800" kern="0" dirty="0"/>
              <a:t> with criticality </a:t>
            </a:r>
            <a:r>
              <a:rPr lang="en-GB" sz="1800" kern="0" dirty="0" smtClean="0"/>
              <a:t>are held</a:t>
            </a:r>
            <a:r>
              <a:rPr lang="en-GB" sz="1800" kern="0" dirty="0"/>
              <a:t>.</a:t>
            </a:r>
            <a:endParaRPr lang="en-GB" sz="1800" kern="0" dirty="0" smtClean="0"/>
          </a:p>
        </p:txBody>
      </p:sp>
      <p:sp>
        <p:nvSpPr>
          <p:cNvPr id="12" name="Isosceles Triangle 3"/>
          <p:cNvSpPr/>
          <p:nvPr/>
        </p:nvSpPr>
        <p:spPr bwMode="auto">
          <a:xfrm rot="5400000">
            <a:off x="3555666" y="2096854"/>
            <a:ext cx="2016221" cy="216024"/>
          </a:xfrm>
          <a:prstGeom prst="triangle">
            <a:avLst>
              <a:gd name="adj" fmla="val 50229"/>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endParaRPr lang="en-GB" dirty="0">
              <a:latin typeface="Calibri" panose="020F0502020204030204" pitchFamily="34" charset="0"/>
            </a:endParaRPr>
          </a:p>
        </p:txBody>
      </p:sp>
      <p:sp>
        <p:nvSpPr>
          <p:cNvPr id="13" name="Isosceles Triangle 3"/>
          <p:cNvSpPr/>
          <p:nvPr/>
        </p:nvSpPr>
        <p:spPr bwMode="auto">
          <a:xfrm rot="5400000">
            <a:off x="3558882" y="4979440"/>
            <a:ext cx="2016221" cy="216024"/>
          </a:xfrm>
          <a:prstGeom prst="triangle">
            <a:avLst>
              <a:gd name="adj" fmla="val 50229"/>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endParaRPr lang="en-GB" dirty="0">
              <a:latin typeface="Calibri" panose="020F0502020204030204" pitchFamily="34" charset="0"/>
            </a:endParaRPr>
          </a:p>
        </p:txBody>
      </p:sp>
    </p:spTree>
    <p:extLst>
      <p:ext uri="{BB962C8B-B14F-4D97-AF65-F5344CB8AC3E}">
        <p14:creationId xmlns:p14="http://schemas.microsoft.com/office/powerpoint/2010/main" val="167904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79450" y="277812"/>
            <a:ext cx="7702550" cy="702915"/>
          </a:xfrm>
        </p:spPr>
        <p:txBody>
          <a:bodyPr/>
          <a:lstStyle/>
          <a:p>
            <a:r>
              <a:rPr lang="en-GB" dirty="0">
                <a:latin typeface="Calibri" panose="020F0502020204030204" pitchFamily="34" charset="0"/>
              </a:rPr>
              <a:t>Governance in a flexible RBAC &amp; ABAC </a:t>
            </a:r>
            <a:r>
              <a:rPr lang="en-GB" dirty="0" smtClean="0">
                <a:latin typeface="Calibri" panose="020F0502020204030204" pitchFamily="34" charset="0"/>
              </a:rPr>
              <a:t>world II</a:t>
            </a:r>
            <a:br>
              <a:rPr lang="en-GB" dirty="0" smtClean="0">
                <a:latin typeface="Calibri" panose="020F0502020204030204" pitchFamily="34" charset="0"/>
              </a:rPr>
            </a:br>
            <a:r>
              <a:rPr lang="en-GB" sz="2000" dirty="0" smtClean="0"/>
              <a:t>How to do recertification if there are no static entitlements?</a:t>
            </a:r>
            <a:endParaRPr lang="en-GB" sz="2000" dirty="0"/>
          </a:p>
        </p:txBody>
      </p:sp>
      <p:sp>
        <p:nvSpPr>
          <p:cNvPr id="6" name="Inhaltsplatzhalter 5"/>
          <p:cNvSpPr>
            <a:spLocks noGrp="1"/>
          </p:cNvSpPr>
          <p:nvPr>
            <p:ph idx="1"/>
          </p:nvPr>
        </p:nvSpPr>
        <p:spPr>
          <a:xfrm>
            <a:off x="685800" y="1340768"/>
            <a:ext cx="8134672" cy="4679032"/>
          </a:xfrm>
        </p:spPr>
        <p:txBody>
          <a:bodyPr/>
          <a:lstStyle/>
          <a:p>
            <a:r>
              <a:rPr lang="en-GB" dirty="0" smtClean="0">
                <a:latin typeface="Calibri" panose="020F0502020204030204" pitchFamily="34" charset="0"/>
              </a:rPr>
              <a:t>However, some limitations may remain …</a:t>
            </a:r>
          </a:p>
          <a:p>
            <a:pPr lvl="1"/>
            <a:r>
              <a:rPr lang="en-GB" dirty="0" smtClean="0">
                <a:latin typeface="Calibri" panose="020F0502020204030204" pitchFamily="34" charset="0"/>
              </a:rPr>
              <a:t>There </a:t>
            </a:r>
            <a:r>
              <a:rPr lang="en-GB" dirty="0">
                <a:latin typeface="Calibri" panose="020F0502020204030204" pitchFamily="34" charset="0"/>
              </a:rPr>
              <a:t>is no static answer the </a:t>
            </a:r>
            <a:r>
              <a:rPr lang="en-GB" dirty="0" smtClean="0">
                <a:latin typeface="Calibri" panose="020F0502020204030204" pitchFamily="34" charset="0"/>
              </a:rPr>
              <a:t>who-has-access-to-what </a:t>
            </a:r>
            <a:r>
              <a:rPr lang="en-GB" dirty="0">
                <a:latin typeface="Calibri" panose="020F0502020204030204" pitchFamily="34" charset="0"/>
              </a:rPr>
              <a:t>question.</a:t>
            </a:r>
          </a:p>
          <a:p>
            <a:pPr lvl="1"/>
            <a:r>
              <a:rPr lang="en-GB" dirty="0">
                <a:latin typeface="Calibri" panose="020F0502020204030204" pitchFamily="34" charset="0"/>
              </a:rPr>
              <a:t>T</a:t>
            </a:r>
            <a:r>
              <a:rPr lang="en-GB" dirty="0" smtClean="0">
                <a:latin typeface="Calibri" panose="020F0502020204030204" pitchFamily="34" charset="0"/>
              </a:rPr>
              <a:t>here </a:t>
            </a:r>
            <a:r>
              <a:rPr lang="en-GB" dirty="0">
                <a:latin typeface="Calibri" panose="020F0502020204030204" pitchFamily="34" charset="0"/>
              </a:rPr>
              <a:t>is no way around the enumeration of same rule </a:t>
            </a:r>
            <a:r>
              <a:rPr lang="en-GB" dirty="0" smtClean="0">
                <a:latin typeface="Calibri" panose="020F0502020204030204" pitchFamily="34" charset="0"/>
              </a:rPr>
              <a:t>for reporting </a:t>
            </a:r>
            <a:r>
              <a:rPr lang="en-GB" dirty="0">
                <a:latin typeface="Calibri" panose="020F0502020204030204" pitchFamily="34" charset="0"/>
              </a:rPr>
              <a:t>&amp; </a:t>
            </a:r>
            <a:r>
              <a:rPr lang="en-GB" dirty="0" smtClean="0">
                <a:latin typeface="Calibri" panose="020F0502020204030204" pitchFamily="34" charset="0"/>
              </a:rPr>
              <a:t>audit, which </a:t>
            </a:r>
            <a:r>
              <a:rPr lang="en-GB" dirty="0">
                <a:latin typeface="Calibri" panose="020F0502020204030204" pitchFamily="34" charset="0"/>
              </a:rPr>
              <a:t>are used for the authorisation act as well.</a:t>
            </a:r>
          </a:p>
          <a:p>
            <a:pPr lvl="1"/>
            <a:r>
              <a:rPr lang="en-GB" dirty="0" smtClean="0">
                <a:latin typeface="Calibri" panose="020F0502020204030204" pitchFamily="34" charset="0"/>
              </a:rPr>
              <a:t>Maybe </a:t>
            </a:r>
            <a:r>
              <a:rPr lang="en-GB" dirty="0">
                <a:latin typeface="Calibri" panose="020F0502020204030204" pitchFamily="34" charset="0"/>
              </a:rPr>
              <a:t>the auditors </a:t>
            </a:r>
            <a:r>
              <a:rPr lang="en-GB" dirty="0" smtClean="0">
                <a:latin typeface="Calibri" panose="020F0502020204030204" pitchFamily="34" charset="0"/>
              </a:rPr>
              <a:t>questions </a:t>
            </a:r>
            <a:r>
              <a:rPr lang="en-GB" dirty="0">
                <a:latin typeface="Calibri" panose="020F0502020204030204" pitchFamily="34" charset="0"/>
              </a:rPr>
              <a:t>have to be altered &amp; more explicitly specified. </a:t>
            </a:r>
            <a:endParaRPr lang="en-GB" dirty="0" smtClean="0">
              <a:latin typeface="Calibri" panose="020F0502020204030204" pitchFamily="34" charset="0"/>
            </a:endParaRPr>
          </a:p>
          <a:p>
            <a:pPr lvl="1"/>
            <a:r>
              <a:rPr lang="en-GB" dirty="0" smtClean="0">
                <a:latin typeface="Calibri" panose="020F0502020204030204" pitchFamily="34" charset="0"/>
              </a:rPr>
              <a:t>The </a:t>
            </a:r>
            <a:r>
              <a:rPr lang="en-GB" dirty="0">
                <a:latin typeface="Calibri" panose="020F0502020204030204" pitchFamily="34" charset="0"/>
              </a:rPr>
              <a:t>who-has-access-to-what result is of no value per se. </a:t>
            </a:r>
            <a:endParaRPr lang="en-GB" dirty="0" smtClean="0">
              <a:latin typeface="Calibri" panose="020F0502020204030204" pitchFamily="34" charset="0"/>
            </a:endParaRPr>
          </a:p>
          <a:p>
            <a:pPr lvl="1"/>
            <a:r>
              <a:rPr lang="en-GB" dirty="0" smtClean="0">
                <a:latin typeface="Calibri" panose="020F0502020204030204" pitchFamily="34" charset="0"/>
              </a:rPr>
              <a:t>In the end auditors </a:t>
            </a:r>
            <a:r>
              <a:rPr lang="en-GB" dirty="0">
                <a:latin typeface="Calibri" panose="020F0502020204030204" pitchFamily="34" charset="0"/>
              </a:rPr>
              <a:t>need to detect rule breaks.</a:t>
            </a:r>
          </a:p>
          <a:p>
            <a:endParaRPr lang="en-GB" dirty="0">
              <a:latin typeface="Calibri" panose="020F0502020204030204" pitchFamily="34" charset="0"/>
            </a:endParaRPr>
          </a:p>
          <a:p>
            <a:endParaRPr lang="en-GB" dirty="0">
              <a:latin typeface="Calibri" panose="020F0502020204030204" pitchFamily="34" charset="0"/>
            </a:endParaRPr>
          </a:p>
        </p:txBody>
      </p:sp>
      <p:sp>
        <p:nvSpPr>
          <p:cNvPr id="3" name="Fußzeilenplatzhalter 2"/>
          <p:cNvSpPr>
            <a:spLocks noGrp="1"/>
          </p:cNvSpPr>
          <p:nvPr>
            <p:ph type="ftr" sz="quarter" idx="10"/>
          </p:nvPr>
        </p:nvSpPr>
        <p:spPr/>
        <p:txBody>
          <a:bodyPr/>
          <a:lstStyle/>
          <a:p>
            <a:endParaRPr lang="en-US"/>
          </a:p>
        </p:txBody>
      </p:sp>
      <p:sp>
        <p:nvSpPr>
          <p:cNvPr id="2" name="Datumsplatzhalter 1"/>
          <p:cNvSpPr>
            <a:spLocks noGrp="1"/>
          </p:cNvSpPr>
          <p:nvPr>
            <p:ph type="dt" sz="quarter" idx="11"/>
          </p:nvPr>
        </p:nvSpPr>
        <p:spPr/>
        <p:txBody>
          <a:bodyPr/>
          <a:lstStyle/>
          <a:p>
            <a:r>
              <a:rPr lang="de-AT" dirty="0"/>
              <a:t>2015-09-22</a:t>
            </a:r>
            <a:endParaRPr lang="en-US" dirty="0"/>
          </a:p>
        </p:txBody>
      </p:sp>
      <p:sp>
        <p:nvSpPr>
          <p:cNvPr id="4" name="Foliennummernplatzhalter 3"/>
          <p:cNvSpPr>
            <a:spLocks noGrp="1"/>
          </p:cNvSpPr>
          <p:nvPr>
            <p:ph type="sldNum" sz="quarter" idx="12"/>
          </p:nvPr>
        </p:nvSpPr>
        <p:spPr/>
        <p:txBody>
          <a:bodyPr/>
          <a:lstStyle/>
          <a:p>
            <a:fld id="{4F3735C1-7677-4E34-951E-E4EF8A7E1948}" type="slidenum">
              <a:rPr lang="en-US" smtClean="0"/>
              <a:pPr/>
              <a:t>34</a:t>
            </a:fld>
            <a:endParaRPr lang="en-US" dirty="0"/>
          </a:p>
        </p:txBody>
      </p:sp>
      <p:pic>
        <p:nvPicPr>
          <p:cNvPr id="9" name="Picture 11" descr="http://user.cs.tu-berlin.de/~ohherde/b/aristot.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2212" y="3933056"/>
            <a:ext cx="1679575" cy="200025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791298" y="5949280"/>
            <a:ext cx="7517827" cy="338554"/>
          </a:xfrm>
          <a:prstGeom prst="rect">
            <a:avLst/>
          </a:prstGeom>
          <a:noFill/>
        </p:spPr>
        <p:txBody>
          <a:bodyPr wrap="none" rtlCol="0">
            <a:spAutoFit/>
          </a:bodyPr>
          <a:lstStyle/>
          <a:p>
            <a:r>
              <a:rPr lang="en-US" sz="1600" i="1" dirty="0" smtClean="0">
                <a:latin typeface="Calibri" panose="020F0502020204030204" pitchFamily="34" charset="0"/>
                <a:cs typeface="Calibri" panose="020F0502020204030204" pitchFamily="34" charset="0"/>
              </a:rPr>
              <a:t>Re-certification of dynamic entitlements will feel more like debugging JavaScript code. </a:t>
            </a:r>
            <a:endParaRPr lang="en-US"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679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Requirements to I&amp;A technology</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5800" y="1143000"/>
            <a:ext cx="7918648" cy="4876800"/>
          </a:xfrm>
        </p:spPr>
        <p:txBody>
          <a:bodyPr/>
          <a:lstStyle/>
          <a:p>
            <a:pPr>
              <a:spcBef>
                <a:spcPts val="600"/>
              </a:spcBef>
              <a:spcAft>
                <a:spcPts val="600"/>
              </a:spcAft>
            </a:pPr>
            <a:r>
              <a:rPr lang="en-GB" sz="1800" dirty="0" smtClean="0">
                <a:latin typeface="Calibri" panose="020F0502020204030204" pitchFamily="34" charset="0"/>
                <a:cs typeface="Calibri" panose="020F0502020204030204" pitchFamily="34" charset="0"/>
              </a:rPr>
              <a:t>IAM, IAG &amp; IAI operate on highly overlapping information.</a:t>
            </a:r>
          </a:p>
          <a:p>
            <a:pPr lvl="1">
              <a:spcBef>
                <a:spcPts val="600"/>
              </a:spcBef>
              <a:spcAft>
                <a:spcPts val="600"/>
              </a:spcAft>
            </a:pPr>
            <a:r>
              <a:rPr lang="en-GB" sz="1600" dirty="0" smtClean="0">
                <a:latin typeface="Calibri" panose="020F0502020204030204" pitchFamily="34" charset="0"/>
                <a:cs typeface="Calibri" panose="020F0502020204030204" pitchFamily="34" charset="0"/>
              </a:rPr>
              <a:t>If different tools are used, the underlying data have to be kept in tight sync.</a:t>
            </a:r>
          </a:p>
          <a:p>
            <a:pPr lvl="1">
              <a:spcBef>
                <a:spcPts val="600"/>
              </a:spcBef>
              <a:spcAft>
                <a:spcPts val="600"/>
              </a:spcAft>
            </a:pPr>
            <a:r>
              <a:rPr lang="en-GB" sz="1600" dirty="0" smtClean="0">
                <a:latin typeface="Calibri" panose="020F0502020204030204" pitchFamily="34" charset="0"/>
                <a:cs typeface="Calibri" panose="020F0502020204030204" pitchFamily="34" charset="0"/>
              </a:rPr>
              <a:t>Single duty services, operating in an SOA environment, are to be preferred over all encompassing monolithic suites.</a:t>
            </a:r>
          </a:p>
          <a:p>
            <a:pPr>
              <a:spcBef>
                <a:spcPts val="600"/>
              </a:spcBef>
              <a:spcAft>
                <a:spcPts val="600"/>
              </a:spcAft>
            </a:pPr>
            <a:r>
              <a:rPr lang="en-GB" sz="1800" dirty="0" smtClean="0">
                <a:latin typeface="Calibri" panose="020F0502020204030204" pitchFamily="34" charset="0"/>
                <a:cs typeface="Calibri" panose="020F0502020204030204" pitchFamily="34" charset="0"/>
              </a:rPr>
              <a:t>In attestation runs business line representatives reassess past business decisions. </a:t>
            </a:r>
          </a:p>
          <a:p>
            <a:pPr lvl="1">
              <a:spcBef>
                <a:spcPts val="600"/>
              </a:spcBef>
              <a:spcAft>
                <a:spcPts val="600"/>
              </a:spcAft>
            </a:pPr>
            <a:r>
              <a:rPr lang="en-GB" sz="1600" dirty="0" smtClean="0">
                <a:latin typeface="Calibri" panose="020F0502020204030204" pitchFamily="34" charset="0"/>
                <a:cs typeface="Calibri" panose="020F0502020204030204" pitchFamily="34" charset="0"/>
              </a:rPr>
              <a:t>Information hence needs to be presented to them in business terms.</a:t>
            </a:r>
          </a:p>
          <a:p>
            <a:pPr>
              <a:spcBef>
                <a:spcPts val="600"/>
              </a:spcBef>
              <a:spcAft>
                <a:spcPts val="600"/>
              </a:spcAft>
            </a:pPr>
            <a:r>
              <a:rPr lang="en-GB" sz="1800" dirty="0" smtClean="0">
                <a:latin typeface="Calibri" panose="020F0502020204030204" pitchFamily="34" charset="0"/>
                <a:cs typeface="Calibri" panose="020F0502020204030204" pitchFamily="34" charset="0"/>
              </a:rPr>
              <a:t>Information security demands a holistic approach.</a:t>
            </a:r>
          </a:p>
          <a:p>
            <a:pPr lvl="1">
              <a:spcBef>
                <a:spcPts val="600"/>
              </a:spcBef>
              <a:spcAft>
                <a:spcPts val="600"/>
              </a:spcAft>
            </a:pPr>
            <a:r>
              <a:rPr lang="en-GB" sz="1600" dirty="0" smtClean="0">
                <a:latin typeface="Calibri" panose="020F0502020204030204" pitchFamily="34" charset="0"/>
                <a:cs typeface="Calibri" panose="020F0502020204030204" pitchFamily="34" charset="0"/>
              </a:rPr>
              <a:t>Entitlement information and operational access information have to span all relevant layers of the IT stack (apps., OS, HW and – of course – physical access).</a:t>
            </a:r>
          </a:p>
          <a:p>
            <a:pPr>
              <a:spcBef>
                <a:spcPts val="600"/>
              </a:spcBef>
              <a:spcAft>
                <a:spcPts val="600"/>
              </a:spcAft>
            </a:pPr>
            <a:r>
              <a:rPr lang="en-GB" sz="1800" dirty="0" smtClean="0">
                <a:latin typeface="Calibri" panose="020F0502020204030204" pitchFamily="34" charset="0"/>
                <a:cs typeface="Calibri" panose="020F0502020204030204" pitchFamily="34" charset="0"/>
              </a:rPr>
              <a:t>For forensic investigations assessments have to be performed back in time</a:t>
            </a:r>
          </a:p>
          <a:p>
            <a:pPr lvl="1">
              <a:spcBef>
                <a:spcPts val="600"/>
              </a:spcBef>
              <a:spcAft>
                <a:spcPts val="600"/>
              </a:spcAft>
            </a:pPr>
            <a:r>
              <a:rPr lang="en-GB" sz="1600" dirty="0" smtClean="0">
                <a:latin typeface="Calibri" panose="020F0502020204030204" pitchFamily="34" charset="0"/>
                <a:cs typeface="Calibri" panose="020F0502020204030204" pitchFamily="34" charset="0"/>
              </a:rPr>
              <a:t>Past entitlement situations hence need to be stored in a normalized structure, reaching sufficiently back and easy to query in its historic context (‚temporal‘ functionality).</a:t>
            </a:r>
            <a:endParaRPr lang="en-GB" sz="1600" dirty="0">
              <a:latin typeface="Calibri" panose="020F0502020204030204" pitchFamily="34" charset="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US"/>
          </a:p>
        </p:txBody>
      </p:sp>
      <p:sp>
        <p:nvSpPr>
          <p:cNvPr id="4" name="Datumsplatzhalter 3"/>
          <p:cNvSpPr>
            <a:spLocks noGrp="1"/>
          </p:cNvSpPr>
          <p:nvPr>
            <p:ph type="dt" sz="quarter" idx="11"/>
          </p:nvPr>
        </p:nvSpPr>
        <p:spPr/>
        <p:txBody>
          <a:bodyPr/>
          <a:lstStyle/>
          <a:p>
            <a:r>
              <a:rPr lang="de-AT" dirty="0"/>
              <a:t>2015-09-22</a:t>
            </a:r>
            <a:endParaRPr lang="en-US" dirty="0"/>
          </a:p>
        </p:txBody>
      </p:sp>
      <p:sp>
        <p:nvSpPr>
          <p:cNvPr id="6" name="Foliennummernplatzhalter 5"/>
          <p:cNvSpPr>
            <a:spLocks noGrp="1"/>
          </p:cNvSpPr>
          <p:nvPr>
            <p:ph type="sldNum" sz="quarter" idx="12"/>
          </p:nvPr>
        </p:nvSpPr>
        <p:spPr/>
        <p:txBody>
          <a:bodyPr/>
          <a:lstStyle/>
          <a:p>
            <a:fld id="{4F3735C1-7677-4E34-951E-E4EF8A7E1948}" type="slidenum">
              <a:rPr lang="en-US" smtClean="0"/>
              <a:pPr/>
              <a:t>35</a:t>
            </a:fld>
            <a:endParaRPr lang="en-US"/>
          </a:p>
        </p:txBody>
      </p:sp>
    </p:spTree>
    <p:extLst>
      <p:ext uri="{BB962C8B-B14F-4D97-AF65-F5344CB8AC3E}">
        <p14:creationId xmlns:p14="http://schemas.microsoft.com/office/powerpoint/2010/main" val="256783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bwMode="auto">
          <a:xfrm>
            <a:off x="611560" y="4614391"/>
            <a:ext cx="7272808" cy="792088"/>
          </a:xfrm>
          <a:prstGeom prst="rect">
            <a:avLst/>
          </a:prstGeom>
          <a:gradFill flip="none" rotWithShape="1">
            <a:gsLst>
              <a:gs pos="0">
                <a:srgbClr val="FF0000">
                  <a:tint val="66000"/>
                  <a:satMod val="160000"/>
                </a:srgbClr>
              </a:gs>
              <a:gs pos="54000">
                <a:srgbClr val="FF0000">
                  <a:tint val="44500"/>
                  <a:satMod val="160000"/>
                </a:srgbClr>
              </a:gs>
              <a:gs pos="0">
                <a:srgbClr val="FF0000">
                  <a:tint val="23500"/>
                  <a:satMod val="160000"/>
                </a:srgbClr>
              </a:gs>
            </a:gsLst>
            <a:path path="circle">
              <a:fillToRect l="50000" t="50000" r="50000" b="50000"/>
            </a:path>
            <a:tileRect/>
          </a:gra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smtClean="0">
              <a:ln>
                <a:noFill/>
              </a:ln>
              <a:solidFill>
                <a:schemeClr val="tx1"/>
              </a:solidFill>
              <a:effectLst/>
              <a:latin typeface="Ottawa" pitchFamily="34" charset="0"/>
            </a:endParaRPr>
          </a:p>
        </p:txBody>
      </p:sp>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12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12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12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36</a:t>
            </a:fld>
            <a:endParaRPr lang="en-GB" dirty="0"/>
          </a:p>
        </p:txBody>
      </p:sp>
    </p:spTree>
    <p:extLst>
      <p:ext uri="{BB962C8B-B14F-4D97-AF65-F5344CB8AC3E}">
        <p14:creationId xmlns:p14="http://schemas.microsoft.com/office/powerpoint/2010/main" val="4146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77812"/>
            <a:ext cx="7702550" cy="630907"/>
          </a:xfrm>
        </p:spPr>
        <p:txBody>
          <a:bodyPr/>
          <a:lstStyle/>
          <a:p>
            <a:r>
              <a:rPr lang="en-GB" dirty="0" smtClean="0">
                <a:latin typeface="Calibri" panose="020F0502020204030204" pitchFamily="34" charset="0"/>
                <a:cs typeface="Calibri" panose="020F0502020204030204" pitchFamily="34" charset="0"/>
              </a:rPr>
              <a:t>How we should set-up the I&amp;A</a:t>
            </a:r>
            <a:br>
              <a:rPr lang="en-GB" dirty="0" smtClean="0">
                <a:latin typeface="Calibri" panose="020F0502020204030204" pitchFamily="34" charset="0"/>
                <a:cs typeface="Calibri" panose="020F0502020204030204" pitchFamily="34" charset="0"/>
              </a:rPr>
            </a:br>
            <a:r>
              <a:rPr lang="en-GB" sz="2000" dirty="0" smtClean="0">
                <a:latin typeface="Calibri" panose="020F0502020204030204" pitchFamily="34" charset="0"/>
                <a:cs typeface="Calibri" panose="020F0502020204030204" pitchFamily="34" charset="0"/>
              </a:rPr>
              <a:t>Discovery &amp; warehousing enter centre stage if I&amp;A Governance</a:t>
            </a:r>
            <a:endParaRPr lang="en-GB" sz="2000" dirty="0">
              <a:latin typeface="Calibri" panose="020F0502020204030204" pitchFamily="34" charset="0"/>
              <a:cs typeface="Calibri" panose="020F0502020204030204" pitchFamily="34" charset="0"/>
            </a:endParaRPr>
          </a:p>
        </p:txBody>
      </p:sp>
      <p:sp>
        <p:nvSpPr>
          <p:cNvPr id="10" name="Fußzeilenplatzhalter 9"/>
          <p:cNvSpPr>
            <a:spLocks noGrp="1"/>
          </p:cNvSpPr>
          <p:nvPr>
            <p:ph type="ftr" sz="quarter" idx="10"/>
          </p:nvPr>
        </p:nvSpPr>
        <p:spPr/>
        <p:txBody>
          <a:bodyPr/>
          <a:lstStyle/>
          <a:p>
            <a:endParaRPr lang="en-US"/>
          </a:p>
        </p:txBody>
      </p:sp>
      <p:sp>
        <p:nvSpPr>
          <p:cNvPr id="3" name="Datumsplatzhalter 2"/>
          <p:cNvSpPr>
            <a:spLocks noGrp="1"/>
          </p:cNvSpPr>
          <p:nvPr>
            <p:ph type="dt" sz="quarter" idx="11"/>
          </p:nvPr>
        </p:nvSpPr>
        <p:spPr/>
        <p:txBody>
          <a:bodyPr/>
          <a:lstStyle/>
          <a:p>
            <a:r>
              <a:rPr lang="de-AT" dirty="0" smtClean="0"/>
              <a:t>2015-09-22</a:t>
            </a:r>
            <a:endParaRPr lang="en-US" dirty="0"/>
          </a:p>
        </p:txBody>
      </p:sp>
      <p:sp>
        <p:nvSpPr>
          <p:cNvPr id="11" name="Foliennummernplatzhalter 10"/>
          <p:cNvSpPr>
            <a:spLocks noGrp="1"/>
          </p:cNvSpPr>
          <p:nvPr>
            <p:ph type="sldNum" sz="quarter" idx="12"/>
          </p:nvPr>
        </p:nvSpPr>
        <p:spPr/>
        <p:txBody>
          <a:bodyPr/>
          <a:lstStyle/>
          <a:p>
            <a:fld id="{4F3735C1-7677-4E34-951E-E4EF8A7E1948}" type="slidenum">
              <a:rPr lang="en-US" smtClean="0"/>
              <a:pPr/>
              <a:t>37</a:t>
            </a:fld>
            <a:endParaRPr lang="en-US"/>
          </a:p>
        </p:txBody>
      </p:sp>
      <p:grpSp>
        <p:nvGrpSpPr>
          <p:cNvPr id="9" name="Group 8"/>
          <p:cNvGrpSpPr/>
          <p:nvPr/>
        </p:nvGrpSpPr>
        <p:grpSpPr>
          <a:xfrm>
            <a:off x="2015716" y="4509120"/>
            <a:ext cx="5112568" cy="1512168"/>
            <a:chOff x="1475656" y="2673752"/>
            <a:chExt cx="5112568" cy="1512168"/>
          </a:xfrm>
        </p:grpSpPr>
        <p:sp>
          <p:nvSpPr>
            <p:cNvPr id="4" name="Rectangle 3"/>
            <p:cNvSpPr/>
            <p:nvPr/>
          </p:nvSpPr>
          <p:spPr bwMode="auto">
            <a:xfrm>
              <a:off x="1475656" y="267375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IAI</a:t>
              </a:r>
            </a:p>
          </p:txBody>
        </p:sp>
        <p:sp>
          <p:nvSpPr>
            <p:cNvPr id="5" name="Rectangle 4"/>
            <p:cNvSpPr/>
            <p:nvPr/>
          </p:nvSpPr>
          <p:spPr bwMode="auto">
            <a:xfrm>
              <a:off x="3419872" y="267375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IAM</a:t>
              </a:r>
            </a:p>
          </p:txBody>
        </p:sp>
        <p:sp>
          <p:nvSpPr>
            <p:cNvPr id="6" name="Rectangle 5"/>
            <p:cNvSpPr/>
            <p:nvPr/>
          </p:nvSpPr>
          <p:spPr bwMode="auto">
            <a:xfrm>
              <a:off x="5364088" y="267375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IAG</a:t>
              </a:r>
            </a:p>
          </p:txBody>
        </p:sp>
        <p:sp>
          <p:nvSpPr>
            <p:cNvPr id="7" name="Right Arrow 6"/>
            <p:cNvSpPr/>
            <p:nvPr/>
          </p:nvSpPr>
          <p:spPr bwMode="auto">
            <a:xfrm>
              <a:off x="2915816" y="2745760"/>
              <a:ext cx="288032" cy="1368152"/>
            </a:xfrm>
            <a:prstGeom prst="rightArrow">
              <a:avLst>
                <a:gd name="adj1" fmla="val 50000"/>
                <a:gd name="adj2" fmla="val 10000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buClr>
                  <a:srgbClr val="6699FF"/>
                </a:buClr>
                <a:buSzPct val="80000"/>
                <a:buFont typeface="Wingdings" pitchFamily="2" charset="2"/>
                <a:buNone/>
              </a:pPr>
              <a:endParaRPr lang="en-GB" b="1" dirty="0">
                <a:latin typeface="Calibri" panose="020F0502020204030204" pitchFamily="34" charset="0"/>
                <a:cs typeface="Calibri" panose="020F0502020204030204" pitchFamily="34" charset="0"/>
              </a:endParaRPr>
            </a:p>
          </p:txBody>
        </p:sp>
        <p:sp>
          <p:nvSpPr>
            <p:cNvPr id="8" name="Right Arrow 7"/>
            <p:cNvSpPr/>
            <p:nvPr/>
          </p:nvSpPr>
          <p:spPr bwMode="auto">
            <a:xfrm>
              <a:off x="4860032" y="2745760"/>
              <a:ext cx="288032" cy="1368152"/>
            </a:xfrm>
            <a:prstGeom prst="rightArrow">
              <a:avLst>
                <a:gd name="adj1" fmla="val 50000"/>
                <a:gd name="adj2" fmla="val 10000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spcBef>
                  <a:spcPct val="0"/>
                </a:spcBef>
                <a:spcAft>
                  <a:spcPct val="0"/>
                </a:spcAft>
                <a:buClr>
                  <a:srgbClr val="6699FF"/>
                </a:buClr>
                <a:buSzPct val="80000"/>
                <a:buFont typeface="Wingdings" pitchFamily="2" charset="2"/>
                <a:buNone/>
              </a:pPr>
              <a:endParaRPr lang="en-GB" b="1" dirty="0">
                <a:latin typeface="Calibri" panose="020F0502020204030204" pitchFamily="34" charset="0"/>
                <a:cs typeface="Calibri" panose="020F0502020204030204" pitchFamily="34" charset="0"/>
              </a:endParaRPr>
            </a:p>
          </p:txBody>
        </p:sp>
      </p:grpSp>
      <p:sp>
        <p:nvSpPr>
          <p:cNvPr id="18" name="TextBox 17"/>
          <p:cNvSpPr txBox="1"/>
          <p:nvPr/>
        </p:nvSpPr>
        <p:spPr>
          <a:xfrm>
            <a:off x="827584" y="1236236"/>
            <a:ext cx="6696744" cy="320087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Deciding on the implementation of appropriate activities needs a solid foundation.</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Data analytics applied to I&amp;A provide the equivalent of switching on the light before cleaning up a mess.</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Compilation of the most basic I&amp;A health indicators allows for directing effort in the most promising IAM and / or IAG activities.</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IAI should be the first of the three disciplines to invest into.</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In addition to I&amp;A knowledge it requires sound data analytics skill – usually not found in I&amp;A but rather in marketing or product-Q&amp;A.</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610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9450" y="277813"/>
            <a:ext cx="8069014" cy="381000"/>
          </a:xfrm>
        </p:spPr>
        <p:txBody>
          <a:bodyPr/>
          <a:lstStyle/>
          <a:p>
            <a:r>
              <a:rPr lang="en-GB" dirty="0" smtClean="0">
                <a:latin typeface="Calibri" panose="020F0502020204030204" pitchFamily="34" charset="0"/>
              </a:rPr>
              <a:t>Governance requires a reporting centric architecture </a:t>
            </a:r>
            <a:endParaRPr lang="en-GB" dirty="0">
              <a:latin typeface="Calibri" panose="020F0502020204030204" pitchFamily="34" charset="0"/>
            </a:endParaRPr>
          </a:p>
        </p:txBody>
      </p:sp>
      <p:sp>
        <p:nvSpPr>
          <p:cNvPr id="3" name="Inhaltsplatzhalter 2"/>
          <p:cNvSpPr>
            <a:spLocks noGrp="1"/>
          </p:cNvSpPr>
          <p:nvPr>
            <p:ph idx="1"/>
          </p:nvPr>
        </p:nvSpPr>
        <p:spPr>
          <a:xfrm>
            <a:off x="899592" y="5805264"/>
            <a:ext cx="7488832" cy="574576"/>
          </a:xfrm>
        </p:spPr>
        <p:txBody>
          <a:bodyPr/>
          <a:lstStyle/>
          <a:p>
            <a:r>
              <a:rPr lang="de-DE" sz="1800" dirty="0" smtClean="0">
                <a:latin typeface="Calibri" panose="020F0502020204030204" pitchFamily="34" charset="0"/>
              </a:rPr>
              <a:t>Identity &amp; Access </a:t>
            </a:r>
            <a:r>
              <a:rPr lang="de-DE" sz="1800" dirty="0" err="1" smtClean="0">
                <a:latin typeface="Calibri" panose="020F0502020204030204" pitchFamily="34" charset="0"/>
              </a:rPr>
              <a:t>Governance</a:t>
            </a:r>
            <a:r>
              <a:rPr lang="de-DE" sz="1800" dirty="0" smtClean="0">
                <a:latin typeface="Calibri" panose="020F0502020204030204" pitchFamily="34" charset="0"/>
              </a:rPr>
              <a:t> </a:t>
            </a:r>
            <a:r>
              <a:rPr lang="de-DE" sz="1800" dirty="0" err="1" smtClean="0">
                <a:latin typeface="Calibri" panose="020F0502020204030204" pitchFamily="34" charset="0"/>
              </a:rPr>
              <a:t>needs</a:t>
            </a:r>
            <a:r>
              <a:rPr lang="de-DE" sz="1800" dirty="0" smtClean="0">
                <a:latin typeface="Calibri" panose="020F0502020204030204" pitchFamily="34" charset="0"/>
              </a:rPr>
              <a:t> to </a:t>
            </a:r>
            <a:r>
              <a:rPr lang="de-DE" sz="1800" dirty="0" err="1" smtClean="0">
                <a:latin typeface="Calibri" panose="020F0502020204030204" pitchFamily="34" charset="0"/>
              </a:rPr>
              <a:t>be</a:t>
            </a:r>
            <a:r>
              <a:rPr lang="de-DE" sz="1800" dirty="0" smtClean="0">
                <a:latin typeface="Calibri" panose="020F0502020204030204" pitchFamily="34" charset="0"/>
              </a:rPr>
              <a:t> </a:t>
            </a:r>
            <a:r>
              <a:rPr lang="de-DE" sz="1800" dirty="0" err="1" smtClean="0">
                <a:latin typeface="Calibri" panose="020F0502020204030204" pitchFamily="34" charset="0"/>
              </a:rPr>
              <a:t>built</a:t>
            </a:r>
            <a:r>
              <a:rPr lang="de-DE" sz="1800" dirty="0" smtClean="0">
                <a:latin typeface="Calibri" panose="020F0502020204030204" pitchFamily="34" charset="0"/>
              </a:rPr>
              <a:t> on top </a:t>
            </a:r>
            <a:r>
              <a:rPr lang="de-DE" sz="1800" dirty="0" err="1" smtClean="0">
                <a:latin typeface="Calibri" panose="020F0502020204030204" pitchFamily="34" charset="0"/>
              </a:rPr>
              <a:t>of</a:t>
            </a:r>
            <a:r>
              <a:rPr lang="de-DE" sz="1800" dirty="0" smtClean="0">
                <a:latin typeface="Calibri" panose="020F0502020204030204" pitchFamily="34" charset="0"/>
              </a:rPr>
              <a:t> a powerful </a:t>
            </a:r>
            <a:r>
              <a:rPr lang="de-DE" sz="1800" dirty="0" err="1" smtClean="0">
                <a:latin typeface="Calibri" panose="020F0502020204030204" pitchFamily="34" charset="0"/>
              </a:rPr>
              <a:t>data</a:t>
            </a:r>
            <a:r>
              <a:rPr lang="de-DE" sz="1800" dirty="0" smtClean="0">
                <a:latin typeface="Calibri" panose="020F0502020204030204" pitchFamily="34" charset="0"/>
              </a:rPr>
              <a:t> </a:t>
            </a:r>
            <a:r>
              <a:rPr lang="de-DE" sz="1800" dirty="0" err="1" smtClean="0">
                <a:latin typeface="Calibri" panose="020F0502020204030204" pitchFamily="34" charset="0"/>
              </a:rPr>
              <a:t>warehouse</a:t>
            </a:r>
            <a:endParaRPr lang="en-GB" sz="1800" dirty="0">
              <a:latin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US"/>
          </a:p>
        </p:txBody>
      </p:sp>
      <p:sp>
        <p:nvSpPr>
          <p:cNvPr id="4" name="Datumsplatzhalter 3"/>
          <p:cNvSpPr>
            <a:spLocks noGrp="1"/>
          </p:cNvSpPr>
          <p:nvPr>
            <p:ph type="dt" sz="quarter" idx="11"/>
          </p:nvPr>
        </p:nvSpPr>
        <p:spPr/>
        <p:txBody>
          <a:bodyPr/>
          <a:lstStyle/>
          <a:p>
            <a:r>
              <a:rPr lang="de-AT" dirty="0">
                <a:solidFill>
                  <a:srgbClr val="002060"/>
                </a:solidFill>
              </a:rPr>
              <a:t>2015-09-22</a:t>
            </a:r>
            <a:endParaRPr lang="en-US" dirty="0"/>
          </a:p>
        </p:txBody>
      </p:sp>
      <p:sp>
        <p:nvSpPr>
          <p:cNvPr id="6" name="Foliennummernplatzhalter 5"/>
          <p:cNvSpPr>
            <a:spLocks noGrp="1"/>
          </p:cNvSpPr>
          <p:nvPr>
            <p:ph type="sldNum" sz="quarter" idx="12"/>
          </p:nvPr>
        </p:nvSpPr>
        <p:spPr/>
        <p:txBody>
          <a:bodyPr/>
          <a:lstStyle/>
          <a:p>
            <a:fld id="{4F3735C1-7677-4E34-951E-E4EF8A7E1948}" type="slidenum">
              <a:rPr lang="en-US" smtClean="0"/>
              <a:pPr/>
              <a:t>38</a:t>
            </a:fld>
            <a:endParaRPr lang="en-US"/>
          </a:p>
        </p:txBody>
      </p:sp>
      <p:grpSp>
        <p:nvGrpSpPr>
          <p:cNvPr id="30" name="Group 29"/>
          <p:cNvGrpSpPr/>
          <p:nvPr/>
        </p:nvGrpSpPr>
        <p:grpSpPr>
          <a:xfrm>
            <a:off x="899592" y="1021549"/>
            <a:ext cx="5329104" cy="4713188"/>
            <a:chOff x="1331637" y="1092076"/>
            <a:chExt cx="5329104" cy="4713188"/>
          </a:xfrm>
        </p:grpSpPr>
        <p:sp>
          <p:nvSpPr>
            <p:cNvPr id="7" name="Rectangle 6"/>
            <p:cNvSpPr/>
            <p:nvPr/>
          </p:nvSpPr>
          <p:spPr bwMode="auto">
            <a:xfrm>
              <a:off x="1331637" y="4581128"/>
              <a:ext cx="5329103" cy="1224136"/>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de-DE" b="1" dirty="0" smtClean="0">
                  <a:latin typeface="Calibri" panose="020F0502020204030204" pitchFamily="34" charset="0"/>
                  <a:cs typeface="Calibri" panose="020F0502020204030204" pitchFamily="34" charset="0"/>
                </a:rPr>
                <a:t>Data </a:t>
              </a:r>
              <a:r>
                <a:rPr lang="de-DE" b="1" dirty="0" err="1" smtClean="0">
                  <a:latin typeface="Calibri" panose="020F0502020204030204" pitchFamily="34" charset="0"/>
                  <a:cs typeface="Calibri" panose="020F0502020204030204" pitchFamily="34" charset="0"/>
                </a:rPr>
                <a:t>w</a:t>
              </a:r>
              <a:r>
                <a:rPr kumimoji="0" lang="de-DE"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arehousing</a:t>
              </a:r>
              <a:r>
                <a:rPr kumimoji="0" lang="de-DE" b="1"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t>
              </a:r>
              <a:r>
                <a:rPr kumimoji="0" lang="de-DE" b="1" i="0" u="none" strike="noStrike" cap="none" normalizeH="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8" name="Rectangle 7"/>
            <p:cNvSpPr/>
            <p:nvPr/>
          </p:nvSpPr>
          <p:spPr bwMode="auto">
            <a:xfrm>
              <a:off x="1331640" y="1092079"/>
              <a:ext cx="4896544" cy="360040"/>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(G) UI</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0" name="Rectangle 9"/>
            <p:cNvSpPr/>
            <p:nvPr/>
          </p:nvSpPr>
          <p:spPr bwMode="auto">
            <a:xfrm>
              <a:off x="2397440" y="145835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de-DE" sz="1200" b="1" dirty="0" smtClean="0">
                  <a:latin typeface="Calibri" panose="020F0502020204030204" pitchFamily="34" charset="0"/>
                  <a:cs typeface="Calibri" panose="020F0502020204030204" pitchFamily="34" charset="0"/>
                </a:rPr>
                <a:t>A</a:t>
              </a: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uthentication</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1" name="Rectangle 10"/>
            <p:cNvSpPr/>
            <p:nvPr/>
          </p:nvSpPr>
          <p:spPr bwMode="auto">
            <a:xfrm>
              <a:off x="3463242" y="145835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Authorisation</a:t>
              </a: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2" name="Rectangle 11"/>
            <p:cNvSpPr/>
            <p:nvPr/>
          </p:nvSpPr>
          <p:spPr bwMode="auto">
            <a:xfrm>
              <a:off x="4529044" y="145835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Auditing</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3" name="Rectangle 12"/>
            <p:cNvSpPr/>
            <p:nvPr/>
          </p:nvSpPr>
          <p:spPr bwMode="auto">
            <a:xfrm>
              <a:off x="5594848" y="145835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Monitoring</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5" name="Rectangle 14"/>
            <p:cNvSpPr/>
            <p:nvPr/>
          </p:nvSpPr>
          <p:spPr bwMode="auto">
            <a:xfrm>
              <a:off x="2397440" y="249913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de-DE" sz="1200" b="1" dirty="0" err="1" smtClean="0">
                  <a:latin typeface="Calibri" panose="020F0502020204030204" pitchFamily="34" charset="0"/>
                  <a:cs typeface="Calibri" panose="020F0502020204030204" pitchFamily="34" charset="0"/>
                </a:rPr>
                <a:t>Rule</a:t>
              </a:r>
              <a:r>
                <a:rPr lang="de-DE" sz="1200" b="1" dirty="0">
                  <a:latin typeface="Calibri" panose="020F0502020204030204" pitchFamily="34" charset="0"/>
                  <a:cs typeface="Calibri" panose="020F0502020204030204" pitchFamily="34" charset="0"/>
                </a:rPr>
                <a:t/>
              </a:r>
              <a:br>
                <a:rPr lang="de-DE" sz="1200" b="1" dirty="0">
                  <a:latin typeface="Calibri" panose="020F0502020204030204" pitchFamily="34" charset="0"/>
                  <a:cs typeface="Calibri" panose="020F0502020204030204" pitchFamily="34" charset="0"/>
                </a:rPr>
              </a:br>
              <a:r>
                <a:rPr lang="de-DE" sz="1200" b="1" dirty="0" err="1" smtClean="0">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6" name="Rectangle 15"/>
            <p:cNvSpPr/>
            <p:nvPr/>
          </p:nvSpPr>
          <p:spPr bwMode="auto">
            <a:xfrm>
              <a:off x="3463242" y="249913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Workflow</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7" name="Rectangle 16"/>
            <p:cNvSpPr/>
            <p:nvPr/>
          </p:nvSpPr>
          <p:spPr bwMode="auto">
            <a:xfrm>
              <a:off x="4529044" y="249913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Database</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8" name="Rectangle 17"/>
            <p:cNvSpPr/>
            <p:nvPr/>
          </p:nvSpPr>
          <p:spPr bwMode="auto">
            <a:xfrm>
              <a:off x="5594848" y="249913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Event</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2" name="Rectangle 21"/>
            <p:cNvSpPr/>
            <p:nvPr/>
          </p:nvSpPr>
          <p:spPr bwMode="auto">
            <a:xfrm>
              <a:off x="2397440" y="3541322"/>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Reporting</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3" name="Rectangle 22"/>
            <p:cNvSpPr/>
            <p:nvPr/>
          </p:nvSpPr>
          <p:spPr bwMode="auto">
            <a:xfrm>
              <a:off x="3463242" y="3541322"/>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Listening</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4" name="Rectangle 23"/>
            <p:cNvSpPr/>
            <p:nvPr/>
          </p:nvSpPr>
          <p:spPr bwMode="auto">
            <a:xfrm>
              <a:off x="4529044" y="3541322"/>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ETL</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5" name="Rectangle 24"/>
            <p:cNvSpPr/>
            <p:nvPr/>
          </p:nvSpPr>
          <p:spPr bwMode="auto">
            <a:xfrm>
              <a:off x="5594848" y="3541322"/>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Optimizing</a:t>
              </a: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6" name="Rectangle 25"/>
            <p:cNvSpPr/>
            <p:nvPr/>
          </p:nvSpPr>
          <p:spPr bwMode="auto">
            <a:xfrm>
              <a:off x="1331637" y="1092076"/>
              <a:ext cx="5329103" cy="360040"/>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(G) UI</a:t>
              </a:r>
              <a:endPar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7" name="Rectangle 26"/>
            <p:cNvSpPr/>
            <p:nvPr/>
          </p:nvSpPr>
          <p:spPr bwMode="auto">
            <a:xfrm>
              <a:off x="1331638" y="145835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de-DE" sz="1200" b="1" dirty="0" smtClean="0">
                  <a:latin typeface="Calibri" panose="020F0502020204030204" pitchFamily="34" charset="0"/>
                  <a:cs typeface="Calibri" panose="020F0502020204030204" pitchFamily="34" charset="0"/>
                </a:rPr>
                <a:t>M</a:t>
              </a: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odel</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maintenance</a:t>
              </a: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8" name="Rectangle 27"/>
            <p:cNvSpPr/>
            <p:nvPr/>
          </p:nvSpPr>
          <p:spPr bwMode="auto">
            <a:xfrm>
              <a:off x="1331638" y="2499130"/>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lang="de-DE" sz="1200" b="1" dirty="0" smtClean="0">
                  <a:latin typeface="Calibri" panose="020F0502020204030204" pitchFamily="34" charset="0"/>
                  <a:cs typeface="Calibri" panose="020F0502020204030204" pitchFamily="34" charset="0"/>
                </a:rPr>
                <a:t>Directory</a:t>
              </a:r>
              <a:br>
                <a:rPr lang="de-DE" sz="1200" b="1" dirty="0" smtClean="0">
                  <a:latin typeface="Calibri" panose="020F0502020204030204" pitchFamily="34" charset="0"/>
                  <a:cs typeface="Calibri" panose="020F0502020204030204" pitchFamily="34" charset="0"/>
                </a:rPr>
              </a:br>
              <a:r>
                <a:rPr lang="de-DE" sz="1200" b="1" dirty="0" err="1" smtClean="0">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9" name="Rectangle 28"/>
            <p:cNvSpPr/>
            <p:nvPr/>
          </p:nvSpPr>
          <p:spPr bwMode="auto">
            <a:xfrm>
              <a:off x="1331638" y="3541322"/>
              <a:ext cx="1065893" cy="1034543"/>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Discovery</a:t>
              </a:r>
              <a:br>
                <a:rPr kumimoji="0" lang="de-DE"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de-DE" sz="12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service</a:t>
              </a:r>
              <a:endParaRPr kumimoji="0" lang="en-GB" sz="12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grpSp>
      <p:cxnSp>
        <p:nvCxnSpPr>
          <p:cNvPr id="32" name="Straight Connector 31"/>
          <p:cNvCxnSpPr/>
          <p:nvPr/>
        </p:nvCxnSpPr>
        <p:spPr bwMode="auto">
          <a:xfrm>
            <a:off x="899592" y="2428603"/>
            <a:ext cx="7848872" cy="0"/>
          </a:xfrm>
          <a:prstGeom prst="line">
            <a:avLst/>
          </a:prstGeom>
          <a:noFill/>
          <a:ln w="9525" cap="flat" cmpd="sng" algn="ctr">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a:off x="899592" y="3464168"/>
            <a:ext cx="7848872" cy="0"/>
          </a:xfrm>
          <a:prstGeom prst="line">
            <a:avLst/>
          </a:prstGeom>
          <a:noFill/>
          <a:ln w="9525" cap="flat" cmpd="sng" algn="ctr">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899592" y="4499733"/>
            <a:ext cx="7848872" cy="0"/>
          </a:xfrm>
          <a:prstGeom prst="line">
            <a:avLst/>
          </a:prstGeom>
          <a:noFill/>
          <a:ln w="9525" cap="flat" cmpd="sng" algn="ctr">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p:cNvSpPr txBox="1"/>
          <p:nvPr/>
        </p:nvSpPr>
        <p:spPr>
          <a:xfrm>
            <a:off x="6516216" y="1735176"/>
            <a:ext cx="1973617" cy="369332"/>
          </a:xfrm>
          <a:prstGeom prst="rect">
            <a:avLst/>
          </a:prstGeom>
          <a:noFill/>
        </p:spPr>
        <p:txBody>
          <a:bodyPr wrap="none" rtlCol="0">
            <a:spAutoFit/>
          </a:bodyPr>
          <a:lstStyle/>
          <a:p>
            <a:r>
              <a:rPr lang="de-DE" dirty="0" smtClean="0">
                <a:sym typeface="Wingdings" panose="05000000000000000000" pitchFamily="2" charset="2"/>
              </a:rPr>
              <a:t> </a:t>
            </a:r>
            <a:r>
              <a:rPr lang="de-DE" dirty="0" smtClean="0"/>
              <a:t>Business </a:t>
            </a:r>
            <a:r>
              <a:rPr lang="de-DE" dirty="0" err="1" smtClean="0"/>
              <a:t>layer</a:t>
            </a:r>
            <a:endParaRPr lang="en-GB" dirty="0"/>
          </a:p>
        </p:txBody>
      </p:sp>
      <p:sp>
        <p:nvSpPr>
          <p:cNvPr id="36" name="TextBox 35"/>
          <p:cNvSpPr txBox="1"/>
          <p:nvPr/>
        </p:nvSpPr>
        <p:spPr>
          <a:xfrm>
            <a:off x="6516216" y="2771636"/>
            <a:ext cx="2026517" cy="369332"/>
          </a:xfrm>
          <a:prstGeom prst="rect">
            <a:avLst/>
          </a:prstGeom>
          <a:noFill/>
        </p:spPr>
        <p:txBody>
          <a:bodyPr wrap="none" rtlCol="0">
            <a:spAutoFit/>
          </a:bodyPr>
          <a:lstStyle/>
          <a:p>
            <a:r>
              <a:rPr lang="de-DE" dirty="0" smtClean="0">
                <a:sym typeface="Wingdings" panose="05000000000000000000" pitchFamily="2" charset="2"/>
              </a:rPr>
              <a:t> </a:t>
            </a:r>
            <a:r>
              <a:rPr lang="de-DE" dirty="0" smtClean="0"/>
              <a:t>Technical </a:t>
            </a:r>
            <a:r>
              <a:rPr lang="de-DE" dirty="0" err="1" smtClean="0"/>
              <a:t>layer</a:t>
            </a:r>
            <a:endParaRPr lang="en-GB" dirty="0"/>
          </a:p>
        </p:txBody>
      </p:sp>
      <p:sp>
        <p:nvSpPr>
          <p:cNvPr id="37" name="TextBox 36"/>
          <p:cNvSpPr txBox="1"/>
          <p:nvPr/>
        </p:nvSpPr>
        <p:spPr>
          <a:xfrm>
            <a:off x="6516216" y="3808096"/>
            <a:ext cx="1526380" cy="369332"/>
          </a:xfrm>
          <a:prstGeom prst="rect">
            <a:avLst/>
          </a:prstGeom>
          <a:noFill/>
        </p:spPr>
        <p:txBody>
          <a:bodyPr wrap="none" rtlCol="0">
            <a:spAutoFit/>
          </a:bodyPr>
          <a:lstStyle/>
          <a:p>
            <a:r>
              <a:rPr lang="de-DE" dirty="0" smtClean="0">
                <a:sym typeface="Wingdings" panose="05000000000000000000" pitchFamily="2" charset="2"/>
              </a:rPr>
              <a:t> </a:t>
            </a:r>
            <a:r>
              <a:rPr lang="de-DE" dirty="0" smtClean="0"/>
              <a:t>Data </a:t>
            </a:r>
            <a:r>
              <a:rPr lang="de-DE" dirty="0" err="1" smtClean="0"/>
              <a:t>layer</a:t>
            </a:r>
            <a:endParaRPr lang="en-GB" dirty="0"/>
          </a:p>
        </p:txBody>
      </p:sp>
    </p:spTree>
    <p:extLst>
      <p:ext uri="{BB962C8B-B14F-4D97-AF65-F5344CB8AC3E}">
        <p14:creationId xmlns:p14="http://schemas.microsoft.com/office/powerpoint/2010/main" val="230378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79450" y="277812"/>
            <a:ext cx="7702550" cy="630907"/>
          </a:xfrm>
          <a:noFill/>
          <a:ln w="9525">
            <a:noFill/>
            <a:miter lim="800000"/>
            <a:headEnd/>
            <a:tailEnd/>
          </a:ln>
        </p:spPr>
        <p:txBody>
          <a:bodyPr vert="horz" wrap="square" lIns="0" tIns="0" rIns="488744" bIns="0" numCol="1" anchor="t" anchorCtr="0" compatLnSpc="1">
            <a:prstTxWarp prst="textNoShape">
              <a:avLst/>
            </a:prstTxWarp>
          </a:bodyPr>
          <a:lstStyle/>
          <a:p>
            <a:r>
              <a:rPr lang="en-GB" dirty="0" smtClean="0">
                <a:solidFill>
                  <a:schemeClr val="tx1"/>
                </a:solidFill>
              </a:rPr>
              <a:t>Outlook</a:t>
            </a:r>
            <a:br>
              <a:rPr lang="en-GB" dirty="0" smtClean="0">
                <a:solidFill>
                  <a:schemeClr val="tx1"/>
                </a:solidFill>
              </a:rPr>
            </a:br>
            <a:r>
              <a:rPr lang="en-GB" sz="1800" dirty="0" smtClean="0">
                <a:solidFill>
                  <a:schemeClr val="tx1"/>
                </a:solidFill>
              </a:rPr>
              <a:t>Static vs</a:t>
            </a:r>
            <a:r>
              <a:rPr lang="en-GB" sz="1800" dirty="0">
                <a:solidFill>
                  <a:schemeClr val="tx1"/>
                </a:solidFill>
              </a:rPr>
              <a:t>. </a:t>
            </a:r>
            <a:r>
              <a:rPr lang="en-GB" sz="1800" dirty="0" smtClean="0">
                <a:solidFill>
                  <a:schemeClr val="tx1"/>
                </a:solidFill>
              </a:rPr>
              <a:t>dynamic approach</a:t>
            </a:r>
            <a:endParaRPr lang="en-GB" sz="1800" dirty="0">
              <a:solidFill>
                <a:schemeClr val="tx1"/>
              </a:solidFill>
            </a:endParaRPr>
          </a:p>
        </p:txBody>
      </p:sp>
      <p:sp>
        <p:nvSpPr>
          <p:cNvPr id="8" name="Datumsplatzhalter 1"/>
          <p:cNvSpPr>
            <a:spLocks noGrp="1"/>
          </p:cNvSpPr>
          <p:nvPr>
            <p:ph type="dt" sz="quarter" idx="11"/>
          </p:nvPr>
        </p:nvSpPr>
        <p:spPr/>
        <p:txBody>
          <a:bodyPr/>
          <a:lstStyle/>
          <a:p>
            <a:pPr algn="l"/>
            <a:r>
              <a:rPr lang="de-AT" sz="1200" dirty="0">
                <a:solidFill>
                  <a:srgbClr val="002060"/>
                </a:solidFill>
              </a:rPr>
              <a:t>2015-09-22</a:t>
            </a:r>
            <a:endParaRPr lang="en-US" sz="1200" dirty="0">
              <a:solidFill>
                <a:srgbClr val="002060"/>
              </a:solidFill>
            </a:endParaRPr>
          </a:p>
        </p:txBody>
      </p:sp>
      <p:sp>
        <p:nvSpPr>
          <p:cNvPr id="9" name="Foliennummernplatzhalter 3"/>
          <p:cNvSpPr>
            <a:spLocks noGrp="1"/>
          </p:cNvSpPr>
          <p:nvPr>
            <p:ph type="sldNum" sz="quarter" idx="12"/>
          </p:nvPr>
        </p:nvSpPr>
        <p:spPr/>
        <p:txBody>
          <a:bodyPr/>
          <a:lstStyle/>
          <a:p>
            <a:fld id="{4F3735C1-7677-4E34-951E-E4EF8A7E1948}" type="slidenum">
              <a:rPr lang="en-US" smtClean="0"/>
              <a:pPr/>
              <a:t>39</a:t>
            </a:fld>
            <a:endParaRPr lang="en-US" dirty="0"/>
          </a:p>
        </p:txBody>
      </p:sp>
      <p:sp>
        <p:nvSpPr>
          <p:cNvPr id="11" name="Rectangle 10"/>
          <p:cNvSpPr/>
          <p:nvPr/>
        </p:nvSpPr>
        <p:spPr>
          <a:xfrm>
            <a:off x="7266739" y="908720"/>
            <a:ext cx="1843317" cy="344694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791299" y="1504755"/>
            <a:ext cx="2808312" cy="3908762"/>
          </a:xfrm>
          <a:prstGeom prst="rect">
            <a:avLst/>
          </a:prstGeom>
          <a:solidFill>
            <a:srgbClr val="D9D9D9">
              <a:alpha val="50196"/>
            </a:srgbClr>
          </a:solidFill>
          <a:ln>
            <a:solidFill>
              <a:srgbClr val="0070C0"/>
            </a:solidFill>
            <a:prstDash val="sysDot"/>
          </a:ln>
        </p:spPr>
        <p:txBody>
          <a:bodyPr wrap="square">
            <a:spAutoFit/>
          </a:bodyPr>
          <a:lstStyle/>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All privilege determining parameters expressed as static roles.</a:t>
            </a: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Complex roles</a:t>
            </a:r>
            <a:endParaRPr lang="en-US" dirty="0">
              <a:solidFill>
                <a:srgbClr val="002060"/>
              </a:solidFill>
              <a:latin typeface="Calibri" panose="020F0502020204030204" pitchFamily="34" charset="0"/>
              <a:cs typeface="Calibri" panose="020F0502020204030204" pitchFamily="34" charset="0"/>
            </a:endParaRPr>
          </a:p>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Manual processes</a:t>
            </a: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Necessity for management interaction</a:t>
            </a: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Recertification campaigns</a:t>
            </a: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Easy to re-certify static </a:t>
            </a:r>
            <a:r>
              <a:rPr lang="en-US" dirty="0">
                <a:solidFill>
                  <a:srgbClr val="002060"/>
                </a:solidFill>
                <a:latin typeface="Calibri" panose="020F0502020204030204" pitchFamily="34" charset="0"/>
                <a:cs typeface="Calibri" panose="020F0502020204030204" pitchFamily="34" charset="0"/>
              </a:rPr>
              <a:t>entitlements </a:t>
            </a:r>
          </a:p>
        </p:txBody>
      </p:sp>
      <p:sp>
        <p:nvSpPr>
          <p:cNvPr id="2" name="Rectangle 1"/>
          <p:cNvSpPr/>
          <p:nvPr/>
        </p:nvSpPr>
        <p:spPr>
          <a:xfrm>
            <a:off x="4932040" y="1268760"/>
            <a:ext cx="3096344" cy="4339650"/>
          </a:xfrm>
          <a:prstGeom prst="rect">
            <a:avLst/>
          </a:prstGeom>
          <a:solidFill>
            <a:srgbClr val="D9D9D9">
              <a:alpha val="50196"/>
            </a:srgbClr>
          </a:solidFill>
          <a:ln>
            <a:solidFill>
              <a:srgbClr val="0070C0"/>
            </a:solidFill>
            <a:prstDash val="sysDot"/>
          </a:ln>
        </p:spPr>
        <p:txBody>
          <a:bodyPr wrap="square">
            <a:spAutoFit/>
          </a:bodyPr>
          <a:lstStyle/>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Roles augmented by rules / attributes</a:t>
            </a:r>
          </a:p>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Reduced role complexity</a:t>
            </a:r>
          </a:p>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RBAC complemented by ABAC</a:t>
            </a:r>
          </a:p>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Automated access assignment and removal</a:t>
            </a: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Policy driven entitlement assignment</a:t>
            </a:r>
            <a:endParaRPr lang="en-US" dirty="0">
              <a:solidFill>
                <a:srgbClr val="002060"/>
              </a:solidFill>
              <a:latin typeface="Calibri" panose="020F0502020204030204" pitchFamily="34" charset="0"/>
              <a:cs typeface="Calibri" panose="020F0502020204030204" pitchFamily="34" charset="0"/>
            </a:endParaRPr>
          </a:p>
          <a:p>
            <a:pPr marL="285750" indent="-285750">
              <a:spcBef>
                <a:spcPts val="600"/>
              </a:spcBef>
              <a:spcAft>
                <a:spcPts val="600"/>
              </a:spcAft>
              <a:buFont typeface="Arial" panose="020B0604020202020204" pitchFamily="34" charset="0"/>
              <a:buChar char="•"/>
            </a:pPr>
            <a:r>
              <a:rPr lang="en-US" dirty="0" smtClean="0">
                <a:solidFill>
                  <a:srgbClr val="002060"/>
                </a:solidFill>
                <a:latin typeface="Calibri" panose="020F0502020204030204" pitchFamily="34" charset="0"/>
                <a:cs typeface="Calibri" panose="020F0502020204030204" pitchFamily="34" charset="0"/>
              </a:rPr>
              <a:t>Risk driven on-demand re-certification</a:t>
            </a:r>
            <a:endParaRPr lang="en-US" dirty="0">
              <a:solidFill>
                <a:srgbClr val="002060"/>
              </a:solidFill>
              <a:latin typeface="Calibri" panose="020F0502020204030204" pitchFamily="34" charset="0"/>
              <a:cs typeface="Calibri" panose="020F0502020204030204" pitchFamily="34" charset="0"/>
            </a:endParaRPr>
          </a:p>
          <a:p>
            <a:pPr marL="285750" indent="-285750">
              <a:spcBef>
                <a:spcPts val="600"/>
              </a:spcBef>
              <a:spcAft>
                <a:spcPts val="600"/>
              </a:spcAft>
              <a:buFont typeface="Arial" panose="020B0604020202020204" pitchFamily="34" charset="0"/>
              <a:buChar char="•"/>
            </a:pPr>
            <a:r>
              <a:rPr lang="en-US" dirty="0">
                <a:solidFill>
                  <a:srgbClr val="002060"/>
                </a:solidFill>
                <a:latin typeface="Calibri" panose="020F0502020204030204" pitchFamily="34" charset="0"/>
                <a:cs typeface="Calibri" panose="020F0502020204030204" pitchFamily="34" charset="0"/>
              </a:rPr>
              <a:t>Real-time analytics</a:t>
            </a:r>
          </a:p>
        </p:txBody>
      </p:sp>
      <p:sp>
        <p:nvSpPr>
          <p:cNvPr id="4" name="Isosceles Triangle 3"/>
          <p:cNvSpPr/>
          <p:nvPr/>
        </p:nvSpPr>
        <p:spPr bwMode="auto">
          <a:xfrm rot="5400000">
            <a:off x="2440213" y="3212976"/>
            <a:ext cx="3831525" cy="432048"/>
          </a:xfrm>
          <a:prstGeom prst="triangle">
            <a:avLst>
              <a:gd name="adj" fmla="val 50229"/>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defTabSz="914274" eaLnBrk="0" hangingPunct="0">
              <a:buClr>
                <a:srgbClr val="6699FF"/>
              </a:buClr>
              <a:buSzPct val="80000"/>
            </a:pPr>
            <a:endParaRPr lang="en-GB">
              <a:latin typeface="Calibri" panose="020F0502020204030204" pitchFamily="34" charset="0"/>
            </a:endParaRPr>
          </a:p>
        </p:txBody>
      </p:sp>
    </p:spTree>
    <p:extLst>
      <p:ext uri="{BB962C8B-B14F-4D97-AF65-F5344CB8AC3E}">
        <p14:creationId xmlns:p14="http://schemas.microsoft.com/office/powerpoint/2010/main" val="56823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bwMode="auto">
          <a:xfrm>
            <a:off x="611560" y="1124744"/>
            <a:ext cx="7272808" cy="792088"/>
          </a:xfrm>
          <a:prstGeom prst="rect">
            <a:avLst/>
          </a:prstGeom>
          <a:gradFill flip="none" rotWithShape="1">
            <a:gsLst>
              <a:gs pos="0">
                <a:srgbClr val="FF0000">
                  <a:tint val="66000"/>
                  <a:satMod val="160000"/>
                </a:srgbClr>
              </a:gs>
              <a:gs pos="54000">
                <a:srgbClr val="FF0000">
                  <a:tint val="44500"/>
                  <a:satMod val="160000"/>
                </a:srgbClr>
              </a:gs>
              <a:gs pos="0">
                <a:srgbClr val="FF0000">
                  <a:tint val="23500"/>
                  <a:satMod val="160000"/>
                </a:srgbClr>
              </a:gs>
            </a:gsLst>
            <a:path path="circle">
              <a:fillToRect l="50000" t="50000" r="50000" b="50000"/>
            </a:path>
            <a:tileRect/>
          </a:gra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smtClean="0">
              <a:ln>
                <a:noFill/>
              </a:ln>
              <a:solidFill>
                <a:schemeClr val="tx1"/>
              </a:solidFill>
              <a:effectLst/>
              <a:latin typeface="Ottawa" pitchFamily="34" charset="0"/>
            </a:endParaRPr>
          </a:p>
        </p:txBody>
      </p:sp>
      <p:sp>
        <p:nvSpPr>
          <p:cNvPr id="2" name="Title 1"/>
          <p:cNvSpPr>
            <a:spLocks noGrp="1"/>
          </p:cNvSpPr>
          <p:nvPr>
            <p:ph type="title"/>
          </p:nvPr>
        </p:nvSpPr>
        <p:spPr>
          <a:xfrm>
            <a:off x="679450" y="277812"/>
            <a:ext cx="8141022" cy="558899"/>
          </a:xfrm>
        </p:spPr>
        <p:txBody>
          <a:bodyPr/>
          <a:lstStyle/>
          <a:p>
            <a:r>
              <a:rPr lang="en-GB" dirty="0" smtClean="0">
                <a:cs typeface="Calibri" panose="020F0502020204030204" pitchFamily="34" charset="0"/>
              </a:rPr>
              <a:t>Identity &amp; Access Governance</a:t>
            </a:r>
            <a:br>
              <a:rPr lang="en-GB" dirty="0" smtClean="0">
                <a:cs typeface="Calibri" panose="020F0502020204030204" pitchFamily="34" charset="0"/>
              </a:rPr>
            </a:br>
            <a:r>
              <a:rPr lang="en-GB" sz="2000" b="0" dirty="0" smtClean="0">
                <a:cs typeface="Calibri" panose="020F0502020204030204" pitchFamily="34" charset="0"/>
              </a:rPr>
              <a:t>What it is, what not and how it changes</a:t>
            </a:r>
            <a:endParaRPr lang="en-GB" sz="4000" b="0" dirty="0">
              <a:cs typeface="Calibri" panose="020F0502020204030204" pitchFamily="34" charset="0"/>
            </a:endParaRPr>
          </a:p>
        </p:txBody>
      </p:sp>
      <p:sp>
        <p:nvSpPr>
          <p:cNvPr id="3" name="Content Placeholder 2"/>
          <p:cNvSpPr>
            <a:spLocks noGrp="1"/>
          </p:cNvSpPr>
          <p:nvPr>
            <p:ph idx="1"/>
          </p:nvPr>
        </p:nvSpPr>
        <p:spPr>
          <a:xfrm>
            <a:off x="685799" y="1143000"/>
            <a:ext cx="8134311" cy="4876800"/>
          </a:xfrm>
        </p:spPr>
        <p:txBody>
          <a:bodyPr/>
          <a:lstStyle/>
          <a:p>
            <a:pPr>
              <a:spcBef>
                <a:spcPts val="1200"/>
              </a:spcBef>
              <a:spcAft>
                <a:spcPts val="600"/>
              </a:spcAft>
            </a:pPr>
            <a:r>
              <a:rPr lang="en-GB" sz="2400" dirty="0" smtClean="0">
                <a:cs typeface="Calibri" panose="020F0502020204030204" pitchFamily="34" charset="0"/>
              </a:rPr>
              <a:t>What we are going to talk about?</a:t>
            </a:r>
            <a:br>
              <a:rPr lang="en-GB" sz="2400" dirty="0" smtClean="0">
                <a:cs typeface="Calibri" panose="020F0502020204030204" pitchFamily="34" charset="0"/>
              </a:rPr>
            </a:br>
            <a:r>
              <a:rPr lang="en-GB" sz="1800" dirty="0" smtClean="0">
                <a:cs typeface="Calibri" panose="020F0502020204030204" pitchFamily="34" charset="0"/>
              </a:rPr>
              <a:t>Origin</a:t>
            </a:r>
            <a:r>
              <a:rPr lang="en-GB" sz="1800" dirty="0">
                <a:cs typeface="Calibri" panose="020F0502020204030204" pitchFamily="34" charset="0"/>
              </a:rPr>
              <a:t>, classification and nature</a:t>
            </a:r>
          </a:p>
          <a:p>
            <a:pPr>
              <a:spcBef>
                <a:spcPts val="1200"/>
              </a:spcBef>
              <a:spcAft>
                <a:spcPts val="600"/>
              </a:spcAft>
            </a:pPr>
            <a:r>
              <a:rPr lang="en-GB" sz="2400" dirty="0" smtClean="0">
                <a:cs typeface="Calibri" panose="020F0502020204030204" pitchFamily="34" charset="0"/>
              </a:rPr>
              <a:t>How </a:t>
            </a:r>
            <a:r>
              <a:rPr lang="en-GB" sz="2400" dirty="0">
                <a:cs typeface="Calibri" panose="020F0502020204030204" pitchFamily="34" charset="0"/>
              </a:rPr>
              <a:t>do we do it so </a:t>
            </a:r>
            <a:r>
              <a:rPr lang="en-GB" sz="2400" dirty="0" smtClean="0">
                <a:cs typeface="Calibri" panose="020F0502020204030204" pitchFamily="34" charset="0"/>
              </a:rPr>
              <a:t>far?</a:t>
            </a:r>
            <a:br>
              <a:rPr lang="en-GB" sz="2400" dirty="0" smtClean="0">
                <a:cs typeface="Calibri" panose="020F0502020204030204" pitchFamily="34" charset="0"/>
              </a:rPr>
            </a:br>
            <a:r>
              <a:rPr lang="en-GB" sz="1800" dirty="0">
                <a:cs typeface="Calibri" panose="020F0502020204030204" pitchFamily="34" charset="0"/>
              </a:rPr>
              <a:t>P</a:t>
            </a:r>
            <a:r>
              <a:rPr lang="en-GB" sz="1800" dirty="0" smtClean="0">
                <a:cs typeface="Calibri" panose="020F0502020204030204" pitchFamily="34" charset="0"/>
              </a:rPr>
              <a:t>ractice</a:t>
            </a:r>
            <a:r>
              <a:rPr lang="en-GB" sz="1800" dirty="0">
                <a:cs typeface="Calibri" panose="020F0502020204030204" pitchFamily="34" charset="0"/>
              </a:rPr>
              <a:t>, priorities, status of implementation</a:t>
            </a:r>
          </a:p>
          <a:p>
            <a:pPr>
              <a:spcBef>
                <a:spcPts val="1200"/>
              </a:spcBef>
              <a:spcAft>
                <a:spcPts val="600"/>
              </a:spcAft>
            </a:pPr>
            <a:r>
              <a:rPr lang="en-GB" sz="2400" dirty="0" smtClean="0">
                <a:cs typeface="Calibri" panose="020F0502020204030204" pitchFamily="34" charset="0"/>
              </a:rPr>
              <a:t>What </a:t>
            </a:r>
            <a:r>
              <a:rPr lang="en-GB" sz="2400" dirty="0">
                <a:cs typeface="Calibri" panose="020F0502020204030204" pitchFamily="34" charset="0"/>
              </a:rPr>
              <a:t>lies </a:t>
            </a:r>
            <a:r>
              <a:rPr lang="en-GB" sz="2400" dirty="0" smtClean="0">
                <a:cs typeface="Calibri" panose="020F0502020204030204" pitchFamily="34" charset="0"/>
              </a:rPr>
              <a:t>ahead?</a:t>
            </a:r>
            <a:br>
              <a:rPr lang="en-GB" sz="2400" dirty="0" smtClean="0">
                <a:cs typeface="Calibri" panose="020F0502020204030204" pitchFamily="34" charset="0"/>
              </a:rPr>
            </a:br>
            <a:r>
              <a:rPr lang="en-GB" sz="1800" dirty="0" smtClean="0">
                <a:cs typeface="Calibri" panose="020F0502020204030204" pitchFamily="34" charset="0"/>
              </a:rPr>
              <a:t>New </a:t>
            </a:r>
            <a:r>
              <a:rPr lang="en-GB" sz="1800" dirty="0">
                <a:cs typeface="Calibri" panose="020F0502020204030204" pitchFamily="34" charset="0"/>
              </a:rPr>
              <a:t>demands by context, agility, regulations</a:t>
            </a:r>
            <a:endParaRPr lang="en-GB" sz="24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Where </a:t>
            </a:r>
            <a:r>
              <a:rPr lang="en-GB" sz="2400" dirty="0">
                <a:cs typeface="Calibri" panose="020F0502020204030204" pitchFamily="34" charset="0"/>
              </a:rPr>
              <a:t>should we </a:t>
            </a:r>
            <a:r>
              <a:rPr lang="en-GB" sz="2400" dirty="0" smtClean="0">
                <a:cs typeface="Calibri" panose="020F0502020204030204" pitchFamily="34" charset="0"/>
              </a:rPr>
              <a:t>rethink?</a:t>
            </a:r>
            <a:br>
              <a:rPr lang="en-GB" sz="2400" dirty="0" smtClean="0">
                <a:cs typeface="Calibri" panose="020F0502020204030204" pitchFamily="34" charset="0"/>
              </a:rPr>
            </a:br>
            <a:r>
              <a:rPr lang="en-GB" sz="1800" dirty="0" smtClean="0">
                <a:cs typeface="Calibri" panose="020F0502020204030204" pitchFamily="34" charset="0"/>
              </a:rPr>
              <a:t>Automation </a:t>
            </a:r>
            <a:r>
              <a:rPr lang="en-GB" sz="1800" dirty="0">
                <a:cs typeface="Calibri" panose="020F0502020204030204" pitchFamily="34" charset="0"/>
              </a:rPr>
              <a:t>&amp; Analytics (near) </a:t>
            </a:r>
            <a:r>
              <a:rPr lang="en-GB" sz="1800" dirty="0" smtClean="0">
                <a:cs typeface="Calibri" panose="020F0502020204030204" pitchFamily="34" charset="0"/>
              </a:rPr>
              <a:t>real-time</a:t>
            </a:r>
            <a:endParaRPr lang="en-GB" sz="1800" dirty="0">
              <a:cs typeface="Calibri" panose="020F0502020204030204" pitchFamily="34" charset="0"/>
            </a:endParaRPr>
          </a:p>
          <a:p>
            <a:pPr>
              <a:spcBef>
                <a:spcPts val="1200"/>
              </a:spcBef>
              <a:spcAft>
                <a:spcPts val="600"/>
              </a:spcAft>
            </a:pPr>
            <a:r>
              <a:rPr lang="en-GB" sz="2400" dirty="0" smtClean="0">
                <a:cs typeface="Calibri" panose="020F0502020204030204" pitchFamily="34" charset="0"/>
              </a:rPr>
              <a:t>How might it go on?</a:t>
            </a:r>
            <a:br>
              <a:rPr lang="en-GB" sz="2400" dirty="0" smtClean="0">
                <a:cs typeface="Calibri" panose="020F0502020204030204" pitchFamily="34" charset="0"/>
              </a:rPr>
            </a:br>
            <a:r>
              <a:rPr lang="en-GB" sz="1800" dirty="0" smtClean="0">
                <a:cs typeface="Calibri" panose="020F0502020204030204" pitchFamily="34" charset="0"/>
              </a:rPr>
              <a:t>a (still fuzzy) view of the near future</a:t>
            </a:r>
            <a:endParaRPr lang="en-GB" sz="2400" dirty="0">
              <a:cs typeface="Calibri" panose="020F0502020204030204" pitchFamily="34" charset="0"/>
            </a:endParaRPr>
          </a:p>
        </p:txBody>
      </p:sp>
      <p:sp>
        <p:nvSpPr>
          <p:cNvPr id="5" name="Fußzeilenplatzhalter 4"/>
          <p:cNvSpPr>
            <a:spLocks noGrp="1"/>
          </p:cNvSpPr>
          <p:nvPr>
            <p:ph type="ftr" sz="quarter" idx="10"/>
          </p:nvPr>
        </p:nvSpPr>
        <p:spPr/>
        <p:txBody>
          <a:bodyPr/>
          <a:lstStyle/>
          <a:p>
            <a:endParaRPr lang="en-GB" dirty="0"/>
          </a:p>
        </p:txBody>
      </p:sp>
      <p:sp>
        <p:nvSpPr>
          <p:cNvPr id="4" name="Datumsplatzhalter 3"/>
          <p:cNvSpPr>
            <a:spLocks noGrp="1"/>
          </p:cNvSpPr>
          <p:nvPr>
            <p:ph type="dt" sz="quarter" idx="11"/>
          </p:nvPr>
        </p:nvSpPr>
        <p:spPr/>
        <p:txBody>
          <a:bodyPr/>
          <a:lstStyle/>
          <a:p>
            <a:r>
              <a:rPr lang="en-GB" dirty="0" smtClean="0"/>
              <a:t>2016-02-18</a:t>
            </a:r>
            <a:endParaRPr lang="en-GB" dirty="0"/>
          </a:p>
        </p:txBody>
      </p:sp>
      <p:sp>
        <p:nvSpPr>
          <p:cNvPr id="6" name="Foliennummernplatzhalter 5"/>
          <p:cNvSpPr>
            <a:spLocks noGrp="1"/>
          </p:cNvSpPr>
          <p:nvPr>
            <p:ph type="sldNum" sz="quarter" idx="12"/>
          </p:nvPr>
        </p:nvSpPr>
        <p:spPr/>
        <p:txBody>
          <a:bodyPr/>
          <a:lstStyle/>
          <a:p>
            <a:fld id="{4F3735C1-7677-4E34-951E-E4EF8A7E1948}" type="slidenum">
              <a:rPr lang="en-GB" smtClean="0"/>
              <a:pPr/>
              <a:t>4</a:t>
            </a:fld>
            <a:endParaRPr lang="en-GB" dirty="0"/>
          </a:p>
        </p:txBody>
      </p:sp>
    </p:spTree>
    <p:extLst>
      <p:ext uri="{BB962C8B-B14F-4D97-AF65-F5344CB8AC3E}">
        <p14:creationId xmlns:p14="http://schemas.microsoft.com/office/powerpoint/2010/main" val="41465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Grp="1" noChangeArrowheads="1"/>
          </p:cNvSpPr>
          <p:nvPr>
            <p:ph type="title"/>
          </p:nvPr>
        </p:nvSpPr>
        <p:spPr>
          <a:xfrm>
            <a:off x="574675" y="188913"/>
            <a:ext cx="8001000" cy="603250"/>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7968" rIns="90000" bIns="4680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altLang="en-US" sz="2400"/>
              <a:t>Identity theft</a:t>
            </a:r>
          </a:p>
        </p:txBody>
      </p:sp>
      <p:sp>
        <p:nvSpPr>
          <p:cNvPr id="2" name="Fußzeilenplatzhalter 1"/>
          <p:cNvSpPr>
            <a:spLocks noGrp="1"/>
          </p:cNvSpPr>
          <p:nvPr>
            <p:ph type="ftr" sz="quarter" idx="10"/>
          </p:nvPr>
        </p:nvSpPr>
        <p:spPr/>
        <p:txBody>
          <a:bodyPr/>
          <a:lstStyle/>
          <a:p>
            <a:endParaRPr lang="en-US"/>
          </a:p>
        </p:txBody>
      </p:sp>
      <p:sp>
        <p:nvSpPr>
          <p:cNvPr id="4" name="Datumsplatzhalter 3"/>
          <p:cNvSpPr>
            <a:spLocks noGrp="1"/>
          </p:cNvSpPr>
          <p:nvPr>
            <p:ph type="dt" sz="quarter" idx="11"/>
          </p:nvPr>
        </p:nvSpPr>
        <p:spPr/>
        <p:txBody>
          <a:bodyPr/>
          <a:lstStyle/>
          <a:p>
            <a:r>
              <a:rPr lang="de-AT" dirty="0">
                <a:solidFill>
                  <a:srgbClr val="002060"/>
                </a:solidFill>
              </a:rPr>
              <a:t>2015-09-22</a:t>
            </a:r>
            <a:endParaRPr lang="de-DE" altLang="en-US" dirty="0"/>
          </a:p>
        </p:txBody>
      </p:sp>
      <p:sp>
        <p:nvSpPr>
          <p:cNvPr id="3" name="Foliennummernplatzhalter 2"/>
          <p:cNvSpPr>
            <a:spLocks noGrp="1"/>
          </p:cNvSpPr>
          <p:nvPr>
            <p:ph type="sldNum" sz="quarter" idx="12"/>
          </p:nvPr>
        </p:nvSpPr>
        <p:spPr/>
        <p:txBody>
          <a:bodyPr/>
          <a:lstStyle/>
          <a:p>
            <a:fld id="{4F3735C1-7677-4E34-951E-E4EF8A7E1948}" type="slidenum">
              <a:rPr lang="en-US" smtClean="0"/>
              <a:pPr/>
              <a:t>40</a:t>
            </a:fld>
            <a:endParaRPr lang="en-US"/>
          </a:p>
        </p:txBody>
      </p:sp>
      <p:pic>
        <p:nvPicPr>
          <p:cNvPr id="112642" name="Picture 2"/>
          <p:cNvPicPr>
            <a:picLocks noChangeAspect="1" noChangeArrowheads="1"/>
          </p:cNvPicPr>
          <p:nvPr/>
        </p:nvPicPr>
        <p:blipFill>
          <a:blip r:embed="rId3">
            <a:extLst>
              <a:ext uri="{28A0092B-C50C-407E-A947-70E740481C1C}">
                <a14:useLocalDpi xmlns:a14="http://schemas.microsoft.com/office/drawing/2010/main" val="0"/>
              </a:ext>
            </a:extLst>
          </a:blip>
          <a:srcRect t="12251" r="7382"/>
          <a:stretch>
            <a:fillRect/>
          </a:stretch>
        </p:blipFill>
        <p:spPr bwMode="auto">
          <a:xfrm>
            <a:off x="862013" y="1511300"/>
            <a:ext cx="7410450" cy="4232275"/>
          </a:xfrm>
          <a:prstGeom prst="rect">
            <a:avLst/>
          </a:prstGeom>
          <a:noFill/>
          <a:ln>
            <a:noFill/>
          </a:ln>
          <a:effectLst/>
          <a:extLst>
            <a:ext uri="{909E8E84-426E-40DD-AFC4-6F175D3DCCD1}">
              <a14:hiddenFill xmlns:a14="http://schemas.microsoft.com/office/drawing/2010/main">
                <a:blipFill dpi="0" rotWithShape="0">
                  <a:blip/>
                  <a:srcRect t="12251" r="7382"/>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8150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31800" y="142875"/>
            <a:ext cx="7772400" cy="763588"/>
          </a:xfrm>
          <a:ln/>
        </p:spPr>
        <p:txBody>
          <a:bodyPr lIns="90000" tIns="69732"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altLang="en-US"/>
              <a:t>Questions - comments – suggestions?</a:t>
            </a:r>
          </a:p>
        </p:txBody>
      </p:sp>
      <p:sp>
        <p:nvSpPr>
          <p:cNvPr id="2" name="Fußzeilenplatzhalter 1"/>
          <p:cNvSpPr>
            <a:spLocks noGrp="1"/>
          </p:cNvSpPr>
          <p:nvPr>
            <p:ph type="ftr" sz="quarter" idx="10"/>
          </p:nvPr>
        </p:nvSpPr>
        <p:spPr/>
        <p:txBody>
          <a:bodyPr/>
          <a:lstStyle/>
          <a:p>
            <a:endParaRPr lang="en-US"/>
          </a:p>
        </p:txBody>
      </p:sp>
      <p:sp>
        <p:nvSpPr>
          <p:cNvPr id="4" name="Datumsplatzhalter 2"/>
          <p:cNvSpPr>
            <a:spLocks noGrp="1"/>
          </p:cNvSpPr>
          <p:nvPr>
            <p:ph type="dt" sz="quarter" idx="11"/>
          </p:nvPr>
        </p:nvSpPr>
        <p:spPr/>
        <p:txBody>
          <a:bodyPr/>
          <a:lstStyle/>
          <a:p>
            <a:r>
              <a:rPr lang="de-AT" dirty="0">
                <a:solidFill>
                  <a:srgbClr val="002060"/>
                </a:solidFill>
              </a:rPr>
              <a:t>2015-09-22</a:t>
            </a:r>
            <a:endParaRPr lang="de-DE" altLang="en-US" dirty="0"/>
          </a:p>
        </p:txBody>
      </p:sp>
      <p:sp>
        <p:nvSpPr>
          <p:cNvPr id="6" name="Foliennummernplatzhalter 4"/>
          <p:cNvSpPr>
            <a:spLocks noGrp="1"/>
          </p:cNvSpPr>
          <p:nvPr>
            <p:ph type="sldNum" sz="quarter" idx="12"/>
          </p:nvPr>
        </p:nvSpPr>
        <p:spPr/>
        <p:txBody>
          <a:bodyPr/>
          <a:lstStyle/>
          <a:p>
            <a:fld id="{7EB68020-23AF-4F27-8BDC-9F22F89C7396}" type="slidenum">
              <a:rPr lang="de-DE" altLang="en-US"/>
              <a:pPr/>
              <a:t>41</a:t>
            </a:fld>
            <a:endParaRPr lang="de-DE" altLang="en-US"/>
          </a:p>
        </p:txBody>
      </p:sp>
      <p:pic>
        <p:nvPicPr>
          <p:cNvPr id="2252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6713" y="1403350"/>
            <a:ext cx="2686050" cy="3971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9516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type="title"/>
          </p:nvPr>
        </p:nvSpPr>
        <p:spPr>
          <a:xfrm>
            <a:off x="1636713" y="3324225"/>
            <a:ext cx="5907087" cy="2433638"/>
          </a:xfrm>
          <a:ln/>
        </p:spPr>
        <p:txBody>
          <a:bodyPr lIns="90360" tIns="221184" rIns="90360" bIns="44280"/>
          <a:lstStyle/>
          <a:p>
            <a:pPr>
              <a:lnSpc>
                <a:spcPct val="8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7800">
                <a:latin typeface="Comic Sans MS" pitchFamily="66" charset="0"/>
              </a:rPr>
              <a:t>C</a:t>
            </a:r>
            <a:r>
              <a:rPr lang="en-GB" altLang="en-US" sz="3500">
                <a:latin typeface="Comic Sans MS" pitchFamily="66" charset="0"/>
              </a:rPr>
              <a:t>aution</a:t>
            </a:r>
            <a:br>
              <a:rPr lang="en-GB" altLang="en-US" sz="3500">
                <a:latin typeface="Comic Sans MS" pitchFamily="66" charset="0"/>
              </a:rPr>
            </a:br>
            <a:r>
              <a:rPr lang="en-GB" altLang="en-US" sz="7800">
                <a:latin typeface="Comic Sans MS" pitchFamily="66" charset="0"/>
              </a:rPr>
              <a:t> A</a:t>
            </a:r>
            <a:r>
              <a:rPr lang="en-GB" altLang="en-US" sz="3500">
                <a:latin typeface="Comic Sans MS" pitchFamily="66" charset="0"/>
              </a:rPr>
              <a:t>ppendix</a:t>
            </a:r>
          </a:p>
        </p:txBody>
      </p:sp>
      <p:sp>
        <p:nvSpPr>
          <p:cNvPr id="2" name="Fußzeilenplatzhalter 1"/>
          <p:cNvSpPr>
            <a:spLocks noGrp="1"/>
          </p:cNvSpPr>
          <p:nvPr>
            <p:ph type="ftr" sz="quarter" idx="10"/>
          </p:nvPr>
        </p:nvSpPr>
        <p:spPr/>
        <p:txBody>
          <a:bodyPr/>
          <a:lstStyle/>
          <a:p>
            <a:endParaRPr lang="en-US"/>
          </a:p>
        </p:txBody>
      </p:sp>
      <p:sp>
        <p:nvSpPr>
          <p:cNvPr id="5" name="Datumsplatzhalter 2"/>
          <p:cNvSpPr>
            <a:spLocks noGrp="1"/>
          </p:cNvSpPr>
          <p:nvPr>
            <p:ph type="dt" sz="quarter" idx="11"/>
          </p:nvPr>
        </p:nvSpPr>
        <p:spPr/>
        <p:txBody>
          <a:bodyPr/>
          <a:lstStyle/>
          <a:p>
            <a:r>
              <a:rPr lang="de-AT" dirty="0">
                <a:solidFill>
                  <a:srgbClr val="002060"/>
                </a:solidFill>
              </a:rPr>
              <a:t>2015-09-22</a:t>
            </a:r>
            <a:endParaRPr lang="de-DE" altLang="en-US" dirty="0"/>
          </a:p>
        </p:txBody>
      </p:sp>
      <p:sp>
        <p:nvSpPr>
          <p:cNvPr id="7" name="Foliennummernplatzhalter 4"/>
          <p:cNvSpPr>
            <a:spLocks noGrp="1"/>
          </p:cNvSpPr>
          <p:nvPr>
            <p:ph type="sldNum" sz="quarter" idx="12"/>
          </p:nvPr>
        </p:nvSpPr>
        <p:spPr/>
        <p:txBody>
          <a:bodyPr/>
          <a:lstStyle/>
          <a:p>
            <a:fld id="{C77C5A76-6321-4DC9-B496-93C92620691A}" type="slidenum">
              <a:rPr lang="de-DE" altLang="en-US"/>
              <a:pPr/>
              <a:t>42</a:t>
            </a:fld>
            <a:endParaRPr lang="de-DE" altLang="en-US"/>
          </a:p>
        </p:txBody>
      </p:sp>
      <p:pic>
        <p:nvPicPr>
          <p:cNvPr id="2273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1493838"/>
            <a:ext cx="2162175" cy="2362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7332" name="Rectangle 4"/>
          <p:cNvSpPr>
            <a:spLocks noChangeArrowheads="1"/>
          </p:cNvSpPr>
          <p:nvPr/>
        </p:nvSpPr>
        <p:spPr bwMode="auto">
          <a:xfrm>
            <a:off x="990600" y="5715000"/>
            <a:ext cx="72802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65448" rIns="90360" bIns="4428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5pPr>
            <a:lvl6pPr marL="25146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6pPr>
            <a:lvl7pPr marL="29718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7pPr>
            <a:lvl8pPr marL="34290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8pPr>
            <a:lvl9pPr marL="3886200" indent="-228600" defTabSz="449263" eaLnBrk="0" fontAlgn="base" hangingPunct="0">
              <a:spcBef>
                <a:spcPct val="0"/>
              </a:spcBef>
              <a:spcAft>
                <a:spcPct val="0"/>
              </a:spcAft>
              <a:buClr>
                <a:srgbClr val="000000"/>
              </a:buClr>
              <a:buSzPct val="100000"/>
              <a:buFont typeface="Trebuchet MS" pitchFamily="34"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Trebuchet MS" pitchFamily="34" charset="0"/>
                <a:cs typeface="Arial" charset="0"/>
              </a:defRPr>
            </a:lvl9pPr>
          </a:lstStyle>
          <a:p>
            <a:pPr algn="ctr">
              <a:lnSpc>
                <a:spcPct val="93000"/>
              </a:lnSpc>
              <a:spcBef>
                <a:spcPts val="600"/>
              </a:spcBef>
            </a:pPr>
            <a:r>
              <a:rPr lang="en-GB" altLang="en-US" sz="2400" i="1">
                <a:latin typeface="Arial Unicode MS" pitchFamily="34" charset="-128"/>
                <a:cs typeface="Times New Roman" pitchFamily="18" charset="0"/>
              </a:rPr>
              <a:t>Here the notorious back-up-slides follow ...</a:t>
            </a:r>
          </a:p>
        </p:txBody>
      </p:sp>
    </p:spTree>
    <p:extLst>
      <p:ext uri="{BB962C8B-B14F-4D97-AF65-F5344CB8AC3E}">
        <p14:creationId xmlns:p14="http://schemas.microsoft.com/office/powerpoint/2010/main" val="208163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9" name="Rectangle 3"/>
          <p:cNvSpPr>
            <a:spLocks noGrp="1" noChangeArrowheads="1"/>
          </p:cNvSpPr>
          <p:nvPr>
            <p:ph type="title"/>
          </p:nvPr>
        </p:nvSpPr>
        <p:spPr>
          <a:noFill/>
        </p:spPr>
        <p:txBody>
          <a:bodyPr/>
          <a:lstStyle/>
          <a:p>
            <a:r>
              <a:rPr lang="en-GB" altLang="en-US" sz="2600" dirty="0">
                <a:cs typeface="Calibri" panose="020F0502020204030204" pitchFamily="34" charset="0"/>
              </a:rPr>
              <a:t>What are roles?</a:t>
            </a:r>
            <a:br>
              <a:rPr lang="en-GB" altLang="en-US" sz="2600" dirty="0">
                <a:cs typeface="Calibri" panose="020F0502020204030204" pitchFamily="34" charset="0"/>
              </a:rPr>
            </a:br>
            <a:r>
              <a:rPr lang="en-GB" altLang="en-US" sz="1900" dirty="0">
                <a:cs typeface="Calibri" panose="020F0502020204030204" pitchFamily="34" charset="0"/>
              </a:rPr>
              <a:t>(Hierarchical) compositions of functions to pre-built tasks.</a:t>
            </a:r>
          </a:p>
        </p:txBody>
      </p:sp>
      <p:pic>
        <p:nvPicPr>
          <p:cNvPr id="34202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686280" y="1295685"/>
            <a:ext cx="7695239" cy="4571429"/>
          </a:xfrm>
        </p:spPr>
      </p:pic>
      <p:sp>
        <p:nvSpPr>
          <p:cNvPr id="10" name="Foliennummernplatzhalter 4"/>
          <p:cNvSpPr>
            <a:spLocks noGrp="1"/>
          </p:cNvSpPr>
          <p:nvPr>
            <p:ph type="sldNum" sz="quarter" idx="12"/>
          </p:nvPr>
        </p:nvSpPr>
        <p:spPr/>
        <p:txBody>
          <a:bodyPr/>
          <a:lstStyle/>
          <a:p>
            <a:fld id="{8FF8D901-6FBE-4F84-B4A6-CFAB9AEEDD4F}" type="slidenum">
              <a:rPr lang="uk-UA" altLang="en-US"/>
              <a:pPr/>
              <a:t>43</a:t>
            </a:fld>
            <a:endParaRPr lang="uk-UA" altLang="en-US"/>
          </a:p>
        </p:txBody>
      </p:sp>
      <p:sp>
        <p:nvSpPr>
          <p:cNvPr id="342021" name="Rectangle 5"/>
          <p:cNvSpPr>
            <a:spLocks noGrp="1" noChangeArrowheads="1"/>
          </p:cNvSpPr>
          <p:nvPr>
            <p:ph type="body" sz="half" idx="4294967295"/>
          </p:nvPr>
        </p:nvSpPr>
        <p:spPr>
          <a:xfrm>
            <a:off x="4716463" y="4725689"/>
            <a:ext cx="4427537" cy="1871663"/>
          </a:xfrm>
          <a:noFill/>
          <a:extLst>
            <a:ext uri="{909E8E84-426E-40DD-AFC4-6F175D3DCCD1}">
              <a14:hiddenFill xmlns:a14="http://schemas.microsoft.com/office/drawing/2010/main">
                <a:solidFill>
                  <a:schemeClr val="bg1"/>
                </a:solidFill>
              </a14:hiddenFill>
            </a:ext>
          </a:extLst>
        </p:spPr>
        <p:txBody>
          <a:bodyPr/>
          <a:lstStyle/>
          <a:p>
            <a:pPr marL="0" indent="0">
              <a:lnSpc>
                <a:spcPct val="80000"/>
              </a:lnSpc>
              <a:spcBef>
                <a:spcPct val="50000"/>
              </a:spcBef>
              <a:buNone/>
            </a:pPr>
            <a:r>
              <a:rPr lang="en-GB" altLang="en-US" sz="1400" dirty="0">
                <a:cs typeface="Calibri" panose="020F0502020204030204" pitchFamily="34" charset="0"/>
              </a:rPr>
              <a:t>Roles …</a:t>
            </a:r>
          </a:p>
          <a:p>
            <a:pPr marL="258890" indent="-258890">
              <a:lnSpc>
                <a:spcPct val="80000"/>
              </a:lnSpc>
              <a:spcBef>
                <a:spcPct val="50000"/>
              </a:spcBef>
              <a:buFont typeface="Arial" panose="020B0604020202020204" pitchFamily="34" charset="0"/>
              <a:buChar char="•"/>
            </a:pPr>
            <a:r>
              <a:rPr lang="en-US" altLang="en-US" sz="1400" dirty="0">
                <a:cs typeface="Calibri" panose="020F0502020204030204" pitchFamily="34" charset="0"/>
              </a:rPr>
              <a:t>are compositions of functions to pre-built tasks</a:t>
            </a:r>
          </a:p>
          <a:p>
            <a:pPr marL="258890" indent="-258890">
              <a:lnSpc>
                <a:spcPct val="80000"/>
              </a:lnSpc>
              <a:spcBef>
                <a:spcPct val="50000"/>
              </a:spcBef>
              <a:buFont typeface="Arial" panose="020B0604020202020204" pitchFamily="34" charset="0"/>
              <a:buChar char="•"/>
            </a:pPr>
            <a:r>
              <a:rPr lang="en-GB" altLang="en-US" sz="1400" dirty="0">
                <a:cs typeface="Calibri" panose="020F0502020204030204" pitchFamily="34" charset="0"/>
              </a:rPr>
              <a:t>can be ordered hierarchically.</a:t>
            </a:r>
          </a:p>
          <a:p>
            <a:pPr marL="258890" indent="-258890">
              <a:lnSpc>
                <a:spcPct val="80000"/>
              </a:lnSpc>
              <a:spcBef>
                <a:spcPct val="50000"/>
              </a:spcBef>
              <a:buFont typeface="Arial" panose="020B0604020202020204" pitchFamily="34" charset="0"/>
              <a:buChar char="•"/>
            </a:pPr>
            <a:r>
              <a:rPr lang="en-GB" altLang="en-US" sz="1400" dirty="0">
                <a:cs typeface="Calibri" panose="020F0502020204030204" pitchFamily="34" charset="0"/>
              </a:rPr>
              <a:t>may be parametrised</a:t>
            </a:r>
          </a:p>
          <a:p>
            <a:pPr marL="258890" indent="-258890">
              <a:lnSpc>
                <a:spcPct val="80000"/>
              </a:lnSpc>
              <a:spcBef>
                <a:spcPct val="50000"/>
              </a:spcBef>
              <a:buFont typeface="Arial" panose="020B0604020202020204" pitchFamily="34" charset="0"/>
              <a:buChar char="•"/>
            </a:pPr>
            <a:r>
              <a:rPr lang="en-GB" altLang="en-US" sz="1400" dirty="0">
                <a:cs typeface="Calibri" panose="020F0502020204030204" pitchFamily="34" charset="0"/>
              </a:rPr>
              <a:t>may be valid for a session (temporarily).</a:t>
            </a:r>
          </a:p>
          <a:p>
            <a:pPr marL="258890" indent="-258890">
              <a:lnSpc>
                <a:spcPct val="80000"/>
              </a:lnSpc>
              <a:spcBef>
                <a:spcPct val="50000"/>
              </a:spcBef>
              <a:buFont typeface="Arial" panose="020B0604020202020204" pitchFamily="34" charset="0"/>
              <a:buChar char="•"/>
            </a:pPr>
            <a:r>
              <a:rPr lang="en-GB" altLang="en-US" sz="1400" dirty="0">
                <a:cs typeface="Calibri" panose="020F0502020204030204" pitchFamily="34" charset="0"/>
              </a:rPr>
              <a:t>are assigned to identities</a:t>
            </a:r>
          </a:p>
        </p:txBody>
      </p:sp>
      <p:sp>
        <p:nvSpPr>
          <p:cNvPr id="342018" name="Rectangle 2"/>
          <p:cNvSpPr>
            <a:spLocks noChangeArrowheads="1"/>
          </p:cNvSpPr>
          <p:nvPr/>
        </p:nvSpPr>
        <p:spPr bwMode="auto">
          <a:xfrm>
            <a:off x="755651" y="1382964"/>
            <a:ext cx="8137525" cy="4967287"/>
          </a:xfrm>
          <a:prstGeom prst="rect">
            <a:avLst/>
          </a:prstGeom>
          <a:noFill/>
          <a:ln>
            <a:noFill/>
          </a:ln>
          <a:effectLst/>
          <a:extLst/>
        </p:spPr>
        <p:txBody>
          <a:bodyPr wrap="none" lIns="91427" tIns="45714" rIns="91427" bIns="45714" anchor="ctr"/>
          <a:lstStyle/>
          <a:p>
            <a:pPr eaLnBrk="0" hangingPunct="0"/>
            <a:endParaRPr lang="en-GB" altLang="en-US">
              <a:latin typeface="Calibri" panose="020F0502020204030204" pitchFamily="34" charset="0"/>
              <a:cs typeface="Calibri" panose="020F0502020204030204" pitchFamily="34" charset="0"/>
            </a:endParaRPr>
          </a:p>
        </p:txBody>
      </p:sp>
      <p:sp>
        <p:nvSpPr>
          <p:cNvPr id="342022" name="Text Box 6"/>
          <p:cNvSpPr txBox="1">
            <a:spLocks noChangeArrowheads="1"/>
          </p:cNvSpPr>
          <p:nvPr/>
        </p:nvSpPr>
        <p:spPr bwMode="auto">
          <a:xfrm>
            <a:off x="2625779" y="6021288"/>
            <a:ext cx="1944216" cy="553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4" rIns="91427" bIns="45714">
            <a:spAutoFit/>
          </a:bodyPr>
          <a:lstStyle/>
          <a:p>
            <a:pPr algn="l" eaLnBrk="0" hangingPunct="0">
              <a:buClr>
                <a:srgbClr val="6699FF"/>
              </a:buClr>
              <a:buSzPct val="80000"/>
              <a:buFont typeface="Wingdings" pitchFamily="2" charset="2"/>
              <a:buNone/>
            </a:pPr>
            <a:r>
              <a:rPr lang="en-GB" altLang="en-US" sz="1000" dirty="0">
                <a:latin typeface="Calibri" panose="020F0502020204030204" pitchFamily="34" charset="0"/>
                <a:cs typeface="Calibri" panose="020F0502020204030204" pitchFamily="34" charset="0"/>
              </a:rPr>
              <a:t>Source: </a:t>
            </a:r>
            <a:r>
              <a:rPr lang="en-GB" altLang="en-US" sz="1000" dirty="0" err="1">
                <a:latin typeface="Calibri" panose="020F0502020204030204" pitchFamily="34" charset="0"/>
                <a:cs typeface="Calibri" panose="020F0502020204030204" pitchFamily="34" charset="0"/>
              </a:rPr>
              <a:t>Ferraiolo</a:t>
            </a:r>
            <a:r>
              <a:rPr lang="en-GB" altLang="en-US" sz="1000" dirty="0">
                <a:latin typeface="Calibri" panose="020F0502020204030204" pitchFamily="34" charset="0"/>
                <a:cs typeface="Calibri" panose="020F0502020204030204" pitchFamily="34" charset="0"/>
              </a:rPr>
              <a:t>, </a:t>
            </a:r>
            <a:r>
              <a:rPr lang="en-GB" altLang="en-US" sz="1000" dirty="0" err="1">
                <a:latin typeface="Calibri" panose="020F0502020204030204" pitchFamily="34" charset="0"/>
                <a:cs typeface="Calibri" panose="020F0502020204030204" pitchFamily="34" charset="0"/>
              </a:rPr>
              <a:t>Sundhu</a:t>
            </a:r>
            <a:r>
              <a:rPr lang="en-GB" altLang="en-US" sz="1000" dirty="0">
                <a:latin typeface="Calibri" panose="020F0502020204030204" pitchFamily="34" charset="0"/>
                <a:cs typeface="Calibri" panose="020F0502020204030204" pitchFamily="34" charset="0"/>
              </a:rPr>
              <a:t>, </a:t>
            </a:r>
            <a:r>
              <a:rPr lang="en-GB" altLang="en-US" sz="1000" dirty="0" err="1">
                <a:latin typeface="Calibri" panose="020F0502020204030204" pitchFamily="34" charset="0"/>
                <a:cs typeface="Calibri" panose="020F0502020204030204" pitchFamily="34" charset="0"/>
              </a:rPr>
              <a:t>Gavrila</a:t>
            </a:r>
            <a:r>
              <a:rPr lang="en-GB" altLang="en-US" sz="1000" dirty="0">
                <a:latin typeface="Calibri" panose="020F0502020204030204" pitchFamily="34" charset="0"/>
                <a:cs typeface="Calibri" panose="020F0502020204030204" pitchFamily="34" charset="0"/>
              </a:rPr>
              <a:t>: A Proposed Standard for Role-Based Access Control, 2000. </a:t>
            </a:r>
          </a:p>
        </p:txBody>
      </p:sp>
      <p:sp>
        <p:nvSpPr>
          <p:cNvPr id="342023" name="Line 7"/>
          <p:cNvSpPr>
            <a:spLocks noChangeShapeType="1"/>
          </p:cNvSpPr>
          <p:nvPr/>
        </p:nvSpPr>
        <p:spPr bwMode="auto">
          <a:xfrm flipH="1">
            <a:off x="2847454" y="1412776"/>
            <a:ext cx="2660650" cy="4608512"/>
          </a:xfrm>
          <a:prstGeom prst="line">
            <a:avLst/>
          </a:prstGeom>
          <a:noFill/>
          <a:ln w="381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lstStyle/>
          <a:p>
            <a:endParaRPr lang="en-GB">
              <a:latin typeface="Calibri" panose="020F0502020204030204" pitchFamily="34" charset="0"/>
              <a:cs typeface="Calibri" panose="020F0502020204030204" pitchFamily="34" charset="0"/>
            </a:endParaRPr>
          </a:p>
        </p:txBody>
      </p:sp>
      <p:sp>
        <p:nvSpPr>
          <p:cNvPr id="342024" name="Text Box 8"/>
          <p:cNvSpPr txBox="1">
            <a:spLocks noChangeArrowheads="1"/>
          </p:cNvSpPr>
          <p:nvPr/>
        </p:nvSpPr>
        <p:spPr bwMode="auto">
          <a:xfrm>
            <a:off x="5416551" y="1567114"/>
            <a:ext cx="889024" cy="523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spAutoFit/>
          </a:bodyPr>
          <a:lstStyle/>
          <a:p>
            <a:pPr algn="l"/>
            <a:r>
              <a:rPr lang="en-GB" altLang="en-US" sz="2800" b="1" i="1" dirty="0">
                <a:solidFill>
                  <a:schemeClr val="bg1">
                    <a:lumMod val="65000"/>
                  </a:schemeClr>
                </a:solidFill>
                <a:latin typeface="Calibri" panose="020F0502020204030204" pitchFamily="34" charset="0"/>
                <a:cs typeface="Calibri" panose="020F0502020204030204" pitchFamily="34" charset="0"/>
              </a:rPr>
              <a:t>local</a:t>
            </a:r>
          </a:p>
        </p:txBody>
      </p:sp>
      <p:sp>
        <p:nvSpPr>
          <p:cNvPr id="342025" name="Text Box 9"/>
          <p:cNvSpPr txBox="1">
            <a:spLocks noChangeArrowheads="1"/>
          </p:cNvSpPr>
          <p:nvPr/>
        </p:nvSpPr>
        <p:spPr bwMode="auto">
          <a:xfrm>
            <a:off x="684214" y="5640640"/>
            <a:ext cx="1226182" cy="523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4" rIns="91427" bIns="45714">
            <a:spAutoFit/>
          </a:bodyPr>
          <a:lstStyle/>
          <a:p>
            <a:pPr algn="l"/>
            <a:r>
              <a:rPr lang="en-GB" altLang="en-US" sz="2800" b="1" i="1" dirty="0">
                <a:solidFill>
                  <a:schemeClr val="bg1">
                    <a:lumMod val="65000"/>
                  </a:schemeClr>
                </a:solidFill>
                <a:latin typeface="Calibri" panose="020F0502020204030204" pitchFamily="34" charset="0"/>
                <a:cs typeface="Calibri" panose="020F0502020204030204" pitchFamily="34" charset="0"/>
              </a:rPr>
              <a:t>central</a:t>
            </a:r>
          </a:p>
        </p:txBody>
      </p:sp>
      <p:sp>
        <p:nvSpPr>
          <p:cNvPr id="11" name="Datumsplatzhalter 1"/>
          <p:cNvSpPr>
            <a:spLocks noGrp="1"/>
          </p:cNvSpPr>
          <p:nvPr>
            <p:ph type="dt" sz="quarter" idx="11"/>
          </p:nvPr>
        </p:nvSpPr>
        <p:spPr>
          <a:xfrm>
            <a:off x="762000" y="6327775"/>
            <a:ext cx="2362200" cy="373063"/>
          </a:xfrm>
        </p:spPr>
        <p:txBody>
          <a:bodyPr/>
          <a:lstStyle/>
          <a:p>
            <a:r>
              <a:rPr lang="de-AT" dirty="0"/>
              <a:t>2015-09-22</a:t>
            </a:r>
            <a:endParaRPr lang="en-US" dirty="0"/>
          </a:p>
        </p:txBody>
      </p:sp>
    </p:spTree>
    <p:extLst>
      <p:ext uri="{BB962C8B-B14F-4D97-AF65-F5344CB8AC3E}">
        <p14:creationId xmlns:p14="http://schemas.microsoft.com/office/powerpoint/2010/main" val="344066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cs typeface="Calibri" panose="020F0502020204030204" pitchFamily="34" charset="0"/>
              </a:rPr>
              <a:t>The (perceived) Evolution of Access control</a:t>
            </a:r>
            <a:endParaRPr lang="en-GB" dirty="0">
              <a:cs typeface="Calibri" panose="020F0502020204030204" pitchFamily="34" charset="0"/>
            </a:endParaRPr>
          </a:p>
        </p:txBody>
      </p:sp>
      <p:sp>
        <p:nvSpPr>
          <p:cNvPr id="6" name="Date Placeholder 5"/>
          <p:cNvSpPr>
            <a:spLocks noGrp="1"/>
          </p:cNvSpPr>
          <p:nvPr>
            <p:ph type="dt" sz="quarter" idx="11"/>
          </p:nvPr>
        </p:nvSpPr>
        <p:spPr/>
        <p:txBody>
          <a:bodyPr/>
          <a:lstStyle/>
          <a:p>
            <a:fld id="{E823214A-82DA-448A-9162-0E5C21627391}" type="datetime1">
              <a:rPr lang="en-GB" smtClean="0">
                <a:cs typeface="Calibri" panose="020F0502020204030204" pitchFamily="34" charset="0"/>
              </a:rPr>
              <a:t>2016-02-19</a:t>
            </a:fld>
            <a:endParaRPr lang="en-GB" dirty="0">
              <a:cs typeface="Calibri" panose="020F0502020204030204" pitchFamily="34" charset="0"/>
            </a:endParaRPr>
          </a:p>
        </p:txBody>
      </p:sp>
      <p:sp>
        <p:nvSpPr>
          <p:cNvPr id="7" name="Slide Number Placeholder 6"/>
          <p:cNvSpPr>
            <a:spLocks noGrp="1"/>
          </p:cNvSpPr>
          <p:nvPr>
            <p:ph type="sldNum" sz="quarter" idx="12"/>
          </p:nvPr>
        </p:nvSpPr>
        <p:spPr/>
        <p:txBody>
          <a:bodyPr/>
          <a:lstStyle/>
          <a:p>
            <a:fld id="{4F3735C1-7677-4E34-951E-E4EF8A7E1948}" type="slidenum">
              <a:rPr lang="en-GB" smtClean="0">
                <a:cs typeface="Calibri" panose="020F0502020204030204" pitchFamily="34" charset="0"/>
              </a:rPr>
              <a:t>44</a:t>
            </a:fld>
            <a:endParaRPr lang="en-GB" dirty="0">
              <a:cs typeface="Calibri" panose="020F0502020204030204" pitchFamily="34" charset="0"/>
            </a:endParaRPr>
          </a:p>
        </p:txBody>
      </p:sp>
      <p:grpSp>
        <p:nvGrpSpPr>
          <p:cNvPr id="38" name="Group 37"/>
          <p:cNvGrpSpPr/>
          <p:nvPr/>
        </p:nvGrpSpPr>
        <p:grpSpPr>
          <a:xfrm>
            <a:off x="1097032" y="1412776"/>
            <a:ext cx="6787336" cy="3969732"/>
            <a:chOff x="1097032" y="1412776"/>
            <a:chExt cx="6787336" cy="3969732"/>
          </a:xfrm>
        </p:grpSpPr>
        <p:cxnSp>
          <p:nvCxnSpPr>
            <p:cNvPr id="12" name="Elbow Connector 11"/>
            <p:cNvCxnSpPr/>
            <p:nvPr/>
          </p:nvCxnSpPr>
          <p:spPr bwMode="auto">
            <a:xfrm>
              <a:off x="1835696" y="1412776"/>
              <a:ext cx="6048672" cy="3600400"/>
            </a:xfrm>
            <a:prstGeom prst="bentConnector3">
              <a:avLst>
                <a:gd name="adj1" fmla="val 287"/>
              </a:avLst>
            </a:pr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2195736" y="5013176"/>
              <a:ext cx="4858253" cy="369332"/>
            </a:xfrm>
            <a:prstGeom prst="rect">
              <a:avLst/>
            </a:prstGeom>
            <a:noFill/>
          </p:spPr>
          <p:txBody>
            <a:bodyPr wrap="none" rtlCol="0">
              <a:spAutoFit/>
            </a:bodyPr>
            <a:lstStyle/>
            <a:p>
              <a:r>
                <a:rPr lang="en-GB" dirty="0" smtClean="0">
                  <a:latin typeface="Calibri" panose="020F0502020204030204" pitchFamily="34" charset="0"/>
                  <a:cs typeface="Calibri" panose="020F0502020204030204" pitchFamily="34" charset="0"/>
                </a:rPr>
                <a:t>Increasingly finer granularity of Access Control </a:t>
              </a:r>
              <a:r>
                <a:rPr lang="en-GB" dirty="0" smtClean="0">
                  <a:latin typeface="Calibri" panose="020F0502020204030204" pitchFamily="34" charset="0"/>
                  <a:cs typeface="Calibri" panose="020F0502020204030204" pitchFamily="34" charset="0"/>
                  <a:sym typeface="Wingdings" panose="05000000000000000000" pitchFamily="2" charset="2"/>
                </a:rPr>
                <a:t> </a:t>
              </a:r>
              <a:endParaRPr lang="en-GB" dirty="0">
                <a:latin typeface="Calibri" panose="020F0502020204030204" pitchFamily="34" charset="0"/>
                <a:cs typeface="Calibri" panose="020F0502020204030204" pitchFamily="34" charset="0"/>
              </a:endParaRPr>
            </a:p>
          </p:txBody>
        </p:sp>
        <p:sp>
          <p:nvSpPr>
            <p:cNvPr id="18" name="TextBox 17"/>
            <p:cNvSpPr txBox="1"/>
            <p:nvPr/>
          </p:nvSpPr>
          <p:spPr>
            <a:xfrm>
              <a:off x="1097032" y="1700808"/>
              <a:ext cx="738664" cy="3024336"/>
            </a:xfrm>
            <a:prstGeom prst="rect">
              <a:avLst/>
            </a:prstGeom>
            <a:noFill/>
          </p:spPr>
          <p:txBody>
            <a:bodyPr vert="vert270" wrap="square" rtlCol="0">
              <a:spAutoFit/>
            </a:bodyPr>
            <a:lstStyle/>
            <a:p>
              <a:r>
                <a:rPr lang="en-GB" dirty="0" smtClean="0">
                  <a:latin typeface="Calibri" panose="020F0502020204030204" pitchFamily="34" charset="0"/>
                  <a:cs typeface="Calibri" panose="020F0502020204030204" pitchFamily="34" charset="0"/>
                </a:rPr>
                <a:t>Increasingly Policy Basis for Access Control Decisions </a:t>
              </a:r>
              <a:r>
                <a:rPr lang="en-GB" dirty="0" smtClean="0">
                  <a:latin typeface="Calibri" panose="020F0502020204030204" pitchFamily="34" charset="0"/>
                  <a:cs typeface="Calibri" panose="020F0502020204030204" pitchFamily="34" charset="0"/>
                  <a:sym typeface="Wingdings" panose="05000000000000000000" pitchFamily="2" charset="2"/>
                </a:rPr>
                <a:t> </a:t>
              </a:r>
              <a:endParaRPr lang="en-GB" dirty="0">
                <a:latin typeface="Calibri" panose="020F0502020204030204" pitchFamily="34" charset="0"/>
                <a:cs typeface="Calibri" panose="020F0502020204030204" pitchFamily="34" charset="0"/>
              </a:endParaRPr>
            </a:p>
          </p:txBody>
        </p:sp>
        <p:sp>
          <p:nvSpPr>
            <p:cNvPr id="19" name="Oval 18"/>
            <p:cNvSpPr/>
            <p:nvPr/>
          </p:nvSpPr>
          <p:spPr bwMode="auto">
            <a:xfrm>
              <a:off x="2051720" y="4725144"/>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0" name="Oval 19"/>
            <p:cNvSpPr/>
            <p:nvPr/>
          </p:nvSpPr>
          <p:spPr bwMode="auto">
            <a:xfrm>
              <a:off x="3251167" y="4401108"/>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3" name="Oval 22"/>
            <p:cNvSpPr/>
            <p:nvPr/>
          </p:nvSpPr>
          <p:spPr bwMode="auto">
            <a:xfrm>
              <a:off x="5722069" y="2528900"/>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4" name="Oval 23"/>
            <p:cNvSpPr/>
            <p:nvPr/>
          </p:nvSpPr>
          <p:spPr bwMode="auto">
            <a:xfrm>
              <a:off x="6921514" y="2204864"/>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5" name="TextBox 24"/>
            <p:cNvSpPr txBox="1"/>
            <p:nvPr/>
          </p:nvSpPr>
          <p:spPr>
            <a:xfrm>
              <a:off x="1853205" y="4324037"/>
              <a:ext cx="541046" cy="369332"/>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ACL</a:t>
              </a:r>
              <a:endParaRPr lang="en-GB" b="1" dirty="0">
                <a:latin typeface="Calibri" panose="020F0502020204030204" pitchFamily="34" charset="0"/>
                <a:cs typeface="Calibri" panose="020F0502020204030204" pitchFamily="34" charset="0"/>
              </a:endParaRPr>
            </a:p>
          </p:txBody>
        </p:sp>
        <p:sp>
          <p:nvSpPr>
            <p:cNvPr id="26" name="TextBox 25"/>
            <p:cNvSpPr txBox="1"/>
            <p:nvPr/>
          </p:nvSpPr>
          <p:spPr>
            <a:xfrm>
              <a:off x="2972822" y="4008744"/>
              <a:ext cx="700705" cy="369332"/>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RBAC</a:t>
              </a:r>
              <a:endParaRPr lang="en-GB" b="1" dirty="0">
                <a:latin typeface="Calibri" panose="020F0502020204030204" pitchFamily="34" charset="0"/>
                <a:cs typeface="Calibri" panose="020F0502020204030204" pitchFamily="34" charset="0"/>
              </a:endParaRPr>
            </a:p>
          </p:txBody>
        </p:sp>
        <p:sp>
          <p:nvSpPr>
            <p:cNvPr id="27" name="TextBox 26"/>
            <p:cNvSpPr txBox="1"/>
            <p:nvPr/>
          </p:nvSpPr>
          <p:spPr>
            <a:xfrm>
              <a:off x="3791099" y="2740278"/>
              <a:ext cx="694293" cy="369332"/>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PBAC</a:t>
              </a:r>
              <a:endParaRPr lang="en-GB" b="1" dirty="0">
                <a:latin typeface="Calibri" panose="020F0502020204030204" pitchFamily="34" charset="0"/>
                <a:cs typeface="Calibri" panose="020F0502020204030204" pitchFamily="34" charset="0"/>
              </a:endParaRPr>
            </a:p>
          </p:txBody>
        </p:sp>
        <p:sp>
          <p:nvSpPr>
            <p:cNvPr id="28" name="TextBox 27"/>
            <p:cNvSpPr txBox="1"/>
            <p:nvPr/>
          </p:nvSpPr>
          <p:spPr>
            <a:xfrm>
              <a:off x="4653765" y="3964414"/>
              <a:ext cx="710323" cy="369332"/>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ABAC</a:t>
              </a:r>
              <a:endParaRPr lang="en-GB" b="1" dirty="0">
                <a:latin typeface="Calibri" panose="020F0502020204030204" pitchFamily="34" charset="0"/>
                <a:cs typeface="Calibri" panose="020F0502020204030204" pitchFamily="34" charset="0"/>
              </a:endParaRPr>
            </a:p>
          </p:txBody>
        </p:sp>
        <p:sp>
          <p:nvSpPr>
            <p:cNvPr id="29" name="TextBox 28"/>
            <p:cNvSpPr txBox="1"/>
            <p:nvPr/>
          </p:nvSpPr>
          <p:spPr>
            <a:xfrm>
              <a:off x="5382009" y="2138973"/>
              <a:ext cx="824136" cy="369332"/>
            </a:xfrm>
            <a:prstGeom prst="rect">
              <a:avLst/>
            </a:prstGeom>
            <a:noFill/>
          </p:spPr>
          <p:txBody>
            <a:bodyPr wrap="none" rtlCol="0">
              <a:spAutoFit/>
            </a:bodyPr>
            <a:lstStyle/>
            <a:p>
              <a:r>
                <a:rPr lang="en-GB" b="1" dirty="0" err="1" smtClean="0">
                  <a:latin typeface="Calibri" panose="020F0502020204030204" pitchFamily="34" charset="0"/>
                  <a:cs typeface="Calibri" panose="020F0502020204030204" pitchFamily="34" charset="0"/>
                </a:rPr>
                <a:t>RdBAC</a:t>
              </a:r>
              <a:endParaRPr lang="en-GB" b="1" dirty="0">
                <a:latin typeface="Calibri" panose="020F0502020204030204" pitchFamily="34" charset="0"/>
                <a:cs typeface="Calibri" panose="020F0502020204030204" pitchFamily="34" charset="0"/>
              </a:endParaRPr>
            </a:p>
          </p:txBody>
        </p:sp>
        <p:sp>
          <p:nvSpPr>
            <p:cNvPr id="30" name="TextBox 29"/>
            <p:cNvSpPr txBox="1"/>
            <p:nvPr/>
          </p:nvSpPr>
          <p:spPr>
            <a:xfrm>
              <a:off x="6850848" y="1832302"/>
              <a:ext cx="292068" cy="369332"/>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t>
              </a:r>
              <a:endParaRPr lang="en-GB" b="1" dirty="0">
                <a:latin typeface="Calibri" panose="020F0502020204030204" pitchFamily="34" charset="0"/>
                <a:cs typeface="Calibri" panose="020F0502020204030204" pitchFamily="34" charset="0"/>
              </a:endParaRPr>
            </a:p>
          </p:txBody>
        </p:sp>
        <p:sp>
          <p:nvSpPr>
            <p:cNvPr id="31" name="Right Arrow 30"/>
            <p:cNvSpPr/>
            <p:nvPr/>
          </p:nvSpPr>
          <p:spPr bwMode="auto">
            <a:xfrm rot="20770932">
              <a:off x="2279349" y="4527122"/>
              <a:ext cx="888205" cy="216024"/>
            </a:xfrm>
            <a:prstGeom prst="rightArrow">
              <a:avLst>
                <a:gd name="adj1" fmla="val 50000"/>
                <a:gd name="adj2" fmla="val 95494"/>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Ottawa" pitchFamily="34" charset="0"/>
              </a:endParaRPr>
            </a:p>
          </p:txBody>
        </p:sp>
        <p:sp>
          <p:nvSpPr>
            <p:cNvPr id="32" name="Right Arrow 31"/>
            <p:cNvSpPr/>
            <p:nvPr/>
          </p:nvSpPr>
          <p:spPr bwMode="auto">
            <a:xfrm rot="20770932">
              <a:off x="3478796" y="4203086"/>
              <a:ext cx="888205" cy="216024"/>
            </a:xfrm>
            <a:prstGeom prst="rightArrow">
              <a:avLst>
                <a:gd name="adj1" fmla="val 50000"/>
                <a:gd name="adj2" fmla="val 95494"/>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Ottawa" pitchFamily="34" charset="0"/>
              </a:endParaRPr>
            </a:p>
          </p:txBody>
        </p:sp>
        <p:sp>
          <p:nvSpPr>
            <p:cNvPr id="33" name="Right Arrow 32"/>
            <p:cNvSpPr/>
            <p:nvPr/>
          </p:nvSpPr>
          <p:spPr bwMode="auto">
            <a:xfrm rot="20770932">
              <a:off x="4750251" y="2654914"/>
              <a:ext cx="888205" cy="216024"/>
            </a:xfrm>
            <a:prstGeom prst="rightArrow">
              <a:avLst>
                <a:gd name="adj1" fmla="val 50000"/>
                <a:gd name="adj2" fmla="val 95494"/>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Ottawa" pitchFamily="34" charset="0"/>
              </a:endParaRPr>
            </a:p>
          </p:txBody>
        </p:sp>
        <p:sp>
          <p:nvSpPr>
            <p:cNvPr id="34" name="Right Arrow 33"/>
            <p:cNvSpPr/>
            <p:nvPr/>
          </p:nvSpPr>
          <p:spPr bwMode="auto">
            <a:xfrm rot="20770932">
              <a:off x="5949698" y="2330878"/>
              <a:ext cx="888205" cy="216024"/>
            </a:xfrm>
            <a:prstGeom prst="rightArrow">
              <a:avLst>
                <a:gd name="adj1" fmla="val 50000"/>
                <a:gd name="adj2" fmla="val 95494"/>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Ottawa" pitchFamily="34" charset="0"/>
              </a:endParaRPr>
            </a:p>
          </p:txBody>
        </p:sp>
        <p:grpSp>
          <p:nvGrpSpPr>
            <p:cNvPr id="37" name="Group 36"/>
            <p:cNvGrpSpPr/>
            <p:nvPr/>
          </p:nvGrpSpPr>
          <p:grpSpPr>
            <a:xfrm>
              <a:off x="4450614" y="2852936"/>
              <a:ext cx="216024" cy="1368152"/>
              <a:chOff x="4473243" y="2852936"/>
              <a:chExt cx="216024" cy="1368152"/>
            </a:xfrm>
          </p:grpSpPr>
          <p:sp>
            <p:nvSpPr>
              <p:cNvPr id="21" name="Oval 20"/>
              <p:cNvSpPr/>
              <p:nvPr/>
            </p:nvSpPr>
            <p:spPr bwMode="auto">
              <a:xfrm>
                <a:off x="4509246" y="4077072"/>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2" name="Oval 21"/>
              <p:cNvSpPr/>
              <p:nvPr/>
            </p:nvSpPr>
            <p:spPr bwMode="auto">
              <a:xfrm>
                <a:off x="4509246" y="2852936"/>
                <a:ext cx="144016" cy="144016"/>
              </a:xfrm>
              <a:prstGeom prst="ellipse">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35" name="Right Arrow 34"/>
              <p:cNvSpPr/>
              <p:nvPr/>
            </p:nvSpPr>
            <p:spPr bwMode="auto">
              <a:xfrm rot="16200000">
                <a:off x="4137152" y="3429001"/>
                <a:ext cx="888205" cy="216024"/>
              </a:xfrm>
              <a:prstGeom prst="rightArrow">
                <a:avLst>
                  <a:gd name="adj1" fmla="val 50000"/>
                  <a:gd name="adj2" fmla="val 95494"/>
                </a:avLst>
              </a:prstGeom>
              <a:solidFill>
                <a:schemeClr val="accent2">
                  <a:lumMod val="60000"/>
                  <a:lumOff val="40000"/>
                </a:schemeClr>
              </a:solidFill>
              <a:ln>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endParaRPr kumimoji="0" lang="en-GB" sz="1300" b="0" i="0" u="none" strike="noStrike" cap="none" normalizeH="0" baseline="0" dirty="0" smtClean="0">
                  <a:ln>
                    <a:noFill/>
                  </a:ln>
                  <a:solidFill>
                    <a:schemeClr val="tx1"/>
                  </a:solidFill>
                  <a:effectLst/>
                  <a:latin typeface="Ottawa" pitchFamily="34" charset="0"/>
                </a:endParaRPr>
              </a:p>
            </p:txBody>
          </p:sp>
        </p:grpSp>
      </p:grpSp>
    </p:spTree>
    <p:extLst>
      <p:ext uri="{BB962C8B-B14F-4D97-AF65-F5344CB8AC3E}">
        <p14:creationId xmlns:p14="http://schemas.microsoft.com/office/powerpoint/2010/main" val="136694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What is Governance after all?</a:t>
            </a:r>
            <a:br>
              <a:rPr lang="en-GB" dirty="0" smtClean="0">
                <a:latin typeface="Calibri" panose="020F0502020204030204" pitchFamily="34" charset="0"/>
                <a:cs typeface="Calibri" panose="020F0502020204030204" pitchFamily="34" charset="0"/>
              </a:rPr>
            </a:br>
            <a:r>
              <a:rPr lang="en-GB" sz="2000" dirty="0" smtClean="0">
                <a:latin typeface="Calibri" panose="020F0502020204030204" pitchFamily="34" charset="0"/>
                <a:cs typeface="Calibri" panose="020F0502020204030204" pitchFamily="34" charset="0"/>
              </a:rPr>
              <a:t>There should be a governance layer on top of each management layer</a:t>
            </a:r>
            <a:endParaRPr lang="en-GB" sz="2000" dirty="0">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a:xfrm>
            <a:off x="685800" y="980728"/>
            <a:ext cx="7846640" cy="1853952"/>
          </a:xfrm>
        </p:spPr>
        <p:txBody>
          <a:bodyPr/>
          <a:lstStyle/>
          <a:p>
            <a:pPr>
              <a:spcBef>
                <a:spcPts val="600"/>
              </a:spcBef>
              <a:spcAft>
                <a:spcPts val="600"/>
              </a:spcAft>
            </a:pPr>
            <a:r>
              <a:rPr lang="en-GB" sz="1800" dirty="0" smtClean="0">
                <a:latin typeface="Calibri" panose="020F0502020204030204" pitchFamily="34" charset="0"/>
                <a:cs typeface="Calibri" panose="020F0502020204030204" pitchFamily="34" charset="0"/>
              </a:rPr>
              <a:t>Some form of ‘governance’, i.e. oversight, strategic change &amp; direction was always expected from high ranking positions like non-executive directors.</a:t>
            </a:r>
          </a:p>
          <a:p>
            <a:pPr>
              <a:spcBef>
                <a:spcPts val="600"/>
              </a:spcBef>
              <a:spcAft>
                <a:spcPts val="600"/>
              </a:spcAft>
            </a:pPr>
            <a:r>
              <a:rPr lang="en-GB" sz="1800" dirty="0" smtClean="0">
                <a:latin typeface="Calibri" panose="020F0502020204030204" pitchFamily="34" charset="0"/>
                <a:cs typeface="Calibri" panose="020F0502020204030204" pitchFamily="34" charset="0"/>
              </a:rPr>
              <a:t>The term was coined and defined however during late 20</a:t>
            </a:r>
            <a:r>
              <a:rPr lang="en-GB" sz="1800" baseline="30000" dirty="0" smtClean="0">
                <a:latin typeface="Calibri" panose="020F0502020204030204" pitchFamily="34" charset="0"/>
                <a:cs typeface="Calibri" panose="020F0502020204030204" pitchFamily="34" charset="0"/>
              </a:rPr>
              <a:t>th</a:t>
            </a:r>
            <a:r>
              <a:rPr lang="en-GB" sz="1800" dirty="0" smtClean="0">
                <a:latin typeface="Calibri" panose="020F0502020204030204" pitchFamily="34" charset="0"/>
                <a:cs typeface="Calibri" panose="020F0502020204030204" pitchFamily="34" charset="0"/>
              </a:rPr>
              <a:t> century only.</a:t>
            </a:r>
          </a:p>
          <a:p>
            <a:pPr>
              <a:spcBef>
                <a:spcPts val="600"/>
              </a:spcBef>
              <a:spcAft>
                <a:spcPts val="600"/>
              </a:spcAft>
            </a:pPr>
            <a:r>
              <a:rPr lang="en-GB" sz="1800" dirty="0" smtClean="0">
                <a:latin typeface="Calibri" panose="020F0502020204030204" pitchFamily="34" charset="0"/>
                <a:cs typeface="Calibri" panose="020F0502020204030204" pitchFamily="34" charset="0"/>
              </a:rPr>
              <a:t>It is accepted now that a governance layer resides on top of each management layer.</a:t>
            </a:r>
            <a:endParaRPr lang="en-GB" sz="1800" dirty="0">
              <a:latin typeface="Calibri" panose="020F0502020204030204" pitchFamily="34" charset="0"/>
              <a:cs typeface="Calibri" panose="020F0502020204030204" pitchFamily="34" charset="0"/>
            </a:endParaRPr>
          </a:p>
        </p:txBody>
      </p:sp>
      <p:sp>
        <p:nvSpPr>
          <p:cNvPr id="3" name="Fußzeilenplatzhalter 2"/>
          <p:cNvSpPr>
            <a:spLocks noGrp="1"/>
          </p:cNvSpPr>
          <p:nvPr>
            <p:ph type="ftr" sz="quarter" idx="10"/>
          </p:nvPr>
        </p:nvSpPr>
        <p:spPr/>
        <p:txBody>
          <a:bodyPr/>
          <a:lstStyle/>
          <a:p>
            <a:endParaRPr lang="en-US"/>
          </a:p>
        </p:txBody>
      </p:sp>
      <p:sp>
        <p:nvSpPr>
          <p:cNvPr id="4" name="Foliennummernplatzhalter 3"/>
          <p:cNvSpPr>
            <a:spLocks noGrp="1"/>
          </p:cNvSpPr>
          <p:nvPr>
            <p:ph type="sldNum" sz="quarter" idx="12"/>
          </p:nvPr>
        </p:nvSpPr>
        <p:spPr/>
        <p:txBody>
          <a:bodyPr/>
          <a:lstStyle/>
          <a:p>
            <a:fld id="{4F3735C1-7677-4E34-951E-E4EF8A7E1948}" type="slidenum">
              <a:rPr lang="en-US" smtClean="0"/>
              <a:pPr/>
              <a:t>5</a:t>
            </a:fld>
            <a:endParaRPr lang="en-US"/>
          </a:p>
        </p:txBody>
      </p:sp>
      <p:sp>
        <p:nvSpPr>
          <p:cNvPr id="12" name="Rectangle 11"/>
          <p:cNvSpPr/>
          <p:nvPr/>
        </p:nvSpPr>
        <p:spPr bwMode="auto">
          <a:xfrm>
            <a:off x="1997714" y="4185084"/>
            <a:ext cx="5112568" cy="1008112"/>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Management</a:t>
            </a:r>
            <a:b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en-GB" sz="140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keeping the operations within the defined</a:t>
            </a:r>
            <a:r>
              <a:rPr kumimoji="0" lang="en-GB" sz="140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channel of health</a:t>
            </a:r>
            <a:endParaRPr kumimoji="0" lang="en-GB"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19" name="Rectangle 18"/>
          <p:cNvSpPr/>
          <p:nvPr/>
        </p:nvSpPr>
        <p:spPr bwMode="auto">
          <a:xfrm>
            <a:off x="1997714" y="2924944"/>
            <a:ext cx="5112568" cy="1008112"/>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Governance</a:t>
            </a:r>
            <a:b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en-GB" sz="140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giving direction &amp; oversight</a:t>
            </a:r>
            <a:endParaRPr kumimoji="0" lang="en-GB"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2" name="Rectangle 21"/>
          <p:cNvSpPr/>
          <p:nvPr/>
        </p:nvSpPr>
        <p:spPr bwMode="auto">
          <a:xfrm>
            <a:off x="1997714" y="5445224"/>
            <a:ext cx="5112568" cy="1008112"/>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Operations</a:t>
            </a:r>
            <a:b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br>
            <a:r>
              <a:rPr kumimoji="0" lang="en-GB" sz="140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running the business as usual</a:t>
            </a:r>
          </a:p>
        </p:txBody>
      </p:sp>
      <p:sp>
        <p:nvSpPr>
          <p:cNvPr id="10" name="Datumsplatzhalter 3"/>
          <p:cNvSpPr txBox="1">
            <a:spLocks/>
          </p:cNvSpPr>
          <p:nvPr/>
        </p:nvSpPr>
        <p:spPr bwMode="auto">
          <a:xfrm>
            <a:off x="683568" y="6309320"/>
            <a:ext cx="23622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AT" dirty="0" smtClean="0"/>
              <a:t>2015-09-22</a:t>
            </a:r>
            <a:endParaRPr lang="en-US" dirty="0"/>
          </a:p>
        </p:txBody>
      </p:sp>
    </p:spTree>
    <p:extLst>
      <p:ext uri="{BB962C8B-B14F-4D97-AF65-F5344CB8AC3E}">
        <p14:creationId xmlns:p14="http://schemas.microsoft.com/office/powerpoint/2010/main" val="159517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539552" y="260648"/>
            <a:ext cx="8136904" cy="561676"/>
          </a:xfrm>
        </p:spPr>
        <p:txBody>
          <a:bodyPr/>
          <a:lstStyle/>
          <a:p>
            <a:r>
              <a:rPr lang="en-US" dirty="0" smtClean="0"/>
              <a:t>Recommended reading</a:t>
            </a:r>
            <a:r>
              <a:rPr lang="en-US" dirty="0"/>
              <a:t/>
            </a:r>
            <a:br>
              <a:rPr lang="en-US" dirty="0"/>
            </a:br>
            <a:r>
              <a:rPr lang="en-US" sz="2000" dirty="0"/>
              <a:t>Corporate Governance </a:t>
            </a:r>
            <a:r>
              <a:rPr lang="en-US" sz="2000" dirty="0" smtClean="0"/>
              <a:t>Principles</a:t>
            </a:r>
            <a:r>
              <a:rPr lang="en-US" sz="2000" dirty="0"/>
              <a:t>, Policies and Practices </a:t>
            </a:r>
            <a:r>
              <a:rPr lang="en-US" sz="2000" dirty="0" smtClean="0"/>
              <a:t>by </a:t>
            </a:r>
            <a:r>
              <a:rPr lang="en-US" sz="2000" dirty="0"/>
              <a:t>Bob </a:t>
            </a:r>
            <a:r>
              <a:rPr lang="en-US" sz="2000" dirty="0" err="1"/>
              <a:t>Tricker</a:t>
            </a:r>
            <a:r>
              <a:rPr lang="en-US" sz="2000" dirty="0"/>
              <a:t> </a:t>
            </a:r>
            <a:endParaRPr lang="en-GB" sz="2000" dirty="0"/>
          </a:p>
        </p:txBody>
      </p:sp>
      <p:pic>
        <p:nvPicPr>
          <p:cNvPr id="10" name="Content Placehold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9444" y="1140619"/>
            <a:ext cx="3667125" cy="4752975"/>
          </a:xfrm>
        </p:spPr>
      </p:pic>
      <p:sp>
        <p:nvSpPr>
          <p:cNvPr id="9" name="Text Placeholder 8"/>
          <p:cNvSpPr>
            <a:spLocks noGrp="1"/>
          </p:cNvSpPr>
          <p:nvPr>
            <p:ph type="body" sz="half" idx="2"/>
          </p:nvPr>
        </p:nvSpPr>
        <p:spPr>
          <a:xfrm>
            <a:off x="4572000" y="1124744"/>
            <a:ext cx="4248472" cy="4893469"/>
          </a:xfrm>
        </p:spPr>
        <p:txBody>
          <a:bodyPr/>
          <a:lstStyle/>
          <a:p>
            <a:pPr>
              <a:spcBef>
                <a:spcPts val="600"/>
              </a:spcBef>
              <a:spcAft>
                <a:spcPts val="600"/>
              </a:spcAft>
            </a:pPr>
            <a:r>
              <a:rPr lang="en-US" sz="1600" dirty="0"/>
              <a:t>Written by the 'father of corporate governance', this text is an authoritative guide to the frameworks of power that govern organizations. </a:t>
            </a:r>
            <a:endParaRPr lang="en-US" sz="1600" dirty="0" smtClean="0"/>
          </a:p>
          <a:p>
            <a:pPr>
              <a:spcBef>
                <a:spcPts val="600"/>
              </a:spcBef>
              <a:spcAft>
                <a:spcPts val="600"/>
              </a:spcAft>
            </a:pPr>
            <a:r>
              <a:rPr lang="en-US" sz="1600" dirty="0" smtClean="0"/>
              <a:t>The </a:t>
            </a:r>
            <a:r>
              <a:rPr lang="en-US" sz="1600" dirty="0"/>
              <a:t>third edition covers key developments since the financial crisis, including aggressive tax avoidance, executive pay, and whistle-blowing. </a:t>
            </a:r>
            <a:endParaRPr lang="en-US" sz="1600" dirty="0" smtClean="0"/>
          </a:p>
          <a:p>
            <a:pPr>
              <a:spcBef>
                <a:spcPts val="600"/>
              </a:spcBef>
              <a:spcAft>
                <a:spcPts val="600"/>
              </a:spcAft>
            </a:pPr>
            <a:r>
              <a:rPr lang="en-US" sz="1600" dirty="0" smtClean="0"/>
              <a:t>The </a:t>
            </a:r>
            <a:r>
              <a:rPr lang="en-US" sz="1600" dirty="0"/>
              <a:t>book is divided into three clear parts that firstly outline the models and principles of governance, before </a:t>
            </a:r>
            <a:r>
              <a:rPr lang="en-US" sz="1600" dirty="0" err="1"/>
              <a:t>analysing</a:t>
            </a:r>
            <a:r>
              <a:rPr lang="en-US" sz="1600" dirty="0"/>
              <a:t> corporate policy, codes, and practice. </a:t>
            </a:r>
            <a:endParaRPr lang="en-US" sz="1600" dirty="0" smtClean="0"/>
          </a:p>
          <a:p>
            <a:pPr>
              <a:spcBef>
                <a:spcPts val="600"/>
              </a:spcBef>
              <a:spcAft>
                <a:spcPts val="600"/>
              </a:spcAft>
            </a:pPr>
            <a:r>
              <a:rPr lang="en-US" sz="1600" dirty="0" smtClean="0"/>
              <a:t>International </a:t>
            </a:r>
            <a:r>
              <a:rPr lang="en-US" sz="1600" dirty="0"/>
              <a:t>case studies provide real-world examples and a chapter dedicated to global corporate governance illustrates regulation in such diverse regions as Brazil, Russia, the Middle East, and North Africa. </a:t>
            </a:r>
            <a:endParaRPr lang="en-US" sz="1600" dirty="0" smtClean="0"/>
          </a:p>
        </p:txBody>
      </p:sp>
      <p:sp>
        <p:nvSpPr>
          <p:cNvPr id="5" name="Date Placeholder 4"/>
          <p:cNvSpPr>
            <a:spLocks noGrp="1"/>
          </p:cNvSpPr>
          <p:nvPr>
            <p:ph type="dt" idx="10"/>
          </p:nvPr>
        </p:nvSpPr>
        <p:spPr/>
        <p:txBody>
          <a:bodyPr/>
          <a:lstStyle/>
          <a:p>
            <a:r>
              <a:rPr lang="de-AT" dirty="0" smtClean="0"/>
              <a:t>2015-09-22</a:t>
            </a:r>
            <a:endParaRPr lang="en-US" dirty="0"/>
          </a:p>
        </p:txBody>
      </p:sp>
      <p:sp>
        <p:nvSpPr>
          <p:cNvPr id="6" name="Slide Number Placeholder 5"/>
          <p:cNvSpPr>
            <a:spLocks noGrp="1"/>
          </p:cNvSpPr>
          <p:nvPr>
            <p:ph type="sldNum" idx="12"/>
          </p:nvPr>
        </p:nvSpPr>
        <p:spPr/>
        <p:txBody>
          <a:bodyPr/>
          <a:lstStyle/>
          <a:p>
            <a:fld id="{4F3735C1-7677-4E34-951E-E4EF8A7E1948}" type="slidenum">
              <a:rPr lang="en-US" smtClean="0"/>
              <a:pPr/>
              <a:t>6</a:t>
            </a:fld>
            <a:endParaRPr lang="en-US"/>
          </a:p>
        </p:txBody>
      </p:sp>
    </p:spTree>
    <p:extLst>
      <p:ext uri="{BB962C8B-B14F-4D97-AF65-F5344CB8AC3E}">
        <p14:creationId xmlns:p14="http://schemas.microsoft.com/office/powerpoint/2010/main" val="15522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Identity &amp; Access Governance</a:t>
            </a:r>
            <a:br>
              <a:rPr lang="en-GB" dirty="0" smtClean="0">
                <a:latin typeface="Calibri" panose="020F0502020204030204" pitchFamily="34" charset="0"/>
                <a:cs typeface="Calibri" panose="020F0502020204030204" pitchFamily="34" charset="0"/>
              </a:rPr>
            </a:br>
            <a:r>
              <a:rPr lang="en-GB" sz="2000" dirty="0" smtClean="0">
                <a:latin typeface="Calibri" panose="020F0502020204030204" pitchFamily="34" charset="0"/>
                <a:cs typeface="Calibri" panose="020F0502020204030204" pitchFamily="34" charset="0"/>
              </a:rPr>
              <a:t>How we discovered the I&amp;A world</a:t>
            </a:r>
            <a:endParaRPr lang="en-GB" dirty="0">
              <a:latin typeface="Calibri" panose="020F0502020204030204" pitchFamily="34" charset="0"/>
              <a:cs typeface="Calibri" panose="020F0502020204030204" pitchFamily="34" charset="0"/>
            </a:endParaRPr>
          </a:p>
        </p:txBody>
      </p:sp>
      <p:sp>
        <p:nvSpPr>
          <p:cNvPr id="4" name="Datumsplatzhalter 3"/>
          <p:cNvSpPr>
            <a:spLocks noGrp="1"/>
          </p:cNvSpPr>
          <p:nvPr>
            <p:ph type="dt" sz="quarter" idx="11"/>
          </p:nvPr>
        </p:nvSpPr>
        <p:spPr/>
        <p:txBody>
          <a:bodyPr/>
          <a:lstStyle/>
          <a:p>
            <a:r>
              <a:rPr lang="de-AT" dirty="0" smtClean="0"/>
              <a:t>2015-09-22</a:t>
            </a:r>
            <a:endParaRPr lang="en-US" dirty="0"/>
          </a:p>
        </p:txBody>
      </p:sp>
      <p:sp>
        <p:nvSpPr>
          <p:cNvPr id="6" name="Foliennummernplatzhalter 5"/>
          <p:cNvSpPr>
            <a:spLocks noGrp="1"/>
          </p:cNvSpPr>
          <p:nvPr>
            <p:ph type="sldNum" sz="quarter" idx="12"/>
          </p:nvPr>
        </p:nvSpPr>
        <p:spPr/>
        <p:txBody>
          <a:bodyPr/>
          <a:lstStyle/>
          <a:p>
            <a:fld id="{4F3735C1-7677-4E34-951E-E4EF8A7E1948}" type="slidenum">
              <a:rPr lang="en-US" smtClean="0"/>
              <a:pPr/>
              <a:t>7</a:t>
            </a:fld>
            <a:endParaRPr lang="en-US"/>
          </a:p>
        </p:txBody>
      </p:sp>
      <p:grpSp>
        <p:nvGrpSpPr>
          <p:cNvPr id="19" name="Group 18"/>
          <p:cNvGrpSpPr/>
          <p:nvPr/>
        </p:nvGrpSpPr>
        <p:grpSpPr>
          <a:xfrm>
            <a:off x="2015716" y="4869160"/>
            <a:ext cx="5112568" cy="1512168"/>
            <a:chOff x="2015716" y="4941168"/>
            <a:chExt cx="5112568" cy="1512168"/>
          </a:xfrm>
        </p:grpSpPr>
        <p:grpSp>
          <p:nvGrpSpPr>
            <p:cNvPr id="17" name="Group 16"/>
            <p:cNvGrpSpPr/>
            <p:nvPr/>
          </p:nvGrpSpPr>
          <p:grpSpPr>
            <a:xfrm>
              <a:off x="2015716" y="4941168"/>
              <a:ext cx="5112568" cy="1512168"/>
              <a:chOff x="2015716" y="1916832"/>
              <a:chExt cx="5112568" cy="1512168"/>
            </a:xfrm>
          </p:grpSpPr>
          <p:sp>
            <p:nvSpPr>
              <p:cNvPr id="11" name="Rectangle 10"/>
              <p:cNvSpPr/>
              <p:nvPr/>
            </p:nvSpPr>
            <p:spPr bwMode="auto">
              <a:xfrm>
                <a:off x="2015716"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IAM</a:t>
                </a:r>
              </a:p>
            </p:txBody>
          </p:sp>
          <p:sp>
            <p:nvSpPr>
              <p:cNvPr id="12" name="Rectangle 11"/>
              <p:cNvSpPr/>
              <p:nvPr/>
            </p:nvSpPr>
            <p:spPr bwMode="auto">
              <a:xfrm>
                <a:off x="3959932"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IAG</a:t>
                </a:r>
              </a:p>
            </p:txBody>
          </p:sp>
          <p:sp>
            <p:nvSpPr>
              <p:cNvPr id="13" name="Rectangle 12"/>
              <p:cNvSpPr/>
              <p:nvPr/>
            </p:nvSpPr>
            <p:spPr bwMode="auto">
              <a:xfrm>
                <a:off x="5904148" y="1916832"/>
                <a:ext cx="1224136" cy="1512168"/>
              </a:xfrm>
              <a:prstGeom prst="rect">
                <a:avLst/>
              </a:prstGeom>
              <a:gradFill flip="none" rotWithShape="1">
                <a:gsLst>
                  <a:gs pos="91000">
                    <a:srgbClr val="00B0F0">
                      <a:tint val="66000"/>
                      <a:satMod val="160000"/>
                    </a:srgbClr>
                  </a:gs>
                  <a:gs pos="49000">
                    <a:srgbClr val="00B0F0">
                      <a:tint val="44500"/>
                      <a:satMod val="160000"/>
                    </a:srgbClr>
                  </a:gs>
                  <a:gs pos="100000">
                    <a:srgbClr val="00B0F0">
                      <a:tint val="23500"/>
                      <a:satMod val="160000"/>
                    </a:srgbClr>
                  </a:gs>
                </a:gsLst>
                <a:path path="circle">
                  <a:fillToRect l="50000" t="50000" r="50000" b="50000"/>
                </a:path>
                <a:tileRect/>
              </a:gradFill>
              <a:ln w="9525"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6699FF"/>
                  </a:buClr>
                  <a:buSzPct val="80000"/>
                  <a:buFont typeface="Wingdings" pitchFamily="2" charset="2"/>
                  <a:buNone/>
                  <a:tabLst/>
                </a:pPr>
                <a:r>
                  <a:rPr kumimoji="0" lang="en-GB"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IAI</a:t>
                </a:r>
              </a:p>
            </p:txBody>
          </p:sp>
        </p:grpSp>
        <p:sp>
          <p:nvSpPr>
            <p:cNvPr id="3" name="TextBox 2"/>
            <p:cNvSpPr txBox="1"/>
            <p:nvPr/>
          </p:nvSpPr>
          <p:spPr>
            <a:xfrm>
              <a:off x="3293558" y="5085184"/>
              <a:ext cx="612668" cy="1200329"/>
            </a:xfrm>
            <a:prstGeom prst="rect">
              <a:avLst/>
            </a:prstGeom>
            <a:noFill/>
          </p:spPr>
          <p:txBody>
            <a:bodyPr wrap="none" rtlCol="0">
              <a:spAutoFit/>
            </a:bodyPr>
            <a:lstStyle/>
            <a:p>
              <a:r>
                <a:rPr lang="en-GB" sz="7200" b="1" dirty="0" smtClean="0">
                  <a:solidFill>
                    <a:srgbClr val="FF0000"/>
                  </a:solidFill>
                  <a:latin typeface="Calibri" panose="020F0502020204030204" pitchFamily="34" charset="0"/>
                  <a:cs typeface="Calibri" panose="020F0502020204030204" pitchFamily="34" charset="0"/>
                </a:rPr>
                <a:t>?</a:t>
              </a:r>
              <a:endParaRPr lang="en-GB" sz="7200" b="1" dirty="0">
                <a:solidFill>
                  <a:srgbClr val="FF0000"/>
                </a:solidFill>
                <a:latin typeface="Calibri" panose="020F0502020204030204" pitchFamily="34" charset="0"/>
                <a:cs typeface="Calibri" panose="020F0502020204030204" pitchFamily="34" charset="0"/>
              </a:endParaRPr>
            </a:p>
          </p:txBody>
        </p:sp>
        <p:sp>
          <p:nvSpPr>
            <p:cNvPr id="16" name="TextBox 15"/>
            <p:cNvSpPr txBox="1"/>
            <p:nvPr/>
          </p:nvSpPr>
          <p:spPr>
            <a:xfrm>
              <a:off x="5255476" y="5085184"/>
              <a:ext cx="612668" cy="1200329"/>
            </a:xfrm>
            <a:prstGeom prst="rect">
              <a:avLst/>
            </a:prstGeom>
            <a:noFill/>
          </p:spPr>
          <p:txBody>
            <a:bodyPr wrap="none" rtlCol="0">
              <a:spAutoFit/>
            </a:bodyPr>
            <a:lstStyle/>
            <a:p>
              <a:r>
                <a:rPr lang="en-GB" sz="7200" b="1" dirty="0" smtClean="0">
                  <a:solidFill>
                    <a:srgbClr val="FF0000"/>
                  </a:solidFill>
                  <a:latin typeface="Calibri" panose="020F0502020204030204" pitchFamily="34" charset="0"/>
                  <a:cs typeface="Calibri" panose="020F0502020204030204" pitchFamily="34" charset="0"/>
                </a:rPr>
                <a:t>?</a:t>
              </a:r>
              <a:endParaRPr lang="en-GB" sz="7200" b="1" dirty="0">
                <a:solidFill>
                  <a:srgbClr val="FF0000"/>
                </a:solidFill>
                <a:latin typeface="Calibri" panose="020F0502020204030204" pitchFamily="34" charset="0"/>
                <a:cs typeface="Calibri" panose="020F0502020204030204" pitchFamily="34" charset="0"/>
              </a:endParaRPr>
            </a:p>
          </p:txBody>
        </p:sp>
      </p:grpSp>
      <p:sp>
        <p:nvSpPr>
          <p:cNvPr id="18" name="TextBox 17"/>
          <p:cNvSpPr txBox="1"/>
          <p:nvPr/>
        </p:nvSpPr>
        <p:spPr>
          <a:xfrm>
            <a:off x="827584" y="1196752"/>
            <a:ext cx="6696744" cy="347787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Historically  we started with the attempt to manage Identity &amp; Access – as it became time to do so.</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It turned out not to be an easy task. The questions arose: Are we doing the things right? Are we doing the right things?</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Therefore, and as any management layer needs a governance layer on top of it to stay healthy, I&amp;A Governance appeared.</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But IAG itself turned out not to be a easy task. The sufficiently powerful equipment for data analytics was missing.</a:t>
            </a:r>
          </a:p>
          <a:p>
            <a:pPr marL="285750" indent="-285750">
              <a:spcBef>
                <a:spcPts val="600"/>
              </a:spcBef>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I&amp;A Intelligence was born  - the application of data analytics to the domain of Identity &amp; Access .</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562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en-GB" b="0" dirty="0" smtClean="0">
                <a:latin typeface="Calibri" panose="020F0502020204030204" pitchFamily="34" charset="0"/>
                <a:cs typeface="Calibri" panose="020F0502020204030204" pitchFamily="34" charset="0"/>
              </a:rPr>
              <a:t>Separating into Identity and into Access</a:t>
            </a:r>
            <a:br>
              <a:rPr lang="en-GB" b="0" dirty="0" smtClean="0">
                <a:latin typeface="Calibri" panose="020F0502020204030204" pitchFamily="34" charset="0"/>
                <a:cs typeface="Calibri" panose="020F0502020204030204" pitchFamily="34" charset="0"/>
              </a:rPr>
            </a:br>
            <a:r>
              <a:rPr lang="en-GB" sz="2000" dirty="0"/>
              <a:t>e.g. IAM = Identity Management (IM) + Access Management (AM)</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783691840"/>
              </p:ext>
            </p:extLst>
          </p:nvPr>
        </p:nvGraphicFramePr>
        <p:xfrm>
          <a:off x="685800" y="1143000"/>
          <a:ext cx="7696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Datumsplatzhalter 4"/>
          <p:cNvSpPr>
            <a:spLocks noGrp="1"/>
          </p:cNvSpPr>
          <p:nvPr>
            <p:ph type="dt" sz="quarter" idx="11"/>
          </p:nvPr>
        </p:nvSpPr>
        <p:spPr>
          <a:xfrm>
            <a:off x="762001" y="6327776"/>
            <a:ext cx="2362200" cy="3730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prstTxWarp prst="textNoShape">
              <a:avLst/>
            </a:prstTxWarp>
          </a:bodyPr>
          <a:lstStyle/>
          <a:p>
            <a:pPr>
              <a:buClrTx/>
              <a:buSzTx/>
              <a:buFontTx/>
              <a:buNone/>
            </a:pPr>
            <a:r>
              <a:rPr lang="de-DE" dirty="0">
                <a:solidFill>
                  <a:srgbClr val="C0C0C0"/>
                </a:solidFill>
                <a:latin typeface="Calibri" panose="020F0502020204030204" pitchFamily="34" charset="0"/>
                <a:cs typeface="Calibri" panose="020F0502020204030204" pitchFamily="34" charset="0"/>
              </a:rPr>
              <a:t>20</a:t>
            </a:r>
            <a:fld id="{DB37A9B7-F07F-44D7-8357-011DC3E51BB3}" type="datetime5">
              <a:rPr lang="de-DE">
                <a:solidFill>
                  <a:srgbClr val="C0C0C0"/>
                </a:solidFill>
                <a:latin typeface="Calibri" panose="020F0502020204030204" pitchFamily="34" charset="0"/>
                <a:cs typeface="Calibri" panose="020F0502020204030204" pitchFamily="34" charset="0"/>
              </a:rPr>
              <a:pPr>
                <a:buClrTx/>
                <a:buSzTx/>
                <a:buFontTx/>
                <a:buNone/>
              </a:pPr>
              <a:t>16-02-19</a:t>
            </a:fld>
            <a:endParaRPr lang="de-DE" dirty="0">
              <a:solidFill>
                <a:srgbClr val="C0C0C0"/>
              </a:solidFill>
              <a:latin typeface="Calibri" panose="020F0502020204030204" pitchFamily="34" charset="0"/>
              <a:cs typeface="Calibri" panose="020F0502020204030204" pitchFamily="34" charset="0"/>
            </a:endParaRPr>
          </a:p>
        </p:txBody>
      </p:sp>
      <p:sp>
        <p:nvSpPr>
          <p:cNvPr id="10" name="Foliennummernplatzhalter 5"/>
          <p:cNvSpPr>
            <a:spLocks noGrp="1"/>
          </p:cNvSpPr>
          <p:nvPr>
            <p:ph type="sldNum" sz="quarter" idx="12"/>
          </p:nvPr>
        </p:nvSpPr>
        <p:spPr>
          <a:xfrm>
            <a:off x="6019800" y="6324600"/>
            <a:ext cx="2438400" cy="381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prstTxWarp prst="textNoShape">
              <a:avLst/>
            </a:prstTxWarp>
          </a:bodyPr>
          <a:lstStyle/>
          <a:p>
            <a:pPr>
              <a:buClrTx/>
              <a:buSzTx/>
              <a:buFontTx/>
              <a:buNone/>
            </a:pPr>
            <a:fld id="{DB7BA215-3B85-4B08-88FA-25D656CDB990}" type="slidenum">
              <a:rPr lang="de-DE">
                <a:solidFill>
                  <a:srgbClr val="C0C0C0"/>
                </a:solidFill>
                <a:latin typeface="Calibri" panose="020F0502020204030204" pitchFamily="34" charset="0"/>
                <a:cs typeface="Calibri" panose="020F0502020204030204" pitchFamily="34" charset="0"/>
              </a:rPr>
              <a:pPr>
                <a:buClrTx/>
                <a:buSzTx/>
                <a:buFontTx/>
                <a:buNone/>
              </a:pPr>
              <a:t>8</a:t>
            </a:fld>
            <a:endParaRPr lang="de-DE">
              <a:solidFill>
                <a:srgbClr val="C0C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4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buClrTx/>
              <a:buSzTx/>
              <a:buFontTx/>
              <a:buNone/>
            </a:pPr>
            <a:endParaRPr lang="en-GB" sz="1600" dirty="0">
              <a:latin typeface="Calibri" panose="020F0502020204030204" pitchFamily="34" charset="0"/>
              <a:cs typeface="Arial" pitchFamily="34" charset="0"/>
            </a:endParaRPr>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buClrTx/>
              <a:buSzTx/>
              <a:buFontTx/>
              <a:buNone/>
            </a:pPr>
            <a:endParaRPr lang="en-GB" sz="1600" dirty="0">
              <a:latin typeface="Calibri" panose="020F0502020204030204" pitchFamily="34" charset="0"/>
              <a:cs typeface="Arial" pitchFamily="34" charset="0"/>
            </a:endParaRPr>
          </a:p>
        </p:txBody>
      </p:sp>
      <p:sp>
        <p:nvSpPr>
          <p:cNvPr id="44036" name="Rectangle 4"/>
          <p:cNvSpPr>
            <a:spLocks noGrp="1" noChangeArrowheads="1"/>
          </p:cNvSpPr>
          <p:nvPr>
            <p:ph type="title"/>
          </p:nvPr>
        </p:nvSpPr>
        <p:spPr/>
        <p:txBody>
          <a:bodyPr/>
          <a:lstStyle/>
          <a:p>
            <a:r>
              <a:rPr lang="en-GB" i="1" dirty="0" smtClean="0"/>
              <a:t>Direction</a:t>
            </a:r>
            <a:r>
              <a:rPr lang="en-GB" dirty="0" smtClean="0"/>
              <a:t> – we need a strategy</a:t>
            </a:r>
            <a:br>
              <a:rPr lang="en-GB" dirty="0" smtClean="0"/>
            </a:br>
            <a:r>
              <a:rPr lang="en-GB" sz="2000" dirty="0" err="1" smtClean="0"/>
              <a:t>Strategy</a:t>
            </a:r>
            <a:r>
              <a:rPr lang="en-GB" sz="2000" dirty="0" smtClean="0"/>
              <a:t> development - in the narrow and in the broad definition.</a:t>
            </a:r>
            <a:endParaRPr lang="en-GB" sz="2000" dirty="0"/>
          </a:p>
        </p:txBody>
      </p:sp>
      <p:sp>
        <p:nvSpPr>
          <p:cNvPr id="44037" name="Rectangle 5"/>
          <p:cNvSpPr>
            <a:spLocks noGrp="1" noChangeArrowheads="1"/>
          </p:cNvSpPr>
          <p:nvPr>
            <p:ph type="body" idx="1"/>
          </p:nvPr>
        </p:nvSpPr>
        <p:spPr>
          <a:xfrm>
            <a:off x="3219450" y="1362075"/>
            <a:ext cx="5618163" cy="4733925"/>
          </a:xfrm>
        </p:spPr>
        <p:txBody>
          <a:bodyPr/>
          <a:lstStyle/>
          <a:p>
            <a:pPr>
              <a:spcBef>
                <a:spcPts val="1200"/>
              </a:spcBef>
              <a:spcAft>
                <a:spcPts val="1200"/>
              </a:spcAft>
            </a:pPr>
            <a:r>
              <a:rPr lang="en-GB" sz="1800" i="1" dirty="0" smtClean="0"/>
              <a:t>What are our values?     </a:t>
            </a:r>
          </a:p>
          <a:p>
            <a:pPr>
              <a:spcBef>
                <a:spcPts val="1200"/>
              </a:spcBef>
              <a:spcAft>
                <a:spcPts val="1200"/>
              </a:spcAft>
            </a:pPr>
            <a:r>
              <a:rPr lang="en-GB" sz="1800" i="1" dirty="0" smtClean="0"/>
              <a:t>Where do we stand today? </a:t>
            </a:r>
          </a:p>
          <a:p>
            <a:pPr>
              <a:spcBef>
                <a:spcPts val="1200"/>
              </a:spcBef>
              <a:spcAft>
                <a:spcPts val="1200"/>
              </a:spcAft>
            </a:pPr>
            <a:r>
              <a:rPr lang="en-GB" sz="1800" i="1" dirty="0" smtClean="0"/>
              <a:t>What developments are on the horizon? </a:t>
            </a:r>
          </a:p>
          <a:p>
            <a:pPr>
              <a:spcBef>
                <a:spcPts val="1200"/>
              </a:spcBef>
              <a:spcAft>
                <a:spcPts val="1200"/>
              </a:spcAft>
            </a:pPr>
            <a:r>
              <a:rPr lang="en-GB" sz="1800" i="1" dirty="0" smtClean="0"/>
              <a:t>Where do we want to be in ten years? </a:t>
            </a:r>
          </a:p>
          <a:p>
            <a:pPr>
              <a:spcBef>
                <a:spcPts val="1200"/>
              </a:spcBef>
              <a:spcAft>
                <a:spcPts val="1200"/>
              </a:spcAft>
            </a:pPr>
            <a:r>
              <a:rPr lang="en-GB" sz="1800" i="1" dirty="0" smtClean="0"/>
              <a:t>What we plan for the future? </a:t>
            </a:r>
          </a:p>
          <a:p>
            <a:pPr>
              <a:spcBef>
                <a:spcPts val="1200"/>
              </a:spcBef>
              <a:spcAft>
                <a:spcPts val="1200"/>
              </a:spcAft>
            </a:pPr>
            <a:r>
              <a:rPr lang="en-GB" sz="1800" i="1" dirty="0" smtClean="0"/>
              <a:t>What prerequisites we have to create? </a:t>
            </a:r>
          </a:p>
          <a:p>
            <a:pPr>
              <a:spcBef>
                <a:spcPts val="1200"/>
              </a:spcBef>
              <a:spcAft>
                <a:spcPts val="1200"/>
              </a:spcAft>
            </a:pPr>
            <a:r>
              <a:rPr lang="en-GB" sz="1800" i="1" dirty="0" smtClean="0"/>
              <a:t>Who does what and when? </a:t>
            </a:r>
          </a:p>
          <a:p>
            <a:pPr>
              <a:spcBef>
                <a:spcPts val="1200"/>
              </a:spcBef>
              <a:spcAft>
                <a:spcPts val="1200"/>
              </a:spcAft>
            </a:pPr>
            <a:r>
              <a:rPr lang="en-GB" sz="1800" i="1" dirty="0" smtClean="0"/>
              <a:t>What will it cost?</a:t>
            </a:r>
            <a:endParaRPr lang="en-GB" sz="1800" i="1" dirty="0"/>
          </a:p>
        </p:txBody>
      </p:sp>
      <p:sp>
        <p:nvSpPr>
          <p:cNvPr id="44038" name="AutoShape 6"/>
          <p:cNvSpPr>
            <a:spLocks noChangeArrowheads="1"/>
          </p:cNvSpPr>
          <p:nvPr/>
        </p:nvSpPr>
        <p:spPr bwMode="auto">
          <a:xfrm rot="5400000">
            <a:off x="1809750" y="244475"/>
            <a:ext cx="717550"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Mission</a:t>
            </a:r>
            <a:endParaRPr lang="en-GB" sz="1800" b="1" dirty="0">
              <a:solidFill>
                <a:srgbClr val="000000"/>
              </a:solidFill>
              <a:latin typeface="Calibri" panose="020F0502020204030204" pitchFamily="34" charset="0"/>
              <a:cs typeface="Arial" pitchFamily="34" charset="0"/>
            </a:endParaRPr>
          </a:p>
        </p:txBody>
      </p:sp>
      <p:sp>
        <p:nvSpPr>
          <p:cNvPr id="44039" name="AutoShape 7"/>
          <p:cNvSpPr>
            <a:spLocks noChangeArrowheads="1"/>
          </p:cNvSpPr>
          <p:nvPr/>
        </p:nvSpPr>
        <p:spPr bwMode="auto">
          <a:xfrm rot="5400000">
            <a:off x="1812132" y="838994"/>
            <a:ext cx="715962"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Current status</a:t>
            </a:r>
            <a:endParaRPr lang="en-GB" sz="1800" b="1" dirty="0">
              <a:solidFill>
                <a:srgbClr val="000000"/>
              </a:solidFill>
              <a:latin typeface="Calibri" panose="020F0502020204030204" pitchFamily="34" charset="0"/>
              <a:cs typeface="Arial" pitchFamily="34" charset="0"/>
            </a:endParaRPr>
          </a:p>
        </p:txBody>
      </p:sp>
      <p:sp>
        <p:nvSpPr>
          <p:cNvPr id="44040" name="AutoShape 8"/>
          <p:cNvSpPr>
            <a:spLocks noChangeArrowheads="1"/>
          </p:cNvSpPr>
          <p:nvPr/>
        </p:nvSpPr>
        <p:spPr bwMode="auto">
          <a:xfrm rot="5400000">
            <a:off x="1811338" y="1446213"/>
            <a:ext cx="717550"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Influences &amp; Trends</a:t>
            </a:r>
            <a:endParaRPr lang="en-GB" sz="1800" b="1" dirty="0">
              <a:solidFill>
                <a:srgbClr val="000000"/>
              </a:solidFill>
              <a:latin typeface="Calibri" panose="020F0502020204030204" pitchFamily="34" charset="0"/>
              <a:cs typeface="Arial" pitchFamily="34" charset="0"/>
            </a:endParaRPr>
          </a:p>
        </p:txBody>
      </p:sp>
      <p:sp>
        <p:nvSpPr>
          <p:cNvPr id="44041" name="AutoShape 9"/>
          <p:cNvSpPr>
            <a:spLocks noChangeArrowheads="1"/>
          </p:cNvSpPr>
          <p:nvPr/>
        </p:nvSpPr>
        <p:spPr bwMode="auto">
          <a:xfrm rot="5400000">
            <a:off x="1812131" y="2031207"/>
            <a:ext cx="715963"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Scenarios &amp; Vision</a:t>
            </a:r>
            <a:endParaRPr lang="en-GB" sz="1800" b="1" dirty="0">
              <a:solidFill>
                <a:srgbClr val="000000"/>
              </a:solidFill>
              <a:latin typeface="Calibri" panose="020F0502020204030204" pitchFamily="34" charset="0"/>
              <a:cs typeface="Arial" pitchFamily="34" charset="0"/>
            </a:endParaRPr>
          </a:p>
        </p:txBody>
      </p:sp>
      <p:sp>
        <p:nvSpPr>
          <p:cNvPr id="44042" name="AutoShape 10"/>
          <p:cNvSpPr>
            <a:spLocks noChangeArrowheads="1"/>
          </p:cNvSpPr>
          <p:nvPr/>
        </p:nvSpPr>
        <p:spPr bwMode="auto">
          <a:xfrm rot="5400000">
            <a:off x="1812925" y="2628900"/>
            <a:ext cx="717550"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Directions &amp; goals</a:t>
            </a:r>
            <a:endParaRPr lang="en-GB" sz="1800" b="1" dirty="0">
              <a:solidFill>
                <a:srgbClr val="000000"/>
              </a:solidFill>
              <a:latin typeface="Calibri" panose="020F0502020204030204" pitchFamily="34" charset="0"/>
              <a:cs typeface="Arial" pitchFamily="34" charset="0"/>
            </a:endParaRPr>
          </a:p>
        </p:txBody>
      </p:sp>
      <p:sp>
        <p:nvSpPr>
          <p:cNvPr id="44043" name="AutoShape 11"/>
          <p:cNvSpPr>
            <a:spLocks noChangeArrowheads="1"/>
          </p:cNvSpPr>
          <p:nvPr/>
        </p:nvSpPr>
        <p:spPr bwMode="auto">
          <a:xfrm rot="5400000">
            <a:off x="1812132" y="3223419"/>
            <a:ext cx="715962"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Success factors</a:t>
            </a:r>
            <a:endParaRPr lang="en-GB" sz="1800" b="1" dirty="0">
              <a:solidFill>
                <a:srgbClr val="000000"/>
              </a:solidFill>
              <a:latin typeface="Calibri" panose="020F0502020204030204" pitchFamily="34" charset="0"/>
              <a:cs typeface="Arial" pitchFamily="34" charset="0"/>
            </a:endParaRPr>
          </a:p>
        </p:txBody>
      </p:sp>
      <p:sp>
        <p:nvSpPr>
          <p:cNvPr id="44044" name="AutoShape 12"/>
          <p:cNvSpPr>
            <a:spLocks noChangeArrowheads="1"/>
          </p:cNvSpPr>
          <p:nvPr/>
        </p:nvSpPr>
        <p:spPr bwMode="auto">
          <a:xfrm rot="5400000">
            <a:off x="1811338" y="3819525"/>
            <a:ext cx="717550"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solidFill>
                  <a:srgbClr val="000000"/>
                </a:solidFill>
                <a:latin typeface="Calibri" panose="020F0502020204030204" pitchFamily="34" charset="0"/>
                <a:cs typeface="Arial" pitchFamily="34" charset="0"/>
              </a:rPr>
              <a:t>Actions </a:t>
            </a:r>
            <a:endParaRPr lang="en-GB" sz="1800" b="1" dirty="0">
              <a:solidFill>
                <a:srgbClr val="000000"/>
              </a:solidFill>
              <a:latin typeface="Calibri" panose="020F0502020204030204" pitchFamily="34" charset="0"/>
              <a:cs typeface="Arial" pitchFamily="34" charset="0"/>
            </a:endParaRPr>
          </a:p>
        </p:txBody>
      </p:sp>
      <p:sp>
        <p:nvSpPr>
          <p:cNvPr id="44045" name="AutoShape 13"/>
          <p:cNvSpPr>
            <a:spLocks noChangeArrowheads="1"/>
          </p:cNvSpPr>
          <p:nvPr/>
        </p:nvSpPr>
        <p:spPr bwMode="auto">
          <a:xfrm rot="5400000">
            <a:off x="1812131" y="4415632"/>
            <a:ext cx="715963" cy="2667000"/>
          </a:xfrm>
          <a:prstGeom prst="chevron">
            <a:avLst>
              <a:gd name="adj" fmla="val 25000"/>
            </a:avLst>
          </a:prstGeom>
          <a:solidFill>
            <a:srgbClr val="DDDDDD"/>
          </a:solidFill>
          <a:ln w="12700">
            <a:solidFill>
              <a:schemeClr val="tx1"/>
            </a:solidFill>
            <a:miter lim="800000"/>
            <a:headEnd type="none" w="sm" len="sm"/>
            <a:tailEnd type="none" w="sm" len="sm"/>
          </a:ln>
          <a:effectLst>
            <a:outerShdw dist="107763" dir="2700000" algn="ctr" rotWithShape="0">
              <a:schemeClr val="bg2"/>
            </a:outerShdw>
          </a:effectLst>
        </p:spPr>
        <p:txBody>
          <a:bodyPr rot="10800000" vert="eaVert" wrap="none" anchor="ctr"/>
          <a:lstStyle/>
          <a:p>
            <a:pPr algn="ctr" defTabSz="762000">
              <a:buClrTx/>
              <a:buSzTx/>
              <a:buFontTx/>
              <a:buNone/>
            </a:pPr>
            <a:r>
              <a:rPr lang="en-GB" sz="1800" b="1" dirty="0" smtClean="0">
                <a:latin typeface="Calibri" panose="020F0502020204030204" pitchFamily="34" charset="0"/>
                <a:cs typeface="Arial" pitchFamily="34" charset="0"/>
              </a:rPr>
              <a:t>Resources </a:t>
            </a:r>
            <a:endParaRPr lang="en-GB" sz="1800" b="1" dirty="0">
              <a:latin typeface="Calibri" panose="020F0502020204030204" pitchFamily="34" charset="0"/>
              <a:cs typeface="Arial" pitchFamily="34" charset="0"/>
            </a:endParaRPr>
          </a:p>
        </p:txBody>
      </p:sp>
      <p:sp>
        <p:nvSpPr>
          <p:cNvPr id="44046" name="Line 14"/>
          <p:cNvSpPr>
            <a:spLocks noChangeShapeType="1"/>
          </p:cNvSpPr>
          <p:nvPr/>
        </p:nvSpPr>
        <p:spPr bwMode="auto">
          <a:xfrm flipH="1">
            <a:off x="211138" y="2971800"/>
            <a:ext cx="588962" cy="0"/>
          </a:xfrm>
          <a:prstGeom prst="line">
            <a:avLst/>
          </a:prstGeom>
          <a:noFill/>
          <a:ln w="19050">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anose="020F0502020204030204" pitchFamily="34" charset="0"/>
            </a:endParaRPr>
          </a:p>
        </p:txBody>
      </p:sp>
      <p:sp>
        <p:nvSpPr>
          <p:cNvPr id="44047" name="Line 15"/>
          <p:cNvSpPr>
            <a:spLocks noChangeShapeType="1"/>
          </p:cNvSpPr>
          <p:nvPr/>
        </p:nvSpPr>
        <p:spPr bwMode="auto">
          <a:xfrm flipH="1">
            <a:off x="211138" y="5373688"/>
            <a:ext cx="588962" cy="0"/>
          </a:xfrm>
          <a:prstGeom prst="line">
            <a:avLst/>
          </a:prstGeom>
          <a:noFill/>
          <a:ln w="19050">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anose="020F0502020204030204" pitchFamily="34" charset="0"/>
            </a:endParaRPr>
          </a:p>
        </p:txBody>
      </p:sp>
      <p:sp>
        <p:nvSpPr>
          <p:cNvPr id="44048" name="Line 16"/>
          <p:cNvSpPr>
            <a:spLocks noChangeShapeType="1"/>
          </p:cNvSpPr>
          <p:nvPr/>
        </p:nvSpPr>
        <p:spPr bwMode="auto">
          <a:xfrm flipV="1">
            <a:off x="492125" y="2962275"/>
            <a:ext cx="0" cy="2374900"/>
          </a:xfrm>
          <a:prstGeom prst="line">
            <a:avLst/>
          </a:prstGeom>
          <a:noFill/>
          <a:ln w="19050">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latin typeface="Calibri" panose="020F0502020204030204" pitchFamily="34" charset="0"/>
            </a:endParaRPr>
          </a:p>
        </p:txBody>
      </p:sp>
      <p:sp>
        <p:nvSpPr>
          <p:cNvPr id="44049" name="Text Box 17"/>
          <p:cNvSpPr txBox="1">
            <a:spLocks noChangeArrowheads="1"/>
          </p:cNvSpPr>
          <p:nvPr/>
        </p:nvSpPr>
        <p:spPr bwMode="auto">
          <a:xfrm rot="-5400000">
            <a:off x="-199022" y="4021724"/>
            <a:ext cx="1309269" cy="3385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Tx/>
              <a:buSzTx/>
              <a:buFontTx/>
              <a:buNone/>
            </a:pPr>
            <a:r>
              <a:rPr lang="en-GB" sz="1600" b="1" dirty="0" smtClean="0">
                <a:latin typeface="Calibri" panose="020F0502020204030204" pitchFamily="34" charset="0"/>
                <a:cs typeface="Arial" pitchFamily="34" charset="0"/>
              </a:rPr>
              <a:t>Core strategy</a:t>
            </a:r>
            <a:endParaRPr lang="en-GB" sz="1600" b="1" dirty="0">
              <a:latin typeface="Calibri" panose="020F0502020204030204" pitchFamily="34" charset="0"/>
              <a:cs typeface="Arial" pitchFamily="34" charset="0"/>
            </a:endParaRPr>
          </a:p>
        </p:txBody>
      </p:sp>
      <p:sp>
        <p:nvSpPr>
          <p:cNvPr id="19" name="Fußzeilenplatzhalter 7"/>
          <p:cNvSpPr>
            <a:spLocks noGrp="1"/>
          </p:cNvSpPr>
          <p:nvPr>
            <p:ph type="ftr" sz="quarter" idx="10"/>
          </p:nvPr>
        </p:nvSpPr>
        <p:spPr>
          <a:xfrm>
            <a:off x="3124200" y="6329363"/>
            <a:ext cx="2895600" cy="371475"/>
          </a:xfrm>
        </p:spPr>
        <p:txBody>
          <a:bodyPr/>
          <a:lstStyle/>
          <a:p>
            <a:pPr algn="ctr"/>
            <a:r>
              <a:rPr lang="en-GB" altLang="en-US" dirty="0" smtClean="0">
                <a:solidFill>
                  <a:schemeClr val="bg1">
                    <a:lumMod val="75000"/>
                  </a:schemeClr>
                </a:solidFill>
              </a:rPr>
              <a:t>www.si-g.com</a:t>
            </a:r>
          </a:p>
          <a:p>
            <a:pPr algn="ctr"/>
            <a:endParaRPr lang="en-GB" dirty="0">
              <a:solidFill>
                <a:schemeClr val="bg1">
                  <a:lumMod val="75000"/>
                </a:schemeClr>
              </a:solidFill>
            </a:endParaRPr>
          </a:p>
        </p:txBody>
      </p:sp>
      <p:sp>
        <p:nvSpPr>
          <p:cNvPr id="20" name="Datumsplatzhalter 3"/>
          <p:cNvSpPr txBox="1">
            <a:spLocks/>
          </p:cNvSpPr>
          <p:nvPr/>
        </p:nvSpPr>
        <p:spPr bwMode="auto">
          <a:xfrm>
            <a:off x="755576" y="6309320"/>
            <a:ext cx="236220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2016-02-18</a:t>
            </a:r>
            <a:endParaRPr lang="en-GB" dirty="0"/>
          </a:p>
        </p:txBody>
      </p:sp>
    </p:spTree>
    <p:extLst>
      <p:ext uri="{BB962C8B-B14F-4D97-AF65-F5344CB8AC3E}">
        <p14:creationId xmlns:p14="http://schemas.microsoft.com/office/powerpoint/2010/main" val="195821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IG">
  <a:themeElements>
    <a:clrScheme name="">
      <a:dk1>
        <a:srgbClr val="000000"/>
      </a:dk1>
      <a:lt1>
        <a:srgbClr val="FFFFFF"/>
      </a:lt1>
      <a:dk2>
        <a:srgbClr val="000000"/>
      </a:dk2>
      <a:lt2>
        <a:srgbClr val="C0C0C0"/>
      </a:lt2>
      <a:accent1>
        <a:srgbClr val="FFCC99"/>
      </a:accent1>
      <a:accent2>
        <a:srgbClr val="3366FF"/>
      </a:accent2>
      <a:accent3>
        <a:srgbClr val="FFFFFF"/>
      </a:accent3>
      <a:accent4>
        <a:srgbClr val="000000"/>
      </a:accent4>
      <a:accent5>
        <a:srgbClr val="FFE2CA"/>
      </a:accent5>
      <a:accent6>
        <a:srgbClr val="2D5CE7"/>
      </a:accent6>
      <a:hlink>
        <a:srgbClr val="000099"/>
      </a:hlink>
      <a:folHlink>
        <a:srgbClr val="CC3300"/>
      </a:folHlink>
    </a:clrScheme>
    <a:fontScheme name="SIG">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defRPr kumimoji="0" lang="de-DE" sz="1300" b="0" i="0" u="none" strike="noStrike" cap="none" normalizeH="0" baseline="0" smtClean="0">
            <a:ln>
              <a:noFill/>
            </a:ln>
            <a:solidFill>
              <a:schemeClr val="tx1"/>
            </a:solidFill>
            <a:effectLst/>
            <a:latin typeface="Ottaw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6699FF"/>
          </a:buClr>
          <a:buSzPct val="80000"/>
          <a:buFont typeface="Wingdings" pitchFamily="2" charset="2"/>
          <a:buNone/>
          <a:tabLst/>
          <a:defRPr kumimoji="0" lang="de-DE" sz="1300" b="0" i="0" u="none" strike="noStrike" cap="none" normalizeH="0" baseline="0" smtClean="0">
            <a:ln>
              <a:noFill/>
            </a:ln>
            <a:solidFill>
              <a:schemeClr val="tx1"/>
            </a:solidFill>
            <a:effectLst/>
            <a:latin typeface="Ottawa" pitchFamily="34" charset="0"/>
          </a:defRPr>
        </a:defPPr>
      </a:lstStyle>
    </a:lnDef>
  </a:objectDefaults>
  <a:extraClrSchemeLst>
    <a:extraClrScheme>
      <a:clrScheme name="SI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2877</Words>
  <Application>Microsoft Office PowerPoint</Application>
  <PresentationFormat>Bildschirmpräsentation (4:3)</PresentationFormat>
  <Paragraphs>641</Paragraphs>
  <Slides>44</Slides>
  <Notes>22</Notes>
  <HiddenSlides>4</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SIG</vt:lpstr>
      <vt:lpstr>Identity &amp; Access Governance</vt:lpstr>
      <vt:lpstr>Identity &amp; Access Governance What it is, what not and how it changes</vt:lpstr>
      <vt:lpstr>SiG Software Integration GmbH</vt:lpstr>
      <vt:lpstr>Identity &amp; Access Governance What it is, what not and how it changes</vt:lpstr>
      <vt:lpstr>What is Governance after all? There should be a governance layer on top of each management layer</vt:lpstr>
      <vt:lpstr>Recommended reading Corporate Governance Principles, Policies and Practices by Bob Tricker </vt:lpstr>
      <vt:lpstr>Identity &amp; Access Governance How we discovered the I&amp;A world</vt:lpstr>
      <vt:lpstr>Separating into Identity and into Access e.g. IAM = Identity Management (IM) + Access Management (AM)</vt:lpstr>
      <vt:lpstr>Direction – we need a strategy Strategy development - in the narrow and in the broad definition.</vt:lpstr>
      <vt:lpstr>Strategy development a cyclic process</vt:lpstr>
      <vt:lpstr>Expressing it as guidance The pyramid of corporate regulations</vt:lpstr>
      <vt:lpstr>Executing oversight for I&amp;A Governance Standard implementations of detective controls</vt:lpstr>
      <vt:lpstr>Identity &amp; Access Governance What it is, what not and how it changes</vt:lpstr>
      <vt:lpstr>Oversight - only since I&amp;A Governance is defined? Even before there were governance-driven approaches</vt:lpstr>
      <vt:lpstr>Oversight starts with a simple question Who has (had) access to which Resources?</vt:lpstr>
      <vt:lpstr>A simple (static) role meta model The separation of functions &amp; constraints pays off even without complex rules</vt:lpstr>
      <vt:lpstr>The dimensions of entitlement assignment Access entitlements are not only determined by roles</vt:lpstr>
      <vt:lpstr>The 7 commonly used static constraint types But the universe of possible constraints is not limited</vt:lpstr>
      <vt:lpstr>Degenerations of the Role Meta Model 1. Entitlements not defined in business terms</vt:lpstr>
      <vt:lpstr>Degenerations of the Role Meta Model 2. No explicitly defined Constraints</vt:lpstr>
      <vt:lpstr>What is RBAC? Expressing the static functional organisation</vt:lpstr>
      <vt:lpstr>Identity &amp; Access Governance What it is, what not and how it changes</vt:lpstr>
      <vt:lpstr>Where does agility enter the game? Context comes into play – and requires dynamic constraints</vt:lpstr>
      <vt:lpstr>What is ABAC? Attributes + Rules: Replace roles or make it simpler, more flexible</vt:lpstr>
      <vt:lpstr>Combining RBAC and ABAC NIST proposes 3 different way to take advantage of both worlds</vt:lpstr>
      <vt:lpstr>Combining RBAC and ABAC: Dynamic roles NIST proposes 3 different way to take advantage of both worlds</vt:lpstr>
      <vt:lpstr>Combining RBAC and ABAC: Attribute-centric NIST proposes 3 different way to take advantage of both worlds</vt:lpstr>
      <vt:lpstr>Combining RBAC and ABAC: Role-centric NIST proposes 3 different way to take advantage of both worlds</vt:lpstr>
      <vt:lpstr>Agility insertion allows for dynamic authorisation roles and constraints may be created and / or used dynamically</vt:lpstr>
      <vt:lpstr>Was sagt die Gartner Group dazu?</vt:lpstr>
      <vt:lpstr>Identity &amp; Access Governance What it is, what not and how it changes</vt:lpstr>
      <vt:lpstr>Governance in a flexible RBAC &amp; ABAC world I How to do recertification if there are no static entitlements?</vt:lpstr>
      <vt:lpstr>Governance while granting access dynamically  The increased dynamic complicates traditional audit approaches</vt:lpstr>
      <vt:lpstr>Governance in a flexible RBAC &amp; ABAC world II How to do recertification if there are no static entitlements?</vt:lpstr>
      <vt:lpstr>Requirements to I&amp;A technology</vt:lpstr>
      <vt:lpstr>Identity &amp; Access Governance What it is, what not and how it changes</vt:lpstr>
      <vt:lpstr>How we should set-up the I&amp;A Discovery &amp; warehousing enter centre stage if I&amp;A Governance</vt:lpstr>
      <vt:lpstr>Governance requires a reporting centric architecture </vt:lpstr>
      <vt:lpstr>Outlook Static vs. dynamic approach</vt:lpstr>
      <vt:lpstr>Identity theft</vt:lpstr>
      <vt:lpstr>Questions - comments – suggestions?</vt:lpstr>
      <vt:lpstr>Caution  Appendix</vt:lpstr>
      <vt:lpstr>What are roles? (Hierarchical) compositions of functions to pre-built tasks.</vt:lpstr>
      <vt:lpstr>The (perceived) Evolution of Access control</vt:lpstr>
    </vt:vector>
  </TitlesOfParts>
  <Company>Deutsche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Non-functional requirements to IAM solutions</dc:title>
  <dc:creator>Horst Walther</dc:creator>
  <cp:keywords>Public</cp:keywords>
  <cp:lastModifiedBy>Horst Walther</cp:lastModifiedBy>
  <cp:revision>126</cp:revision>
  <dcterms:created xsi:type="dcterms:W3CDTF">2014-08-12T06:59:16Z</dcterms:created>
  <dcterms:modified xsi:type="dcterms:W3CDTF">2016-02-19T10:22:51Z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c2bb15cf-eec8-4ef5-aa24-3ff4ccc72a72</vt:lpwstr>
  </property>
  <property fmtid="{D5CDD505-2E9C-101B-9397-08002B2CF9AE}" pid="3" name="aliashDocumentMarking">
    <vt:lpwstr/>
  </property>
  <property fmtid="{D5CDD505-2E9C-101B-9397-08002B2CF9AE}" pid="4" name="db.comClassification">
    <vt:lpwstr>Public</vt:lpwstr>
  </property>
</Properties>
</file>